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0" r:id="rId2"/>
    <p:sldId id="315" r:id="rId3"/>
    <p:sldId id="330" r:id="rId4"/>
    <p:sldId id="304" r:id="rId5"/>
    <p:sldId id="332" r:id="rId6"/>
    <p:sldId id="326" r:id="rId7"/>
    <p:sldId id="311" r:id="rId8"/>
    <p:sldId id="321" r:id="rId9"/>
    <p:sldId id="327" r:id="rId10"/>
    <p:sldId id="331" r:id="rId11"/>
    <p:sldId id="325" r:id="rId12"/>
    <p:sldId id="316" r:id="rId13"/>
    <p:sldId id="317" r:id="rId14"/>
    <p:sldId id="328" r:id="rId15"/>
    <p:sldId id="313" r:id="rId16"/>
    <p:sldId id="319" r:id="rId17"/>
    <p:sldId id="322" r:id="rId18"/>
    <p:sldId id="323" r:id="rId19"/>
    <p:sldId id="324" r:id="rId20"/>
    <p:sldId id="320" r:id="rId21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7FFA5"/>
    <a:srgbClr val="CCC2DA"/>
    <a:srgbClr val="D8E4BE"/>
    <a:srgbClr val="FFD764"/>
    <a:srgbClr val="24F4FF"/>
    <a:srgbClr val="00FF00"/>
    <a:srgbClr val="63FF63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5" autoAdjust="0"/>
    <p:restoredTop sz="97993" autoAdjust="0"/>
  </p:normalViewPr>
  <p:slideViewPr>
    <p:cSldViewPr>
      <p:cViewPr>
        <p:scale>
          <a:sx n="75" d="100"/>
          <a:sy n="75" d="100"/>
        </p:scale>
        <p:origin x="-1086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230" y="-78"/>
      </p:cViewPr>
      <p:guideLst>
        <p:guide orient="horz" pos="2191"/>
        <p:guide pos="29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1588"/>
            <a:ext cx="294640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0" tIns="0" rIns="19250" bIns="0" numCol="1" anchor="t" anchorCtr="0" compatLnSpc="1">
            <a:prstTxWarp prst="textNoShape">
              <a:avLst/>
            </a:prstTxWarp>
          </a:bodyPr>
          <a:lstStyle>
            <a:lvl1pPr defTabSz="885825" eaLnBrk="1" hangingPunct="1">
              <a:defRPr sz="1000" i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158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0" tIns="0" rIns="19250" bIns="0" numCol="1" anchor="t" anchorCtr="0" compatLnSpc="1">
            <a:prstTxWarp prst="textNoShape">
              <a:avLst/>
            </a:prstTxWarp>
          </a:bodyPr>
          <a:lstStyle>
            <a:lvl1pPr algn="r" defTabSz="885825" eaLnBrk="1" hangingPunct="1">
              <a:defRPr sz="1000" i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434513"/>
            <a:ext cx="294640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0" tIns="0" rIns="19250" bIns="0" numCol="1" anchor="b" anchorCtr="0" compatLnSpc="1">
            <a:prstTxWarp prst="textNoShape">
              <a:avLst/>
            </a:prstTxWarp>
          </a:bodyPr>
          <a:lstStyle>
            <a:lvl1pPr defTabSz="885825" eaLnBrk="1" hangingPunct="1">
              <a:defRPr sz="1000" i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0" tIns="0" rIns="19250" bIns="0" numCol="1" anchor="b" anchorCtr="0" compatLnSpc="1">
            <a:prstTxWarp prst="textNoShape">
              <a:avLst/>
            </a:prstTxWarp>
          </a:bodyPr>
          <a:lstStyle>
            <a:lvl1pPr algn="r" defTabSz="885825" eaLnBrk="1" hangingPunct="1">
              <a:defRPr sz="1000" i="1"/>
            </a:lvl1pPr>
          </a:lstStyle>
          <a:p>
            <a:pPr>
              <a:defRPr/>
            </a:pPr>
            <a:fld id="{76298FFE-1D56-4A16-9437-A092D6C2A24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1588"/>
            <a:ext cx="294640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0" tIns="0" rIns="19250" bIns="0" numCol="1" anchor="t" anchorCtr="0" compatLnSpc="1">
            <a:prstTxWarp prst="textNoShape">
              <a:avLst/>
            </a:prstTxWarp>
          </a:bodyPr>
          <a:lstStyle>
            <a:lvl1pPr defTabSz="739775" eaLnBrk="1" hangingPunct="1">
              <a:defRPr sz="1000" i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58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0" tIns="0" rIns="19250" bIns="0" numCol="1" anchor="t" anchorCtr="0" compatLnSpc="1">
            <a:prstTxWarp prst="textNoShape">
              <a:avLst/>
            </a:prstTxWarp>
          </a:bodyPr>
          <a:lstStyle>
            <a:lvl1pPr algn="r" defTabSz="739775" eaLnBrk="1" hangingPunct="1">
              <a:defRPr sz="1000" i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434513"/>
            <a:ext cx="2946401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0" tIns="0" rIns="19250" bIns="0" numCol="1" anchor="b" anchorCtr="0" compatLnSpc="1">
            <a:prstTxWarp prst="textNoShape">
              <a:avLst/>
            </a:prstTxWarp>
          </a:bodyPr>
          <a:lstStyle>
            <a:lvl1pPr defTabSz="739775" eaLnBrk="1" hangingPunct="1">
              <a:defRPr sz="1000" i="1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0" tIns="0" rIns="19250" bIns="0" numCol="1" anchor="b" anchorCtr="0" compatLnSpc="1">
            <a:prstTxWarp prst="textNoShape">
              <a:avLst/>
            </a:prstTxWarp>
          </a:bodyPr>
          <a:lstStyle>
            <a:lvl1pPr algn="r" defTabSz="739775" eaLnBrk="1" hangingPunct="1">
              <a:defRPr sz="1000" i="1"/>
            </a:lvl1pPr>
          </a:lstStyle>
          <a:p>
            <a:pPr>
              <a:defRPr/>
            </a:pPr>
            <a:fld id="{76503FCA-5C47-47FF-8058-1F98B54D310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32338"/>
            <a:ext cx="4979987" cy="449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29" tIns="44917" rIns="88229" bIns="44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253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57238"/>
            <a:ext cx="4940300" cy="37036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1437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1pPr>
    <a:lvl2pPr marL="436563" algn="l" defTabSz="71437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2pPr>
    <a:lvl3pPr marL="873125" algn="l" defTabSz="71437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3pPr>
    <a:lvl4pPr marL="1309688" algn="l" defTabSz="71437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4pPr>
    <a:lvl5pPr marL="1744663" algn="l" defTabSz="714375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5"/>
          <p:cNvSpPr txBox="1">
            <a:spLocks noGrp="1" noChangeArrowheads="1"/>
          </p:cNvSpPr>
          <p:nvPr/>
        </p:nvSpPr>
        <p:spPr bwMode="auto">
          <a:xfrm>
            <a:off x="3849688" y="9434513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250" tIns="0" rIns="19250" bIns="0" anchor="b"/>
          <a:lstStyle/>
          <a:p>
            <a:pPr algn="r" defTabSz="739775"/>
            <a:fld id="{072768AD-8F15-426B-BDDF-4AE31F6654AB}" type="slidenum">
              <a:rPr lang="en-US" altLang="ja-JP" sz="1000" i="1"/>
              <a:pPr algn="r" defTabSz="739775"/>
              <a:t>1</a:t>
            </a:fld>
            <a:endParaRPr lang="en-US" altLang="ja-JP" sz="1000" i="1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57238"/>
            <a:ext cx="4937125" cy="3703637"/>
          </a:xfrm>
          <a:ln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60338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マスタータイトルの書式設定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14400"/>
            <a:ext cx="8534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マスターテキストの書式設定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レベルと</a:t>
            </a:r>
          </a:p>
        </p:txBody>
      </p:sp>
      <p:sp>
        <p:nvSpPr>
          <p:cNvPr id="1029" name="Line 5"/>
          <p:cNvSpPr>
            <a:spLocks noChangeShapeType="1"/>
          </p:cNvSpPr>
          <p:nvPr userDrawn="1"/>
        </p:nvSpPr>
        <p:spPr bwMode="auto">
          <a:xfrm>
            <a:off x="61913" y="838200"/>
            <a:ext cx="8961437" cy="0"/>
          </a:xfrm>
          <a:prstGeom prst="line">
            <a:avLst/>
          </a:prstGeom>
          <a:noFill/>
          <a:ln w="25400">
            <a:solidFill>
              <a:srgbClr val="0342D8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1913" y="6629400"/>
            <a:ext cx="8961437" cy="0"/>
          </a:xfrm>
          <a:prstGeom prst="line">
            <a:avLst/>
          </a:prstGeom>
          <a:noFill/>
          <a:ln w="12700">
            <a:solidFill>
              <a:srgbClr val="0342D8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04800" y="6615113"/>
            <a:ext cx="844391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defRPr/>
            </a:pPr>
            <a:r>
              <a:rPr lang="en-US" altLang="ja-JP" sz="1200" dirty="0">
                <a:ea typeface="ＭＳ Ｐ明朝" pitchFamily="18" charset="-128"/>
              </a:rPr>
              <a:t>IM 2013</a:t>
            </a:r>
            <a:r>
              <a:rPr lang="ja-JP" altLang="en-US" sz="1200" dirty="0">
                <a:ea typeface="ＭＳ Ｐ明朝" pitchFamily="18" charset="-128"/>
              </a:rPr>
              <a:t>     </a:t>
            </a:r>
            <a:r>
              <a:rPr lang="en-US" altLang="ja-JP" sz="1200" dirty="0">
                <a:ea typeface="ＭＳ Ｐ明朝" pitchFamily="18" charset="-128"/>
              </a:rPr>
              <a:t>2013-5-28    	 </a:t>
            </a:r>
            <a:r>
              <a:rPr lang="en-US" altLang="ja-JP" sz="1200" dirty="0" err="1">
                <a:ea typeface="ＭＳ Ｐ明朝" pitchFamily="18" charset="-128"/>
              </a:rPr>
              <a:t>Yasusi</a:t>
            </a:r>
            <a:r>
              <a:rPr lang="en-US" altLang="ja-JP" sz="1200" dirty="0">
                <a:ea typeface="ＭＳ Ｐ明朝" pitchFamily="18" charset="-128"/>
              </a:rPr>
              <a:t> </a:t>
            </a:r>
            <a:r>
              <a:rPr lang="en-US" altLang="ja-JP" sz="1200" dirty="0" err="1">
                <a:ea typeface="ＭＳ Ｐ明朝" pitchFamily="18" charset="-128"/>
              </a:rPr>
              <a:t>Kanada</a:t>
            </a:r>
            <a:r>
              <a:rPr lang="en-US" altLang="ja-JP" sz="1200" dirty="0">
                <a:ea typeface="ＭＳ Ｐ明朝" pitchFamily="18" charset="-128"/>
              </a:rPr>
              <a:t> , Hitachi, CRL</a:t>
            </a:r>
            <a:endParaRPr lang="en-US" altLang="ja-JP" sz="1800" dirty="0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8534400" y="6607175"/>
            <a:ext cx="639763" cy="2762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1200" dirty="0">
                <a:ea typeface="ＭＳ Ｐ明朝" pitchFamily="18" charset="-128"/>
              </a:rPr>
              <a:t>　　</a:t>
            </a:r>
            <a:fld id="{6B159871-311C-4807-B503-38913A0EDCAB}" type="slidenum">
              <a:rPr lang="en-US" altLang="ja-JP" sz="1200"/>
              <a:pPr>
                <a:defRPr/>
              </a:pPr>
              <a:t>&lt;#&gt;</a:t>
            </a:fld>
            <a:endParaRPr lang="ja-JP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hdr="0" ftr="0" dt="0"/>
  <p:txStyles>
    <p:titleStyle>
      <a:lvl1pPr algn="ctr" defTabSz="762000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kumimoji="1" sz="2800" b="1">
          <a:solidFill>
            <a:srgbClr val="032A87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kumimoji="1" sz="2800" b="1">
          <a:solidFill>
            <a:srgbClr val="032A87"/>
          </a:solidFill>
          <a:latin typeface="Arial" pitchFamily="34" charset="0"/>
          <a:ea typeface="ＭＳ Ｐゴシック" pitchFamily="50" charset="-128"/>
        </a:defRPr>
      </a:lvl2pPr>
      <a:lvl3pPr algn="ctr" defTabSz="762000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kumimoji="1" sz="2800" b="1">
          <a:solidFill>
            <a:srgbClr val="032A87"/>
          </a:solidFill>
          <a:latin typeface="Arial" pitchFamily="34" charset="0"/>
          <a:ea typeface="ＭＳ Ｐゴシック" pitchFamily="50" charset="-128"/>
        </a:defRPr>
      </a:lvl3pPr>
      <a:lvl4pPr algn="ctr" defTabSz="762000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kumimoji="1" sz="2800" b="1">
          <a:solidFill>
            <a:srgbClr val="032A87"/>
          </a:solidFill>
          <a:latin typeface="Arial" pitchFamily="34" charset="0"/>
          <a:ea typeface="ＭＳ Ｐゴシック" pitchFamily="50" charset="-128"/>
        </a:defRPr>
      </a:lvl4pPr>
      <a:lvl5pPr algn="ctr" defTabSz="762000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kumimoji="1" sz="2800" b="1">
          <a:solidFill>
            <a:srgbClr val="032A87"/>
          </a:solidFill>
          <a:latin typeface="Arial" pitchFamily="34" charset="0"/>
          <a:ea typeface="ＭＳ Ｐゴシック" pitchFamily="50" charset="-128"/>
        </a:defRPr>
      </a:lvl5pPr>
      <a:lvl6pPr marL="457200" algn="ctr" defTabSz="762000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kumimoji="1" sz="2800" b="1">
          <a:solidFill>
            <a:srgbClr val="032A87"/>
          </a:solidFill>
          <a:latin typeface="Arial" pitchFamily="34" charset="0"/>
          <a:ea typeface="ＭＳ Ｐゴシック" pitchFamily="50" charset="-128"/>
        </a:defRPr>
      </a:lvl6pPr>
      <a:lvl7pPr marL="914400" algn="ctr" defTabSz="762000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kumimoji="1" sz="2800" b="1">
          <a:solidFill>
            <a:srgbClr val="032A87"/>
          </a:solidFill>
          <a:latin typeface="Arial" pitchFamily="34" charset="0"/>
          <a:ea typeface="ＭＳ Ｐゴシック" pitchFamily="50" charset="-128"/>
        </a:defRPr>
      </a:lvl7pPr>
      <a:lvl8pPr marL="1371600" algn="ctr" defTabSz="762000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kumimoji="1" sz="2800" b="1">
          <a:solidFill>
            <a:srgbClr val="032A87"/>
          </a:solidFill>
          <a:latin typeface="Arial" pitchFamily="34" charset="0"/>
          <a:ea typeface="ＭＳ Ｐゴシック" pitchFamily="50" charset="-128"/>
        </a:defRPr>
      </a:lvl8pPr>
      <a:lvl9pPr marL="1828800" algn="ctr" defTabSz="762000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kumimoji="1" sz="2800" b="1">
          <a:solidFill>
            <a:srgbClr val="032A87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defTabSz="762000" rtl="0" eaLnBrk="0" fontAlgn="base" hangingPunct="0">
        <a:spcBef>
          <a:spcPct val="30000"/>
        </a:spcBef>
        <a:spcAft>
          <a:spcPct val="0"/>
        </a:spcAft>
        <a:buClr>
          <a:srgbClr val="000000"/>
        </a:buClr>
        <a:buFont typeface="Arial" pitchFamily="34" charset="0"/>
        <a:buChar char="►"/>
        <a:defRPr kumimoji="1"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10000"/>
        </a:spcBef>
        <a:spcAft>
          <a:spcPct val="0"/>
        </a:spcAft>
        <a:buFont typeface="Arial" pitchFamily="34" charset="0"/>
        <a:buChar char="■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defTabSz="762000" rtl="0" eaLnBrk="0" fontAlgn="base" hangingPunct="0">
        <a:spcBef>
          <a:spcPct val="10000"/>
        </a:spcBef>
        <a:spcAft>
          <a:spcPct val="0"/>
        </a:spcAft>
        <a:buFont typeface="Symbol" pitchFamily="18" charset="2"/>
        <a:buChar char="·"/>
        <a:defRPr kumimoji="1">
          <a:solidFill>
            <a:schemeClr val="tx1"/>
          </a:solidFill>
          <a:latin typeface="+mn-lt"/>
          <a:ea typeface="+mn-ea"/>
        </a:defRPr>
      </a:lvl3pPr>
      <a:lvl4pPr marL="1562100" indent="-228600" algn="l" defTabSz="762000" rtl="0" eaLnBrk="0" fontAlgn="base" hangingPunct="0">
        <a:spcBef>
          <a:spcPct val="10000"/>
        </a:spcBef>
        <a:spcAft>
          <a:spcPct val="0"/>
        </a:spcAft>
        <a:buFont typeface="Arial" pitchFamily="34" charset="0"/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981200" indent="-228600" algn="l" defTabSz="762000" rtl="0" eaLnBrk="0" fontAlgn="base" hangingPunct="0">
        <a:spcBef>
          <a:spcPct val="10000"/>
        </a:spcBef>
        <a:spcAft>
          <a:spcPct val="0"/>
        </a:spcAft>
        <a:buClr>
          <a:srgbClr val="000000"/>
        </a:buClr>
        <a:buFont typeface="Arial" pitchFamily="34" charset="0"/>
        <a:buChar char="•"/>
        <a:defRPr kumimoji="1" sz="1600">
          <a:solidFill>
            <a:schemeClr val="tx1"/>
          </a:solidFill>
          <a:latin typeface="+mn-lt"/>
          <a:ea typeface="+mn-ea"/>
        </a:defRPr>
      </a:lvl5pPr>
      <a:lvl6pPr marL="2438400" indent="-228600" algn="l" defTabSz="762000" rtl="0" fontAlgn="base" hangingPunct="0">
        <a:spcBef>
          <a:spcPct val="10000"/>
        </a:spcBef>
        <a:spcAft>
          <a:spcPct val="0"/>
        </a:spcAft>
        <a:buClr>
          <a:srgbClr val="000000"/>
        </a:buClr>
        <a:buFont typeface="Arial" pitchFamily="34" charset="0"/>
        <a:buChar char="•"/>
        <a:defRPr kumimoji="1" sz="1600">
          <a:solidFill>
            <a:schemeClr val="tx1"/>
          </a:solidFill>
          <a:latin typeface="+mn-lt"/>
          <a:ea typeface="+mn-ea"/>
        </a:defRPr>
      </a:lvl6pPr>
      <a:lvl7pPr marL="2895600" indent="-228600" algn="l" defTabSz="762000" rtl="0" fontAlgn="base" hangingPunct="0">
        <a:spcBef>
          <a:spcPct val="10000"/>
        </a:spcBef>
        <a:spcAft>
          <a:spcPct val="0"/>
        </a:spcAft>
        <a:buClr>
          <a:srgbClr val="000000"/>
        </a:buClr>
        <a:buFont typeface="Arial" pitchFamily="34" charset="0"/>
        <a:buChar char="•"/>
        <a:defRPr kumimoji="1" sz="1600">
          <a:solidFill>
            <a:schemeClr val="tx1"/>
          </a:solidFill>
          <a:latin typeface="+mn-lt"/>
          <a:ea typeface="+mn-ea"/>
        </a:defRPr>
      </a:lvl7pPr>
      <a:lvl8pPr marL="3352800" indent="-228600" algn="l" defTabSz="762000" rtl="0" fontAlgn="base" hangingPunct="0">
        <a:spcBef>
          <a:spcPct val="10000"/>
        </a:spcBef>
        <a:spcAft>
          <a:spcPct val="0"/>
        </a:spcAft>
        <a:buClr>
          <a:srgbClr val="000000"/>
        </a:buClr>
        <a:buFont typeface="Arial" pitchFamily="34" charset="0"/>
        <a:buChar char="•"/>
        <a:defRPr kumimoji="1" sz="1600">
          <a:solidFill>
            <a:schemeClr val="tx1"/>
          </a:solidFill>
          <a:latin typeface="+mn-lt"/>
          <a:ea typeface="+mn-ea"/>
        </a:defRPr>
      </a:lvl8pPr>
      <a:lvl9pPr marL="3810000" indent="-228600" algn="l" defTabSz="762000" rtl="0" fontAlgn="base" hangingPunct="0">
        <a:spcBef>
          <a:spcPct val="10000"/>
        </a:spcBef>
        <a:spcAft>
          <a:spcPct val="0"/>
        </a:spcAft>
        <a:buClr>
          <a:srgbClr val="000000"/>
        </a:buClr>
        <a:buFont typeface="Arial" pitchFamily="34" charset="0"/>
        <a:buChar char="•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50000">
              <a:srgbClr val="BEFFBE"/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ja-JP" sz="3200" dirty="0" smtClean="0"/>
              <a:t>Federation-less-federation </a:t>
            </a:r>
            <a:br>
              <a:rPr lang="en-US" altLang="ja-JP" sz="3200" dirty="0" smtClean="0"/>
            </a:br>
            <a:r>
              <a:rPr lang="en-US" altLang="ja-JP" sz="3200" dirty="0" smtClean="0"/>
              <a:t>of Network-virtualization Platforms</a:t>
            </a:r>
            <a:endParaRPr lang="ja-JP" altLang="en-US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3886200"/>
            <a:ext cx="8928992" cy="1752600"/>
          </a:xfrm>
        </p:spPr>
        <p:txBody>
          <a:bodyPr/>
          <a:lstStyle/>
          <a:p>
            <a:pPr marL="0" indent="0" algn="ctr" hangingPunct="1">
              <a:lnSpc>
                <a:spcPct val="120000"/>
              </a:lnSpc>
              <a:buFont typeface="Monotype Sorts"/>
              <a:buNone/>
            </a:pPr>
            <a:r>
              <a:rPr lang="en-US" altLang="ja-JP" sz="2800" b="0" dirty="0" err="1" smtClean="0">
                <a:ea typeface="ＭＳ ゴシック" pitchFamily="49" charset="-128"/>
              </a:rPr>
              <a:t>Yasusi</a:t>
            </a:r>
            <a:r>
              <a:rPr lang="en-US" altLang="ja-JP" sz="2800" b="0" dirty="0" smtClean="0">
                <a:ea typeface="ＭＳ ゴシック" pitchFamily="49" charset="-128"/>
              </a:rPr>
              <a:t> </a:t>
            </a:r>
            <a:r>
              <a:rPr lang="en-US" altLang="ja-JP" sz="2800" b="0" dirty="0" err="1" smtClean="0">
                <a:ea typeface="ＭＳ ゴシック" pitchFamily="49" charset="-128"/>
              </a:rPr>
              <a:t>Kanada</a:t>
            </a:r>
            <a:r>
              <a:rPr lang="en-US" altLang="ja-JP" sz="2800" b="0" dirty="0" smtClean="0">
                <a:ea typeface="ＭＳ ゴシック" pitchFamily="49" charset="-128"/>
              </a:rPr>
              <a:t>, Toshiaki </a:t>
            </a:r>
            <a:r>
              <a:rPr lang="en-US" altLang="ja-JP" sz="2800" b="0" dirty="0" err="1" smtClean="0">
                <a:ea typeface="ＭＳ ゴシック" pitchFamily="49" charset="-128"/>
              </a:rPr>
              <a:t>Tarui</a:t>
            </a:r>
            <a:r>
              <a:rPr lang="en-US" altLang="ja-JP" sz="2800" b="0" dirty="0" smtClean="0">
                <a:ea typeface="ＭＳ ゴシック" pitchFamily="49" charset="-128"/>
              </a:rPr>
              <a:t>, and Kei </a:t>
            </a:r>
            <a:r>
              <a:rPr lang="en-US" altLang="ja-JP" sz="2800" b="0" dirty="0" err="1" smtClean="0">
                <a:ea typeface="ＭＳ ゴシック" pitchFamily="49" charset="-128"/>
              </a:rPr>
              <a:t>Shiraishi</a:t>
            </a:r>
            <a:r>
              <a:rPr lang="en-US" altLang="ja-JP" sz="2800" b="0" dirty="0" smtClean="0">
                <a:ea typeface="ＭＳ ゴシック" pitchFamily="49" charset="-128"/>
              </a:rPr>
              <a:t/>
            </a:r>
            <a:br>
              <a:rPr lang="en-US" altLang="ja-JP" sz="2800" b="0" dirty="0" smtClean="0">
                <a:ea typeface="ＭＳ ゴシック" pitchFamily="49" charset="-128"/>
              </a:rPr>
            </a:br>
            <a:r>
              <a:rPr lang="en-US" altLang="ja-JP" sz="2800" b="0" dirty="0" smtClean="0">
                <a:ea typeface="ＭＳ ゴシック" pitchFamily="49" charset="-128"/>
              </a:rPr>
              <a:t>Hitachi, Ltd.</a:t>
            </a:r>
            <a:endParaRPr lang="ja-JP" altLang="en-US" sz="2800" b="0" dirty="0" smtClean="0">
              <a:ea typeface="ＭＳ ゴシック" pitchFamily="49" charset="-12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kumimoji="1" lang="en-US" altLang="ja-JP" sz="2800" b="1" dirty="0" smtClean="0">
                <a:solidFill>
                  <a:srgbClr val="032A87"/>
                </a:solidFill>
                <a:latin typeface="+mj-lt"/>
                <a:ea typeface="+mj-ea"/>
                <a:cs typeface="+mj-cs"/>
              </a:rPr>
              <a:t>Conceptual Outline of Federation-less Federation (cont’d)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04800" y="914400"/>
            <a:ext cx="8534400" cy="1290464"/>
          </a:xfrm>
        </p:spPr>
        <p:txBody>
          <a:bodyPr/>
          <a:lstStyle/>
          <a:p>
            <a:r>
              <a:rPr lang="en-US" altLang="ja-JP" sz="2300" dirty="0" smtClean="0"/>
              <a:t>DPN conceptually contains an image of the other domain.</a:t>
            </a:r>
            <a:endParaRPr lang="en-US" altLang="ja-JP" sz="2300" b="0" dirty="0" smtClean="0"/>
          </a:p>
          <a:p>
            <a:pPr lvl="1"/>
            <a:r>
              <a:rPr lang="en-US" altLang="ja-JP" sz="2000" dirty="0" smtClean="0"/>
              <a:t>PVN must contain the domain-B-part of the slice specification as a sub­structure.</a:t>
            </a:r>
            <a:endParaRPr kumimoji="1" lang="ja-JP" altLang="en-US" dirty="0"/>
          </a:p>
        </p:txBody>
      </p:sp>
      <p:grpSp>
        <p:nvGrpSpPr>
          <p:cNvPr id="4" name="グループ化 3"/>
          <p:cNvGrpSpPr>
            <a:grpSpLocks noChangeAspect="1"/>
          </p:cNvGrpSpPr>
          <p:nvPr/>
        </p:nvGrpSpPr>
        <p:grpSpPr bwMode="auto">
          <a:xfrm>
            <a:off x="827584" y="2348880"/>
            <a:ext cx="7958138" cy="2586038"/>
            <a:chOff x="1043608" y="3755132"/>
            <a:chExt cx="6291793" cy="2044925"/>
          </a:xfrm>
        </p:grpSpPr>
        <p:sp>
          <p:nvSpPr>
            <p:cNvPr id="5" name="雲 4"/>
            <p:cNvSpPr/>
            <p:nvPr/>
          </p:nvSpPr>
          <p:spPr bwMode="auto">
            <a:xfrm flipH="1">
              <a:off x="4743629" y="3789026"/>
              <a:ext cx="2591772" cy="1655773"/>
            </a:xfrm>
            <a:prstGeom prst="cloud">
              <a:avLst/>
            </a:prstGeom>
            <a:solidFill>
              <a:srgbClr val="CCC2DA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ja-JP" altLang="en-US" sz="3600"/>
            </a:p>
          </p:txBody>
        </p:sp>
        <p:sp>
          <p:nvSpPr>
            <p:cNvPr id="6" name="雲 5"/>
            <p:cNvSpPr/>
            <p:nvPr/>
          </p:nvSpPr>
          <p:spPr bwMode="auto">
            <a:xfrm>
              <a:off x="1043608" y="3789026"/>
              <a:ext cx="2591772" cy="1655773"/>
            </a:xfrm>
            <a:prstGeom prst="cloud">
              <a:avLst/>
            </a:prstGeom>
            <a:solidFill>
              <a:srgbClr val="D8E4BE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ja-JP" altLang="en-US" sz="3600"/>
            </a:p>
          </p:txBody>
        </p:sp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3754050" y="4502796"/>
              <a:ext cx="864097" cy="400050"/>
            </a:xfrm>
            <a:custGeom>
              <a:avLst/>
              <a:gdLst>
                <a:gd name="T0" fmla="*/ 0 w 742"/>
                <a:gd name="T1" fmla="*/ 317539710 h 252"/>
                <a:gd name="T2" fmla="*/ 170878110 w 742"/>
                <a:gd name="T3" fmla="*/ 0 h 252"/>
                <a:gd name="T4" fmla="*/ 170878110 w 742"/>
                <a:gd name="T5" fmla="*/ 158770649 h 252"/>
                <a:gd name="T6" fmla="*/ 834050431 w 742"/>
                <a:gd name="T7" fmla="*/ 158770649 h 252"/>
                <a:gd name="T8" fmla="*/ 834050431 w 742"/>
                <a:gd name="T9" fmla="*/ 0 h 252"/>
                <a:gd name="T10" fmla="*/ 1006285169 w 742"/>
                <a:gd name="T11" fmla="*/ 317539710 h 252"/>
                <a:gd name="T12" fmla="*/ 834050431 w 742"/>
                <a:gd name="T13" fmla="*/ 635079420 h 252"/>
                <a:gd name="T14" fmla="*/ 834050431 w 742"/>
                <a:gd name="T15" fmla="*/ 476310408 h 252"/>
                <a:gd name="T16" fmla="*/ 170878110 w 742"/>
                <a:gd name="T17" fmla="*/ 476310408 h 252"/>
                <a:gd name="T18" fmla="*/ 170878110 w 742"/>
                <a:gd name="T19" fmla="*/ 635079420 h 252"/>
                <a:gd name="T20" fmla="*/ 0 w 742"/>
                <a:gd name="T21" fmla="*/ 317539710 h 2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2"/>
                <a:gd name="T34" fmla="*/ 0 h 252"/>
                <a:gd name="T35" fmla="*/ 742 w 742"/>
                <a:gd name="T36" fmla="*/ 252 h 25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2" h="252">
                  <a:moveTo>
                    <a:pt x="0" y="126"/>
                  </a:moveTo>
                  <a:lnTo>
                    <a:pt x="126" y="0"/>
                  </a:lnTo>
                  <a:lnTo>
                    <a:pt x="126" y="63"/>
                  </a:lnTo>
                  <a:lnTo>
                    <a:pt x="615" y="63"/>
                  </a:lnTo>
                  <a:lnTo>
                    <a:pt x="615" y="0"/>
                  </a:lnTo>
                  <a:lnTo>
                    <a:pt x="742" y="126"/>
                  </a:lnTo>
                  <a:lnTo>
                    <a:pt x="615" y="252"/>
                  </a:lnTo>
                  <a:lnTo>
                    <a:pt x="615" y="189"/>
                  </a:lnTo>
                  <a:lnTo>
                    <a:pt x="126" y="189"/>
                  </a:lnTo>
                  <a:lnTo>
                    <a:pt x="126" y="252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" name="Rectangle 15"/>
            <p:cNvSpPr>
              <a:spLocks noChangeArrowheads="1"/>
            </p:cNvSpPr>
            <p:nvPr/>
          </p:nvSpPr>
          <p:spPr bwMode="auto">
            <a:xfrm>
              <a:off x="3701900" y="4229645"/>
              <a:ext cx="968934" cy="243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altLang="ja-JP" sz="20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Federation</a:t>
              </a:r>
              <a:endParaRPr lang="ja-JP" sz="2400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9" name="Rectangle 16"/>
            <p:cNvSpPr>
              <a:spLocks noChangeArrowheads="1"/>
            </p:cNvSpPr>
            <p:nvPr/>
          </p:nvSpPr>
          <p:spPr bwMode="auto">
            <a:xfrm>
              <a:off x="1545780" y="4117034"/>
              <a:ext cx="1566863" cy="9794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600"/>
            </a:p>
          </p:txBody>
        </p:sp>
        <p:sp>
          <p:nvSpPr>
            <p:cNvPr id="10" name="Freeform 17"/>
            <p:cNvSpPr>
              <a:spLocks noEditPoints="1"/>
            </p:cNvSpPr>
            <p:nvPr/>
          </p:nvSpPr>
          <p:spPr bwMode="auto">
            <a:xfrm>
              <a:off x="1539430" y="4110684"/>
              <a:ext cx="1579563" cy="992188"/>
            </a:xfrm>
            <a:custGeom>
              <a:avLst/>
              <a:gdLst>
                <a:gd name="T0" fmla="*/ 0 w 1952"/>
                <a:gd name="T1" fmla="*/ 5188853 h 1232"/>
                <a:gd name="T2" fmla="*/ 5238776 w 1952"/>
                <a:gd name="T3" fmla="*/ 0 h 1232"/>
                <a:gd name="T4" fmla="*/ 1272947412 w 1952"/>
                <a:gd name="T5" fmla="*/ 0 h 1232"/>
                <a:gd name="T6" fmla="*/ 1278186187 w 1952"/>
                <a:gd name="T7" fmla="*/ 5188853 h 1232"/>
                <a:gd name="T8" fmla="*/ 1278186187 w 1952"/>
                <a:gd name="T9" fmla="*/ 793867062 h 1232"/>
                <a:gd name="T10" fmla="*/ 1272947412 w 1952"/>
                <a:gd name="T11" fmla="*/ 799055913 h 1232"/>
                <a:gd name="T12" fmla="*/ 5238776 w 1952"/>
                <a:gd name="T13" fmla="*/ 799055913 h 1232"/>
                <a:gd name="T14" fmla="*/ 0 w 1952"/>
                <a:gd name="T15" fmla="*/ 793867062 h 1232"/>
                <a:gd name="T16" fmla="*/ 0 w 1952"/>
                <a:gd name="T17" fmla="*/ 5188853 h 1232"/>
                <a:gd name="T18" fmla="*/ 10476743 w 1952"/>
                <a:gd name="T19" fmla="*/ 793867062 h 1232"/>
                <a:gd name="T20" fmla="*/ 5238776 w 1952"/>
                <a:gd name="T21" fmla="*/ 788678211 h 1232"/>
                <a:gd name="T22" fmla="*/ 1272947412 w 1952"/>
                <a:gd name="T23" fmla="*/ 788678211 h 1232"/>
                <a:gd name="T24" fmla="*/ 1267709447 w 1952"/>
                <a:gd name="T25" fmla="*/ 793867062 h 1232"/>
                <a:gd name="T26" fmla="*/ 1267709447 w 1952"/>
                <a:gd name="T27" fmla="*/ 5188853 h 1232"/>
                <a:gd name="T28" fmla="*/ 1272947412 w 1952"/>
                <a:gd name="T29" fmla="*/ 10377706 h 1232"/>
                <a:gd name="T30" fmla="*/ 5238776 w 1952"/>
                <a:gd name="T31" fmla="*/ 10377706 h 1232"/>
                <a:gd name="T32" fmla="*/ 10476743 w 1952"/>
                <a:gd name="T33" fmla="*/ 5188853 h 1232"/>
                <a:gd name="T34" fmla="*/ 10476743 w 1952"/>
                <a:gd name="T35" fmla="*/ 793867062 h 123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52"/>
                <a:gd name="T55" fmla="*/ 0 h 1232"/>
                <a:gd name="T56" fmla="*/ 1952 w 1952"/>
                <a:gd name="T57" fmla="*/ 1232 h 123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52" h="123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944" y="0"/>
                  </a:lnTo>
                  <a:cubicBezTo>
                    <a:pt x="1949" y="0"/>
                    <a:pt x="1952" y="4"/>
                    <a:pt x="1952" y="8"/>
                  </a:cubicBezTo>
                  <a:lnTo>
                    <a:pt x="1952" y="1224"/>
                  </a:lnTo>
                  <a:cubicBezTo>
                    <a:pt x="1952" y="1229"/>
                    <a:pt x="1949" y="1232"/>
                    <a:pt x="1944" y="1232"/>
                  </a:cubicBezTo>
                  <a:lnTo>
                    <a:pt x="8" y="1232"/>
                  </a:lnTo>
                  <a:cubicBezTo>
                    <a:pt x="4" y="1232"/>
                    <a:pt x="0" y="1229"/>
                    <a:pt x="0" y="1224"/>
                  </a:cubicBezTo>
                  <a:lnTo>
                    <a:pt x="0" y="8"/>
                  </a:lnTo>
                  <a:close/>
                  <a:moveTo>
                    <a:pt x="16" y="1224"/>
                  </a:moveTo>
                  <a:lnTo>
                    <a:pt x="8" y="1216"/>
                  </a:lnTo>
                  <a:lnTo>
                    <a:pt x="1944" y="1216"/>
                  </a:lnTo>
                  <a:lnTo>
                    <a:pt x="1936" y="1224"/>
                  </a:lnTo>
                  <a:lnTo>
                    <a:pt x="1936" y="8"/>
                  </a:lnTo>
                  <a:lnTo>
                    <a:pt x="19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224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" name="Rectangle 21"/>
            <p:cNvSpPr>
              <a:spLocks noChangeArrowheads="1"/>
            </p:cNvSpPr>
            <p:nvPr/>
          </p:nvSpPr>
          <p:spPr bwMode="auto">
            <a:xfrm>
              <a:off x="5265352" y="4117034"/>
              <a:ext cx="1566863" cy="9794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600"/>
            </a:p>
          </p:txBody>
        </p:sp>
        <p:sp>
          <p:nvSpPr>
            <p:cNvPr id="12" name="Freeform 22"/>
            <p:cNvSpPr>
              <a:spLocks noEditPoints="1"/>
            </p:cNvSpPr>
            <p:nvPr/>
          </p:nvSpPr>
          <p:spPr bwMode="auto">
            <a:xfrm>
              <a:off x="5259002" y="4110684"/>
              <a:ext cx="1579563" cy="992188"/>
            </a:xfrm>
            <a:custGeom>
              <a:avLst/>
              <a:gdLst>
                <a:gd name="T0" fmla="*/ 0 w 1952"/>
                <a:gd name="T1" fmla="*/ 5188853 h 1232"/>
                <a:gd name="T2" fmla="*/ 5238776 w 1952"/>
                <a:gd name="T3" fmla="*/ 0 h 1232"/>
                <a:gd name="T4" fmla="*/ 1272947412 w 1952"/>
                <a:gd name="T5" fmla="*/ 0 h 1232"/>
                <a:gd name="T6" fmla="*/ 1278186187 w 1952"/>
                <a:gd name="T7" fmla="*/ 5188853 h 1232"/>
                <a:gd name="T8" fmla="*/ 1278186187 w 1952"/>
                <a:gd name="T9" fmla="*/ 793867062 h 1232"/>
                <a:gd name="T10" fmla="*/ 1272947412 w 1952"/>
                <a:gd name="T11" fmla="*/ 799055913 h 1232"/>
                <a:gd name="T12" fmla="*/ 5238776 w 1952"/>
                <a:gd name="T13" fmla="*/ 799055913 h 1232"/>
                <a:gd name="T14" fmla="*/ 0 w 1952"/>
                <a:gd name="T15" fmla="*/ 793867062 h 1232"/>
                <a:gd name="T16" fmla="*/ 0 w 1952"/>
                <a:gd name="T17" fmla="*/ 5188853 h 1232"/>
                <a:gd name="T18" fmla="*/ 10476743 w 1952"/>
                <a:gd name="T19" fmla="*/ 793867062 h 1232"/>
                <a:gd name="T20" fmla="*/ 5238776 w 1952"/>
                <a:gd name="T21" fmla="*/ 788678211 h 1232"/>
                <a:gd name="T22" fmla="*/ 1272947412 w 1952"/>
                <a:gd name="T23" fmla="*/ 788678211 h 1232"/>
                <a:gd name="T24" fmla="*/ 1267709447 w 1952"/>
                <a:gd name="T25" fmla="*/ 793867062 h 1232"/>
                <a:gd name="T26" fmla="*/ 1267709447 w 1952"/>
                <a:gd name="T27" fmla="*/ 5188853 h 1232"/>
                <a:gd name="T28" fmla="*/ 1272947412 w 1952"/>
                <a:gd name="T29" fmla="*/ 10377706 h 1232"/>
                <a:gd name="T30" fmla="*/ 5238776 w 1952"/>
                <a:gd name="T31" fmla="*/ 10377706 h 1232"/>
                <a:gd name="T32" fmla="*/ 10476743 w 1952"/>
                <a:gd name="T33" fmla="*/ 5188853 h 1232"/>
                <a:gd name="T34" fmla="*/ 10476743 w 1952"/>
                <a:gd name="T35" fmla="*/ 793867062 h 123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52"/>
                <a:gd name="T55" fmla="*/ 0 h 1232"/>
                <a:gd name="T56" fmla="*/ 1952 w 1952"/>
                <a:gd name="T57" fmla="*/ 1232 h 123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52" h="123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944" y="0"/>
                  </a:lnTo>
                  <a:cubicBezTo>
                    <a:pt x="1949" y="0"/>
                    <a:pt x="1952" y="4"/>
                    <a:pt x="1952" y="8"/>
                  </a:cubicBezTo>
                  <a:lnTo>
                    <a:pt x="1952" y="1224"/>
                  </a:lnTo>
                  <a:cubicBezTo>
                    <a:pt x="1952" y="1229"/>
                    <a:pt x="1949" y="1232"/>
                    <a:pt x="1944" y="1232"/>
                  </a:cubicBezTo>
                  <a:lnTo>
                    <a:pt x="8" y="1232"/>
                  </a:lnTo>
                  <a:cubicBezTo>
                    <a:pt x="4" y="1232"/>
                    <a:pt x="0" y="1229"/>
                    <a:pt x="0" y="1224"/>
                  </a:cubicBezTo>
                  <a:lnTo>
                    <a:pt x="0" y="8"/>
                  </a:lnTo>
                  <a:close/>
                  <a:moveTo>
                    <a:pt x="16" y="1224"/>
                  </a:moveTo>
                  <a:lnTo>
                    <a:pt x="8" y="1216"/>
                  </a:lnTo>
                  <a:lnTo>
                    <a:pt x="1944" y="1216"/>
                  </a:lnTo>
                  <a:lnTo>
                    <a:pt x="1936" y="1224"/>
                  </a:lnTo>
                  <a:lnTo>
                    <a:pt x="1936" y="8"/>
                  </a:lnTo>
                  <a:lnTo>
                    <a:pt x="19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224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auto">
            <a:xfrm>
              <a:off x="1620392" y="4496446"/>
              <a:ext cx="1422400" cy="511175"/>
            </a:xfrm>
            <a:custGeom>
              <a:avLst/>
              <a:gdLst>
                <a:gd name="T0" fmla="*/ 1034205542 w 1757"/>
                <a:gd name="T1" fmla="*/ 137381297 h 635"/>
                <a:gd name="T2" fmla="*/ 885432420 w 1757"/>
                <a:gd name="T3" fmla="*/ 42769646 h 635"/>
                <a:gd name="T4" fmla="*/ 774671248 w 1757"/>
                <a:gd name="T5" fmla="*/ 53786079 h 635"/>
                <a:gd name="T6" fmla="*/ 774671248 w 1757"/>
                <a:gd name="T7" fmla="*/ 53786079 h 635"/>
                <a:gd name="T8" fmla="*/ 589195844 w 1757"/>
                <a:gd name="T9" fmla="*/ 25920996 h 635"/>
                <a:gd name="T10" fmla="*/ 557081348 w 1757"/>
                <a:gd name="T11" fmla="*/ 37585448 h 635"/>
                <a:gd name="T12" fmla="*/ 557081348 w 1757"/>
                <a:gd name="T13" fmla="*/ 37585448 h 635"/>
                <a:gd name="T14" fmla="*/ 406341700 w 1757"/>
                <a:gd name="T15" fmla="*/ 12960498 h 635"/>
                <a:gd name="T16" fmla="*/ 367018868 w 1757"/>
                <a:gd name="T17" fmla="*/ 28513102 h 635"/>
                <a:gd name="T18" fmla="*/ 367018868 w 1757"/>
                <a:gd name="T19" fmla="*/ 28513102 h 635"/>
                <a:gd name="T20" fmla="*/ 190718984 w 1757"/>
                <a:gd name="T21" fmla="*/ 22032848 h 635"/>
                <a:gd name="T22" fmla="*/ 148773982 w 1757"/>
                <a:gd name="T23" fmla="*/ 57026203 h 635"/>
                <a:gd name="T24" fmla="*/ 148773982 w 1757"/>
                <a:gd name="T25" fmla="*/ 57026203 h 635"/>
                <a:gd name="T26" fmla="*/ 52431265 w 1757"/>
                <a:gd name="T27" fmla="*/ 138677347 h 635"/>
                <a:gd name="T28" fmla="*/ 58985488 w 1757"/>
                <a:gd name="T29" fmla="*/ 147101669 h 635"/>
                <a:gd name="T30" fmla="*/ 58985488 w 1757"/>
                <a:gd name="T31" fmla="*/ 147101669 h 635"/>
                <a:gd name="T32" fmla="*/ 91099174 w 1757"/>
                <a:gd name="T33" fmla="*/ 265042224 h 635"/>
                <a:gd name="T34" fmla="*/ 172367843 w 1757"/>
                <a:gd name="T35" fmla="*/ 281890867 h 635"/>
                <a:gd name="T36" fmla="*/ 172367843 w 1757"/>
                <a:gd name="T37" fmla="*/ 281890867 h 635"/>
                <a:gd name="T38" fmla="*/ 322451696 w 1757"/>
                <a:gd name="T39" fmla="*/ 352525565 h 635"/>
                <a:gd name="T40" fmla="*/ 399788299 w 1757"/>
                <a:gd name="T41" fmla="*/ 342157169 h 635"/>
                <a:gd name="T42" fmla="*/ 399788299 w 1757"/>
                <a:gd name="T43" fmla="*/ 342157169 h 635"/>
                <a:gd name="T44" fmla="*/ 616722555 w 1757"/>
                <a:gd name="T45" fmla="*/ 397887298 h 635"/>
                <a:gd name="T46" fmla="*/ 710443065 w 1757"/>
                <a:gd name="T47" fmla="*/ 364190011 h 635"/>
                <a:gd name="T48" fmla="*/ 710443065 w 1757"/>
                <a:gd name="T49" fmla="*/ 364190011 h 635"/>
                <a:gd name="T50" fmla="*/ 983085779 w 1757"/>
                <a:gd name="T51" fmla="*/ 331140748 h 635"/>
                <a:gd name="T52" fmla="*/ 985707140 w 1757"/>
                <a:gd name="T53" fmla="*/ 329844699 h 635"/>
                <a:gd name="T54" fmla="*/ 985707140 w 1757"/>
                <a:gd name="T55" fmla="*/ 329844699 h 635"/>
                <a:gd name="T56" fmla="*/ 1110231465 w 1757"/>
                <a:gd name="T57" fmla="*/ 282538892 h 635"/>
                <a:gd name="T58" fmla="*/ 1080083394 w 1757"/>
                <a:gd name="T59" fmla="*/ 239121234 h 635"/>
                <a:gd name="T60" fmla="*/ 1080083394 w 1757"/>
                <a:gd name="T61" fmla="*/ 239121234 h 635"/>
                <a:gd name="T62" fmla="*/ 1120061971 w 1757"/>
                <a:gd name="T63" fmla="*/ 165246362 h 635"/>
                <a:gd name="T64" fmla="*/ 1035517032 w 1757"/>
                <a:gd name="T65" fmla="*/ 138677347 h 635"/>
                <a:gd name="T66" fmla="*/ 1034205542 w 1757"/>
                <a:gd name="T67" fmla="*/ 137381297 h 6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757"/>
                <a:gd name="T103" fmla="*/ 0 h 635"/>
                <a:gd name="T104" fmla="*/ 1757 w 1757"/>
                <a:gd name="T105" fmla="*/ 635 h 6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757" h="635">
                  <a:moveTo>
                    <a:pt x="1578" y="212"/>
                  </a:moveTo>
                  <a:cubicBezTo>
                    <a:pt x="1598" y="141"/>
                    <a:pt x="1496" y="76"/>
                    <a:pt x="1351" y="66"/>
                  </a:cubicBezTo>
                  <a:cubicBezTo>
                    <a:pt x="1293" y="62"/>
                    <a:pt x="1233" y="68"/>
                    <a:pt x="1182" y="83"/>
                  </a:cubicBezTo>
                  <a:cubicBezTo>
                    <a:pt x="1127" y="33"/>
                    <a:pt x="1001" y="14"/>
                    <a:pt x="899" y="40"/>
                  </a:cubicBezTo>
                  <a:cubicBezTo>
                    <a:pt x="881" y="45"/>
                    <a:pt x="864" y="51"/>
                    <a:pt x="850" y="58"/>
                  </a:cubicBezTo>
                  <a:cubicBezTo>
                    <a:pt x="808" y="16"/>
                    <a:pt x="705" y="0"/>
                    <a:pt x="620" y="20"/>
                  </a:cubicBezTo>
                  <a:cubicBezTo>
                    <a:pt x="597" y="26"/>
                    <a:pt x="576" y="34"/>
                    <a:pt x="560" y="44"/>
                  </a:cubicBezTo>
                  <a:cubicBezTo>
                    <a:pt x="492" y="5"/>
                    <a:pt x="372" y="0"/>
                    <a:pt x="291" y="34"/>
                  </a:cubicBezTo>
                  <a:cubicBezTo>
                    <a:pt x="258" y="48"/>
                    <a:pt x="235" y="67"/>
                    <a:pt x="227" y="88"/>
                  </a:cubicBezTo>
                  <a:cubicBezTo>
                    <a:pt x="116" y="103"/>
                    <a:pt x="50" y="159"/>
                    <a:pt x="80" y="214"/>
                  </a:cubicBezTo>
                  <a:cubicBezTo>
                    <a:pt x="83" y="218"/>
                    <a:pt x="86" y="223"/>
                    <a:pt x="90" y="227"/>
                  </a:cubicBezTo>
                  <a:cubicBezTo>
                    <a:pt x="0" y="284"/>
                    <a:pt x="22" y="365"/>
                    <a:pt x="139" y="409"/>
                  </a:cubicBezTo>
                  <a:cubicBezTo>
                    <a:pt x="175" y="423"/>
                    <a:pt x="218" y="431"/>
                    <a:pt x="263" y="435"/>
                  </a:cubicBezTo>
                  <a:cubicBezTo>
                    <a:pt x="264" y="496"/>
                    <a:pt x="367" y="545"/>
                    <a:pt x="492" y="544"/>
                  </a:cubicBezTo>
                  <a:cubicBezTo>
                    <a:pt x="534" y="544"/>
                    <a:pt x="575" y="538"/>
                    <a:pt x="610" y="528"/>
                  </a:cubicBezTo>
                  <a:cubicBezTo>
                    <a:pt x="653" y="596"/>
                    <a:pt x="801" y="635"/>
                    <a:pt x="941" y="614"/>
                  </a:cubicBezTo>
                  <a:cubicBezTo>
                    <a:pt x="1000" y="605"/>
                    <a:pt x="1050" y="587"/>
                    <a:pt x="1084" y="562"/>
                  </a:cubicBezTo>
                  <a:cubicBezTo>
                    <a:pt x="1228" y="604"/>
                    <a:pt x="1414" y="582"/>
                    <a:pt x="1500" y="511"/>
                  </a:cubicBezTo>
                  <a:cubicBezTo>
                    <a:pt x="1501" y="510"/>
                    <a:pt x="1503" y="510"/>
                    <a:pt x="1504" y="509"/>
                  </a:cubicBezTo>
                  <a:cubicBezTo>
                    <a:pt x="1597" y="514"/>
                    <a:pt x="1683" y="481"/>
                    <a:pt x="1694" y="436"/>
                  </a:cubicBezTo>
                  <a:cubicBezTo>
                    <a:pt x="1699" y="411"/>
                    <a:pt x="1683" y="387"/>
                    <a:pt x="1648" y="369"/>
                  </a:cubicBezTo>
                  <a:cubicBezTo>
                    <a:pt x="1730" y="346"/>
                    <a:pt x="1757" y="294"/>
                    <a:pt x="1709" y="255"/>
                  </a:cubicBezTo>
                  <a:cubicBezTo>
                    <a:pt x="1682" y="232"/>
                    <a:pt x="1634" y="216"/>
                    <a:pt x="1580" y="214"/>
                  </a:cubicBezTo>
                  <a:lnTo>
                    <a:pt x="1578" y="212"/>
                  </a:lnTo>
                  <a:close/>
                </a:path>
              </a:pathLst>
            </a:custGeom>
            <a:solidFill>
              <a:srgbClr val="CCC1D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" name="Freeform 27"/>
            <p:cNvSpPr>
              <a:spLocks noEditPoints="1"/>
            </p:cNvSpPr>
            <p:nvPr/>
          </p:nvSpPr>
          <p:spPr bwMode="auto">
            <a:xfrm>
              <a:off x="1642617" y="4499621"/>
              <a:ext cx="1387475" cy="501650"/>
            </a:xfrm>
            <a:custGeom>
              <a:avLst/>
              <a:gdLst>
                <a:gd name="T0" fmla="*/ 1007825045 w 1714"/>
                <a:gd name="T1" fmla="*/ 105036476 h 623"/>
                <a:gd name="T2" fmla="*/ 958678978 w 1714"/>
                <a:gd name="T3" fmla="*/ 66134057 h 623"/>
                <a:gd name="T4" fmla="*/ 811895457 w 1714"/>
                <a:gd name="T5" fmla="*/ 46034233 h 623"/>
                <a:gd name="T6" fmla="*/ 720811068 w 1714"/>
                <a:gd name="T7" fmla="*/ 36308829 h 623"/>
                <a:gd name="T8" fmla="*/ 573372059 w 1714"/>
                <a:gd name="T9" fmla="*/ 28528829 h 623"/>
                <a:gd name="T10" fmla="*/ 474425044 w 1714"/>
                <a:gd name="T11" fmla="*/ 12967208 h 623"/>
                <a:gd name="T12" fmla="*/ 351886813 w 1714"/>
                <a:gd name="T13" fmla="*/ 31121626 h 623"/>
                <a:gd name="T14" fmla="*/ 217553529 w 1714"/>
                <a:gd name="T15" fmla="*/ 12967208 h 623"/>
                <a:gd name="T16" fmla="*/ 135643907 w 1714"/>
                <a:gd name="T17" fmla="*/ 57705052 h 623"/>
                <a:gd name="T18" fmla="*/ 51767224 w 1714"/>
                <a:gd name="T19" fmla="*/ 90123868 h 623"/>
                <a:gd name="T20" fmla="*/ 35385472 w 1714"/>
                <a:gd name="T21" fmla="*/ 123190909 h 623"/>
                <a:gd name="T22" fmla="*/ 44559480 w 1714"/>
                <a:gd name="T23" fmla="*/ 149126124 h 623"/>
                <a:gd name="T24" fmla="*/ 10484584 w 1714"/>
                <a:gd name="T25" fmla="*/ 190622144 h 623"/>
                <a:gd name="T26" fmla="*/ 30798063 w 1714"/>
                <a:gd name="T27" fmla="*/ 233414614 h 623"/>
                <a:gd name="T28" fmla="*/ 113364173 w 1714"/>
                <a:gd name="T29" fmla="*/ 269075232 h 623"/>
                <a:gd name="T30" fmla="*/ 171028557 w 1714"/>
                <a:gd name="T31" fmla="*/ 304087650 h 623"/>
                <a:gd name="T32" fmla="*/ 247696698 w 1714"/>
                <a:gd name="T33" fmla="*/ 339748268 h 623"/>
                <a:gd name="T34" fmla="*/ 385961699 w 1714"/>
                <a:gd name="T35" fmla="*/ 336505661 h 623"/>
                <a:gd name="T36" fmla="*/ 441005039 w 1714"/>
                <a:gd name="T37" fmla="*/ 376057085 h 623"/>
                <a:gd name="T38" fmla="*/ 598272938 w 1714"/>
                <a:gd name="T39" fmla="*/ 390969692 h 623"/>
                <a:gd name="T40" fmla="*/ 767335990 w 1714"/>
                <a:gd name="T41" fmla="*/ 369573482 h 623"/>
                <a:gd name="T42" fmla="*/ 939020389 w 1714"/>
                <a:gd name="T43" fmla="*/ 339748268 h 623"/>
                <a:gd name="T44" fmla="*/ 1010446190 w 1714"/>
                <a:gd name="T45" fmla="*/ 320944855 h 623"/>
                <a:gd name="T46" fmla="*/ 1082526872 w 1714"/>
                <a:gd name="T47" fmla="*/ 288526038 h 623"/>
                <a:gd name="T48" fmla="*/ 1083837444 w 1714"/>
                <a:gd name="T49" fmla="*/ 260646227 h 623"/>
                <a:gd name="T50" fmla="*/ 1093667143 w 1714"/>
                <a:gd name="T51" fmla="*/ 217853807 h 623"/>
                <a:gd name="T52" fmla="*/ 1112670041 w 1714"/>
                <a:gd name="T53" fmla="*/ 191918543 h 623"/>
                <a:gd name="T54" fmla="*/ 1098909434 w 1714"/>
                <a:gd name="T55" fmla="*/ 166632333 h 623"/>
                <a:gd name="T56" fmla="*/ 1016999053 w 1714"/>
                <a:gd name="T57" fmla="*/ 141345318 h 623"/>
                <a:gd name="T58" fmla="*/ 1068766264 w 1714"/>
                <a:gd name="T59" fmla="*/ 140048919 h 623"/>
                <a:gd name="T60" fmla="*/ 1117257450 w 1714"/>
                <a:gd name="T61" fmla="*/ 170522333 h 623"/>
                <a:gd name="T62" fmla="*/ 1118568022 w 1714"/>
                <a:gd name="T63" fmla="*/ 206831150 h 623"/>
                <a:gd name="T64" fmla="*/ 1065489428 w 1714"/>
                <a:gd name="T65" fmla="*/ 232766415 h 623"/>
                <a:gd name="T66" fmla="*/ 1097598861 w 1714"/>
                <a:gd name="T67" fmla="*/ 268427032 h 623"/>
                <a:gd name="T68" fmla="*/ 1081216299 w 1714"/>
                <a:gd name="T69" fmla="*/ 304735849 h 623"/>
                <a:gd name="T70" fmla="*/ 970474131 w 1714"/>
                <a:gd name="T71" fmla="*/ 332615661 h 623"/>
                <a:gd name="T72" fmla="*/ 880700315 w 1714"/>
                <a:gd name="T73" fmla="*/ 371518080 h 623"/>
                <a:gd name="T74" fmla="*/ 695255308 w 1714"/>
                <a:gd name="T75" fmla="*/ 366979881 h 623"/>
                <a:gd name="T76" fmla="*/ 529468283 w 1714"/>
                <a:gd name="T77" fmla="*/ 403936897 h 623"/>
                <a:gd name="T78" fmla="*/ 412173151 w 1714"/>
                <a:gd name="T79" fmla="*/ 373463483 h 623"/>
                <a:gd name="T80" fmla="*/ 345989641 w 1714"/>
                <a:gd name="T81" fmla="*/ 352715472 h 623"/>
                <a:gd name="T82" fmla="*/ 196585127 w 1714"/>
                <a:gd name="T83" fmla="*/ 334561064 h 623"/>
                <a:gd name="T84" fmla="*/ 153336232 w 1714"/>
                <a:gd name="T85" fmla="*/ 295010446 h 623"/>
                <a:gd name="T86" fmla="*/ 71425826 w 1714"/>
                <a:gd name="T87" fmla="*/ 267778028 h 623"/>
                <a:gd name="T88" fmla="*/ 9174011 w 1714"/>
                <a:gd name="T89" fmla="*/ 224985609 h 623"/>
                <a:gd name="T90" fmla="*/ 6552864 w 1714"/>
                <a:gd name="T91" fmla="*/ 171818731 h 623"/>
                <a:gd name="T92" fmla="*/ 30143182 w 1714"/>
                <a:gd name="T93" fmla="*/ 138103517 h 623"/>
                <a:gd name="T94" fmla="*/ 34074899 w 1714"/>
                <a:gd name="T95" fmla="*/ 94013869 h 623"/>
                <a:gd name="T96" fmla="*/ 81910406 w 1714"/>
                <a:gd name="T97" fmla="*/ 61595857 h 623"/>
                <a:gd name="T98" fmla="*/ 171684248 w 1714"/>
                <a:gd name="T99" fmla="*/ 14912614 h 623"/>
                <a:gd name="T100" fmla="*/ 312569635 w 1714"/>
                <a:gd name="T101" fmla="*/ 6483604 h 623"/>
                <a:gd name="T102" fmla="*/ 431831031 w 1714"/>
                <a:gd name="T103" fmla="*/ 648199 h 623"/>
                <a:gd name="T104" fmla="*/ 542574008 w 1714"/>
                <a:gd name="T105" fmla="*/ 31121626 h 623"/>
                <a:gd name="T106" fmla="*/ 676251601 w 1714"/>
                <a:gd name="T107" fmla="*/ 13616215 h 623"/>
                <a:gd name="T108" fmla="*/ 760128246 w 1714"/>
                <a:gd name="T109" fmla="*/ 47331436 h 623"/>
                <a:gd name="T110" fmla="*/ 933778099 w 1714"/>
                <a:gd name="T111" fmla="*/ 46683237 h 623"/>
                <a:gd name="T112" fmla="*/ 1003237636 w 1714"/>
                <a:gd name="T113" fmla="*/ 82343868 h 623"/>
                <a:gd name="T114" fmla="*/ 1021585652 w 1714"/>
                <a:gd name="T115" fmla="*/ 135509915 h 62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714"/>
                <a:gd name="T175" fmla="*/ 0 h 623"/>
                <a:gd name="T176" fmla="*/ 1714 w 1714"/>
                <a:gd name="T177" fmla="*/ 623 h 62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714" h="623">
                  <a:moveTo>
                    <a:pt x="1546" y="214"/>
                  </a:moveTo>
                  <a:cubicBezTo>
                    <a:pt x="1544" y="212"/>
                    <a:pt x="1543" y="210"/>
                    <a:pt x="1543" y="208"/>
                  </a:cubicBezTo>
                  <a:lnTo>
                    <a:pt x="1545" y="182"/>
                  </a:lnTo>
                  <a:lnTo>
                    <a:pt x="1546" y="185"/>
                  </a:lnTo>
                  <a:lnTo>
                    <a:pt x="1537" y="160"/>
                  </a:lnTo>
                  <a:lnTo>
                    <a:pt x="1538" y="162"/>
                  </a:lnTo>
                  <a:lnTo>
                    <a:pt x="1520" y="138"/>
                  </a:lnTo>
                  <a:lnTo>
                    <a:pt x="1522" y="140"/>
                  </a:lnTo>
                  <a:lnTo>
                    <a:pt x="1495" y="119"/>
                  </a:lnTo>
                  <a:lnTo>
                    <a:pt x="1496" y="120"/>
                  </a:lnTo>
                  <a:lnTo>
                    <a:pt x="1462" y="102"/>
                  </a:lnTo>
                  <a:lnTo>
                    <a:pt x="1463" y="102"/>
                  </a:lnTo>
                  <a:lnTo>
                    <a:pt x="1421" y="87"/>
                  </a:lnTo>
                  <a:lnTo>
                    <a:pt x="1422" y="87"/>
                  </a:lnTo>
                  <a:lnTo>
                    <a:pt x="1323" y="70"/>
                  </a:lnTo>
                  <a:lnTo>
                    <a:pt x="1325" y="70"/>
                  </a:lnTo>
                  <a:lnTo>
                    <a:pt x="1238" y="71"/>
                  </a:lnTo>
                  <a:lnTo>
                    <a:pt x="1239" y="71"/>
                  </a:lnTo>
                  <a:lnTo>
                    <a:pt x="1157" y="87"/>
                  </a:lnTo>
                  <a:cubicBezTo>
                    <a:pt x="1155" y="88"/>
                    <a:pt x="1153" y="87"/>
                    <a:pt x="1151" y="86"/>
                  </a:cubicBezTo>
                  <a:lnTo>
                    <a:pt x="1127" y="69"/>
                  </a:lnTo>
                  <a:lnTo>
                    <a:pt x="1128" y="70"/>
                  </a:lnTo>
                  <a:lnTo>
                    <a:pt x="1099" y="56"/>
                  </a:lnTo>
                  <a:lnTo>
                    <a:pt x="1100" y="56"/>
                  </a:lnTo>
                  <a:lnTo>
                    <a:pt x="1029" y="37"/>
                  </a:lnTo>
                  <a:lnTo>
                    <a:pt x="1031" y="37"/>
                  </a:lnTo>
                  <a:lnTo>
                    <a:pt x="952" y="33"/>
                  </a:lnTo>
                  <a:lnTo>
                    <a:pt x="954" y="33"/>
                  </a:lnTo>
                  <a:lnTo>
                    <a:pt x="874" y="44"/>
                  </a:lnTo>
                  <a:lnTo>
                    <a:pt x="875" y="44"/>
                  </a:lnTo>
                  <a:lnTo>
                    <a:pt x="826" y="62"/>
                  </a:lnTo>
                  <a:cubicBezTo>
                    <a:pt x="824" y="63"/>
                    <a:pt x="821" y="63"/>
                    <a:pt x="819" y="61"/>
                  </a:cubicBezTo>
                  <a:lnTo>
                    <a:pt x="777" y="35"/>
                  </a:lnTo>
                  <a:lnTo>
                    <a:pt x="779" y="36"/>
                  </a:lnTo>
                  <a:lnTo>
                    <a:pt x="722" y="20"/>
                  </a:lnTo>
                  <a:lnTo>
                    <a:pt x="724" y="20"/>
                  </a:lnTo>
                  <a:lnTo>
                    <a:pt x="659" y="16"/>
                  </a:lnTo>
                  <a:lnTo>
                    <a:pt x="660" y="16"/>
                  </a:lnTo>
                  <a:lnTo>
                    <a:pt x="594" y="24"/>
                  </a:lnTo>
                  <a:lnTo>
                    <a:pt x="596" y="24"/>
                  </a:lnTo>
                  <a:lnTo>
                    <a:pt x="563" y="35"/>
                  </a:lnTo>
                  <a:lnTo>
                    <a:pt x="537" y="48"/>
                  </a:lnTo>
                  <a:cubicBezTo>
                    <a:pt x="535" y="49"/>
                    <a:pt x="533" y="49"/>
                    <a:pt x="531" y="48"/>
                  </a:cubicBezTo>
                  <a:lnTo>
                    <a:pt x="472" y="25"/>
                  </a:lnTo>
                  <a:lnTo>
                    <a:pt x="473" y="25"/>
                  </a:lnTo>
                  <a:lnTo>
                    <a:pt x="402" y="16"/>
                  </a:lnTo>
                  <a:lnTo>
                    <a:pt x="404" y="16"/>
                  </a:lnTo>
                  <a:lnTo>
                    <a:pt x="332" y="20"/>
                  </a:lnTo>
                  <a:lnTo>
                    <a:pt x="334" y="20"/>
                  </a:lnTo>
                  <a:lnTo>
                    <a:pt x="267" y="38"/>
                  </a:lnTo>
                  <a:lnTo>
                    <a:pt x="269" y="37"/>
                  </a:lnTo>
                  <a:lnTo>
                    <a:pt x="228" y="61"/>
                  </a:lnTo>
                  <a:lnTo>
                    <a:pt x="230" y="59"/>
                  </a:lnTo>
                  <a:lnTo>
                    <a:pt x="207" y="89"/>
                  </a:lnTo>
                  <a:cubicBezTo>
                    <a:pt x="206" y="91"/>
                    <a:pt x="204" y="92"/>
                    <a:pt x="202" y="92"/>
                  </a:cubicBezTo>
                  <a:lnTo>
                    <a:pt x="128" y="110"/>
                  </a:lnTo>
                  <a:lnTo>
                    <a:pt x="130" y="110"/>
                  </a:lnTo>
                  <a:lnTo>
                    <a:pt x="101" y="124"/>
                  </a:lnTo>
                  <a:lnTo>
                    <a:pt x="102" y="123"/>
                  </a:lnTo>
                  <a:lnTo>
                    <a:pt x="79" y="139"/>
                  </a:lnTo>
                  <a:lnTo>
                    <a:pt x="80" y="138"/>
                  </a:lnTo>
                  <a:lnTo>
                    <a:pt x="63" y="156"/>
                  </a:lnTo>
                  <a:lnTo>
                    <a:pt x="65" y="154"/>
                  </a:lnTo>
                  <a:lnTo>
                    <a:pt x="56" y="173"/>
                  </a:lnTo>
                  <a:lnTo>
                    <a:pt x="56" y="170"/>
                  </a:lnTo>
                  <a:lnTo>
                    <a:pt x="54" y="190"/>
                  </a:lnTo>
                  <a:lnTo>
                    <a:pt x="54" y="187"/>
                  </a:lnTo>
                  <a:lnTo>
                    <a:pt x="61" y="208"/>
                  </a:lnTo>
                  <a:lnTo>
                    <a:pt x="60" y="206"/>
                  </a:lnTo>
                  <a:lnTo>
                    <a:pt x="70" y="219"/>
                  </a:lnTo>
                  <a:cubicBezTo>
                    <a:pt x="71" y="220"/>
                    <a:pt x="72" y="222"/>
                    <a:pt x="71" y="225"/>
                  </a:cubicBezTo>
                  <a:cubicBezTo>
                    <a:pt x="71" y="227"/>
                    <a:pt x="70" y="229"/>
                    <a:pt x="68" y="230"/>
                  </a:cubicBezTo>
                  <a:lnTo>
                    <a:pt x="39" y="252"/>
                  </a:lnTo>
                  <a:lnTo>
                    <a:pt x="41" y="250"/>
                  </a:lnTo>
                  <a:lnTo>
                    <a:pt x="23" y="274"/>
                  </a:lnTo>
                  <a:lnTo>
                    <a:pt x="24" y="272"/>
                  </a:lnTo>
                  <a:lnTo>
                    <a:pt x="16" y="297"/>
                  </a:lnTo>
                  <a:lnTo>
                    <a:pt x="16" y="294"/>
                  </a:lnTo>
                  <a:lnTo>
                    <a:pt x="18" y="319"/>
                  </a:lnTo>
                  <a:lnTo>
                    <a:pt x="18" y="316"/>
                  </a:lnTo>
                  <a:lnTo>
                    <a:pt x="29" y="340"/>
                  </a:lnTo>
                  <a:lnTo>
                    <a:pt x="27" y="338"/>
                  </a:lnTo>
                  <a:lnTo>
                    <a:pt x="48" y="361"/>
                  </a:lnTo>
                  <a:lnTo>
                    <a:pt x="47" y="360"/>
                  </a:lnTo>
                  <a:lnTo>
                    <a:pt x="78" y="381"/>
                  </a:lnTo>
                  <a:lnTo>
                    <a:pt x="77" y="380"/>
                  </a:lnTo>
                  <a:lnTo>
                    <a:pt x="116" y="398"/>
                  </a:lnTo>
                  <a:lnTo>
                    <a:pt x="115" y="398"/>
                  </a:lnTo>
                  <a:lnTo>
                    <a:pt x="174" y="415"/>
                  </a:lnTo>
                  <a:lnTo>
                    <a:pt x="173" y="415"/>
                  </a:lnTo>
                  <a:lnTo>
                    <a:pt x="238" y="424"/>
                  </a:lnTo>
                  <a:cubicBezTo>
                    <a:pt x="241" y="424"/>
                    <a:pt x="244" y="426"/>
                    <a:pt x="244" y="430"/>
                  </a:cubicBezTo>
                  <a:lnTo>
                    <a:pt x="249" y="452"/>
                  </a:lnTo>
                  <a:lnTo>
                    <a:pt x="248" y="449"/>
                  </a:lnTo>
                  <a:lnTo>
                    <a:pt x="262" y="470"/>
                  </a:lnTo>
                  <a:lnTo>
                    <a:pt x="261" y="469"/>
                  </a:lnTo>
                  <a:lnTo>
                    <a:pt x="282" y="488"/>
                  </a:lnTo>
                  <a:lnTo>
                    <a:pt x="280" y="487"/>
                  </a:lnTo>
                  <a:lnTo>
                    <a:pt x="308" y="503"/>
                  </a:lnTo>
                  <a:lnTo>
                    <a:pt x="307" y="502"/>
                  </a:lnTo>
                  <a:lnTo>
                    <a:pt x="380" y="525"/>
                  </a:lnTo>
                  <a:lnTo>
                    <a:pt x="378" y="524"/>
                  </a:lnTo>
                  <a:lnTo>
                    <a:pt x="466" y="532"/>
                  </a:lnTo>
                  <a:lnTo>
                    <a:pt x="465" y="532"/>
                  </a:lnTo>
                  <a:lnTo>
                    <a:pt x="527" y="528"/>
                  </a:lnTo>
                  <a:lnTo>
                    <a:pt x="526" y="529"/>
                  </a:lnTo>
                  <a:lnTo>
                    <a:pt x="582" y="517"/>
                  </a:lnTo>
                  <a:cubicBezTo>
                    <a:pt x="585" y="516"/>
                    <a:pt x="588" y="517"/>
                    <a:pt x="589" y="519"/>
                  </a:cubicBezTo>
                  <a:lnTo>
                    <a:pt x="610" y="543"/>
                  </a:lnTo>
                  <a:lnTo>
                    <a:pt x="609" y="542"/>
                  </a:lnTo>
                  <a:lnTo>
                    <a:pt x="638" y="563"/>
                  </a:lnTo>
                  <a:lnTo>
                    <a:pt x="637" y="562"/>
                  </a:lnTo>
                  <a:lnTo>
                    <a:pt x="674" y="580"/>
                  </a:lnTo>
                  <a:lnTo>
                    <a:pt x="673" y="580"/>
                  </a:lnTo>
                  <a:lnTo>
                    <a:pt x="715" y="593"/>
                  </a:lnTo>
                  <a:lnTo>
                    <a:pt x="714" y="593"/>
                  </a:lnTo>
                  <a:lnTo>
                    <a:pt x="811" y="608"/>
                  </a:lnTo>
                  <a:lnTo>
                    <a:pt x="809" y="607"/>
                  </a:lnTo>
                  <a:lnTo>
                    <a:pt x="914" y="602"/>
                  </a:lnTo>
                  <a:lnTo>
                    <a:pt x="913" y="603"/>
                  </a:lnTo>
                  <a:lnTo>
                    <a:pt x="994" y="583"/>
                  </a:lnTo>
                  <a:lnTo>
                    <a:pt x="992" y="583"/>
                  </a:lnTo>
                  <a:lnTo>
                    <a:pt x="1054" y="551"/>
                  </a:lnTo>
                  <a:cubicBezTo>
                    <a:pt x="1055" y="551"/>
                    <a:pt x="1057" y="550"/>
                    <a:pt x="1059" y="551"/>
                  </a:cubicBezTo>
                  <a:lnTo>
                    <a:pt x="1173" y="571"/>
                  </a:lnTo>
                  <a:lnTo>
                    <a:pt x="1171" y="570"/>
                  </a:lnTo>
                  <a:lnTo>
                    <a:pt x="1287" y="567"/>
                  </a:lnTo>
                  <a:lnTo>
                    <a:pt x="1286" y="568"/>
                  </a:lnTo>
                  <a:lnTo>
                    <a:pt x="1341" y="558"/>
                  </a:lnTo>
                  <a:lnTo>
                    <a:pt x="1390" y="544"/>
                  </a:lnTo>
                  <a:lnTo>
                    <a:pt x="1389" y="544"/>
                  </a:lnTo>
                  <a:lnTo>
                    <a:pt x="1433" y="524"/>
                  </a:lnTo>
                  <a:lnTo>
                    <a:pt x="1432" y="525"/>
                  </a:lnTo>
                  <a:lnTo>
                    <a:pt x="1469" y="501"/>
                  </a:lnTo>
                  <a:lnTo>
                    <a:pt x="1474" y="498"/>
                  </a:lnTo>
                  <a:cubicBezTo>
                    <a:pt x="1475" y="498"/>
                    <a:pt x="1476" y="498"/>
                    <a:pt x="1477" y="497"/>
                  </a:cubicBezTo>
                  <a:lnTo>
                    <a:pt x="1544" y="494"/>
                  </a:lnTo>
                  <a:lnTo>
                    <a:pt x="1542" y="495"/>
                  </a:lnTo>
                  <a:lnTo>
                    <a:pt x="1601" y="480"/>
                  </a:lnTo>
                  <a:lnTo>
                    <a:pt x="1600" y="480"/>
                  </a:lnTo>
                  <a:lnTo>
                    <a:pt x="1643" y="456"/>
                  </a:lnTo>
                  <a:lnTo>
                    <a:pt x="1640" y="458"/>
                  </a:lnTo>
                  <a:lnTo>
                    <a:pt x="1653" y="443"/>
                  </a:lnTo>
                  <a:lnTo>
                    <a:pt x="1652" y="445"/>
                  </a:lnTo>
                  <a:lnTo>
                    <a:pt x="1660" y="429"/>
                  </a:lnTo>
                  <a:lnTo>
                    <a:pt x="1659" y="432"/>
                  </a:lnTo>
                  <a:lnTo>
                    <a:pt x="1659" y="414"/>
                  </a:lnTo>
                  <a:lnTo>
                    <a:pt x="1660" y="418"/>
                  </a:lnTo>
                  <a:lnTo>
                    <a:pt x="1652" y="400"/>
                  </a:lnTo>
                  <a:lnTo>
                    <a:pt x="1654" y="402"/>
                  </a:lnTo>
                  <a:lnTo>
                    <a:pt x="1639" y="386"/>
                  </a:lnTo>
                  <a:lnTo>
                    <a:pt x="1640" y="387"/>
                  </a:lnTo>
                  <a:lnTo>
                    <a:pt x="1617" y="372"/>
                  </a:lnTo>
                  <a:cubicBezTo>
                    <a:pt x="1615" y="371"/>
                    <a:pt x="1613" y="368"/>
                    <a:pt x="1613" y="365"/>
                  </a:cubicBezTo>
                  <a:cubicBezTo>
                    <a:pt x="1614" y="362"/>
                    <a:pt x="1616" y="359"/>
                    <a:pt x="1618" y="358"/>
                  </a:cubicBezTo>
                  <a:lnTo>
                    <a:pt x="1669" y="336"/>
                  </a:lnTo>
                  <a:lnTo>
                    <a:pt x="1667" y="337"/>
                  </a:lnTo>
                  <a:lnTo>
                    <a:pt x="1684" y="323"/>
                  </a:lnTo>
                  <a:lnTo>
                    <a:pt x="1683" y="325"/>
                  </a:lnTo>
                  <a:lnTo>
                    <a:pt x="1694" y="310"/>
                  </a:lnTo>
                  <a:lnTo>
                    <a:pt x="1693" y="312"/>
                  </a:lnTo>
                  <a:lnTo>
                    <a:pt x="1698" y="296"/>
                  </a:lnTo>
                  <a:lnTo>
                    <a:pt x="1697" y="299"/>
                  </a:lnTo>
                  <a:lnTo>
                    <a:pt x="1696" y="283"/>
                  </a:lnTo>
                  <a:lnTo>
                    <a:pt x="1697" y="286"/>
                  </a:lnTo>
                  <a:lnTo>
                    <a:pt x="1690" y="270"/>
                  </a:lnTo>
                  <a:lnTo>
                    <a:pt x="1692" y="272"/>
                  </a:lnTo>
                  <a:lnTo>
                    <a:pt x="1677" y="257"/>
                  </a:lnTo>
                  <a:lnTo>
                    <a:pt x="1678" y="258"/>
                  </a:lnTo>
                  <a:lnTo>
                    <a:pt x="1654" y="242"/>
                  </a:lnTo>
                  <a:lnTo>
                    <a:pt x="1655" y="243"/>
                  </a:lnTo>
                  <a:lnTo>
                    <a:pt x="1625" y="231"/>
                  </a:lnTo>
                  <a:lnTo>
                    <a:pt x="1627" y="231"/>
                  </a:lnTo>
                  <a:lnTo>
                    <a:pt x="1552" y="218"/>
                  </a:lnTo>
                  <a:cubicBezTo>
                    <a:pt x="1550" y="218"/>
                    <a:pt x="1549" y="217"/>
                    <a:pt x="1548" y="216"/>
                  </a:cubicBezTo>
                  <a:lnTo>
                    <a:pt x="1546" y="214"/>
                  </a:lnTo>
                  <a:close/>
                  <a:moveTo>
                    <a:pt x="1559" y="205"/>
                  </a:moveTo>
                  <a:lnTo>
                    <a:pt x="1555" y="203"/>
                  </a:lnTo>
                  <a:lnTo>
                    <a:pt x="1630" y="216"/>
                  </a:lnTo>
                  <a:cubicBezTo>
                    <a:pt x="1630" y="216"/>
                    <a:pt x="1631" y="216"/>
                    <a:pt x="1631" y="216"/>
                  </a:cubicBezTo>
                  <a:lnTo>
                    <a:pt x="1661" y="228"/>
                  </a:lnTo>
                  <a:cubicBezTo>
                    <a:pt x="1662" y="228"/>
                    <a:pt x="1662" y="228"/>
                    <a:pt x="1663" y="229"/>
                  </a:cubicBezTo>
                  <a:lnTo>
                    <a:pt x="1687" y="245"/>
                  </a:lnTo>
                  <a:cubicBezTo>
                    <a:pt x="1687" y="245"/>
                    <a:pt x="1688" y="245"/>
                    <a:pt x="1688" y="246"/>
                  </a:cubicBezTo>
                  <a:lnTo>
                    <a:pt x="1703" y="261"/>
                  </a:lnTo>
                  <a:cubicBezTo>
                    <a:pt x="1704" y="262"/>
                    <a:pt x="1704" y="262"/>
                    <a:pt x="1705" y="263"/>
                  </a:cubicBezTo>
                  <a:lnTo>
                    <a:pt x="1712" y="279"/>
                  </a:lnTo>
                  <a:cubicBezTo>
                    <a:pt x="1712" y="280"/>
                    <a:pt x="1712" y="281"/>
                    <a:pt x="1712" y="282"/>
                  </a:cubicBezTo>
                  <a:lnTo>
                    <a:pt x="1713" y="298"/>
                  </a:lnTo>
                  <a:cubicBezTo>
                    <a:pt x="1714" y="299"/>
                    <a:pt x="1713" y="300"/>
                    <a:pt x="1713" y="301"/>
                  </a:cubicBezTo>
                  <a:lnTo>
                    <a:pt x="1708" y="317"/>
                  </a:lnTo>
                  <a:cubicBezTo>
                    <a:pt x="1708" y="318"/>
                    <a:pt x="1707" y="318"/>
                    <a:pt x="1707" y="319"/>
                  </a:cubicBezTo>
                  <a:lnTo>
                    <a:pt x="1696" y="334"/>
                  </a:lnTo>
                  <a:cubicBezTo>
                    <a:pt x="1696" y="335"/>
                    <a:pt x="1695" y="335"/>
                    <a:pt x="1695" y="336"/>
                  </a:cubicBezTo>
                  <a:lnTo>
                    <a:pt x="1678" y="350"/>
                  </a:lnTo>
                  <a:cubicBezTo>
                    <a:pt x="1677" y="350"/>
                    <a:pt x="1676" y="351"/>
                    <a:pt x="1676" y="351"/>
                  </a:cubicBezTo>
                  <a:lnTo>
                    <a:pt x="1625" y="373"/>
                  </a:lnTo>
                  <a:lnTo>
                    <a:pt x="1626" y="359"/>
                  </a:lnTo>
                  <a:lnTo>
                    <a:pt x="1649" y="374"/>
                  </a:lnTo>
                  <a:cubicBezTo>
                    <a:pt x="1649" y="374"/>
                    <a:pt x="1650" y="375"/>
                    <a:pt x="1650" y="375"/>
                  </a:cubicBezTo>
                  <a:lnTo>
                    <a:pt x="1665" y="391"/>
                  </a:lnTo>
                  <a:cubicBezTo>
                    <a:pt x="1666" y="392"/>
                    <a:pt x="1666" y="392"/>
                    <a:pt x="1667" y="393"/>
                  </a:cubicBezTo>
                  <a:lnTo>
                    <a:pt x="1675" y="411"/>
                  </a:lnTo>
                  <a:cubicBezTo>
                    <a:pt x="1675" y="412"/>
                    <a:pt x="1675" y="413"/>
                    <a:pt x="1675" y="414"/>
                  </a:cubicBezTo>
                  <a:lnTo>
                    <a:pt x="1675" y="432"/>
                  </a:lnTo>
                  <a:cubicBezTo>
                    <a:pt x="1675" y="434"/>
                    <a:pt x="1675" y="435"/>
                    <a:pt x="1675" y="436"/>
                  </a:cubicBezTo>
                  <a:lnTo>
                    <a:pt x="1667" y="452"/>
                  </a:lnTo>
                  <a:cubicBezTo>
                    <a:pt x="1666" y="453"/>
                    <a:pt x="1666" y="453"/>
                    <a:pt x="1666" y="454"/>
                  </a:cubicBezTo>
                  <a:lnTo>
                    <a:pt x="1653" y="469"/>
                  </a:lnTo>
                  <a:cubicBezTo>
                    <a:pt x="1652" y="469"/>
                    <a:pt x="1651" y="470"/>
                    <a:pt x="1650" y="470"/>
                  </a:cubicBezTo>
                  <a:lnTo>
                    <a:pt x="1607" y="494"/>
                  </a:lnTo>
                  <a:cubicBezTo>
                    <a:pt x="1607" y="495"/>
                    <a:pt x="1606" y="495"/>
                    <a:pt x="1605" y="495"/>
                  </a:cubicBezTo>
                  <a:lnTo>
                    <a:pt x="1546" y="510"/>
                  </a:lnTo>
                  <a:cubicBezTo>
                    <a:pt x="1546" y="510"/>
                    <a:pt x="1545" y="510"/>
                    <a:pt x="1545" y="510"/>
                  </a:cubicBezTo>
                  <a:lnTo>
                    <a:pt x="1478" y="513"/>
                  </a:lnTo>
                  <a:lnTo>
                    <a:pt x="1481" y="513"/>
                  </a:lnTo>
                  <a:lnTo>
                    <a:pt x="1478" y="514"/>
                  </a:lnTo>
                  <a:lnTo>
                    <a:pt x="1441" y="538"/>
                  </a:lnTo>
                  <a:cubicBezTo>
                    <a:pt x="1440" y="538"/>
                    <a:pt x="1440" y="539"/>
                    <a:pt x="1440" y="539"/>
                  </a:cubicBezTo>
                  <a:lnTo>
                    <a:pt x="1396" y="559"/>
                  </a:lnTo>
                  <a:cubicBezTo>
                    <a:pt x="1395" y="559"/>
                    <a:pt x="1395" y="559"/>
                    <a:pt x="1395" y="559"/>
                  </a:cubicBezTo>
                  <a:lnTo>
                    <a:pt x="1344" y="573"/>
                  </a:lnTo>
                  <a:lnTo>
                    <a:pt x="1289" y="583"/>
                  </a:lnTo>
                  <a:cubicBezTo>
                    <a:pt x="1288" y="583"/>
                    <a:pt x="1288" y="583"/>
                    <a:pt x="1288" y="583"/>
                  </a:cubicBezTo>
                  <a:lnTo>
                    <a:pt x="1172" y="586"/>
                  </a:lnTo>
                  <a:cubicBezTo>
                    <a:pt x="1171" y="586"/>
                    <a:pt x="1171" y="586"/>
                    <a:pt x="1170" y="586"/>
                  </a:cubicBezTo>
                  <a:lnTo>
                    <a:pt x="1056" y="566"/>
                  </a:lnTo>
                  <a:lnTo>
                    <a:pt x="1061" y="566"/>
                  </a:lnTo>
                  <a:lnTo>
                    <a:pt x="999" y="598"/>
                  </a:lnTo>
                  <a:cubicBezTo>
                    <a:pt x="999" y="598"/>
                    <a:pt x="998" y="598"/>
                    <a:pt x="997" y="598"/>
                  </a:cubicBezTo>
                  <a:lnTo>
                    <a:pt x="916" y="618"/>
                  </a:lnTo>
                  <a:cubicBezTo>
                    <a:pt x="916" y="618"/>
                    <a:pt x="915" y="618"/>
                    <a:pt x="915" y="618"/>
                  </a:cubicBezTo>
                  <a:lnTo>
                    <a:pt x="810" y="623"/>
                  </a:lnTo>
                  <a:cubicBezTo>
                    <a:pt x="809" y="623"/>
                    <a:pt x="809" y="623"/>
                    <a:pt x="808" y="623"/>
                  </a:cubicBezTo>
                  <a:lnTo>
                    <a:pt x="711" y="608"/>
                  </a:lnTo>
                  <a:cubicBezTo>
                    <a:pt x="711" y="608"/>
                    <a:pt x="710" y="608"/>
                    <a:pt x="710" y="608"/>
                  </a:cubicBezTo>
                  <a:lnTo>
                    <a:pt x="668" y="595"/>
                  </a:lnTo>
                  <a:cubicBezTo>
                    <a:pt x="668" y="595"/>
                    <a:pt x="667" y="595"/>
                    <a:pt x="667" y="595"/>
                  </a:cubicBezTo>
                  <a:lnTo>
                    <a:pt x="630" y="577"/>
                  </a:lnTo>
                  <a:cubicBezTo>
                    <a:pt x="630" y="576"/>
                    <a:pt x="629" y="576"/>
                    <a:pt x="629" y="576"/>
                  </a:cubicBezTo>
                  <a:lnTo>
                    <a:pt x="600" y="555"/>
                  </a:lnTo>
                  <a:cubicBezTo>
                    <a:pt x="599" y="555"/>
                    <a:pt x="599" y="554"/>
                    <a:pt x="598" y="554"/>
                  </a:cubicBezTo>
                  <a:lnTo>
                    <a:pt x="577" y="530"/>
                  </a:lnTo>
                  <a:lnTo>
                    <a:pt x="585" y="532"/>
                  </a:lnTo>
                  <a:lnTo>
                    <a:pt x="529" y="544"/>
                  </a:lnTo>
                  <a:cubicBezTo>
                    <a:pt x="529" y="544"/>
                    <a:pt x="528" y="544"/>
                    <a:pt x="528" y="544"/>
                  </a:cubicBezTo>
                  <a:lnTo>
                    <a:pt x="466" y="548"/>
                  </a:lnTo>
                  <a:cubicBezTo>
                    <a:pt x="466" y="548"/>
                    <a:pt x="465" y="548"/>
                    <a:pt x="465" y="548"/>
                  </a:cubicBezTo>
                  <a:lnTo>
                    <a:pt x="377" y="540"/>
                  </a:lnTo>
                  <a:cubicBezTo>
                    <a:pt x="376" y="540"/>
                    <a:pt x="376" y="540"/>
                    <a:pt x="375" y="540"/>
                  </a:cubicBezTo>
                  <a:lnTo>
                    <a:pt x="302" y="517"/>
                  </a:lnTo>
                  <a:cubicBezTo>
                    <a:pt x="302" y="517"/>
                    <a:pt x="301" y="517"/>
                    <a:pt x="300" y="516"/>
                  </a:cubicBezTo>
                  <a:lnTo>
                    <a:pt x="272" y="500"/>
                  </a:lnTo>
                  <a:cubicBezTo>
                    <a:pt x="272" y="500"/>
                    <a:pt x="272" y="500"/>
                    <a:pt x="271" y="499"/>
                  </a:cubicBezTo>
                  <a:lnTo>
                    <a:pt x="250" y="480"/>
                  </a:lnTo>
                  <a:cubicBezTo>
                    <a:pt x="250" y="480"/>
                    <a:pt x="249" y="479"/>
                    <a:pt x="249" y="479"/>
                  </a:cubicBezTo>
                  <a:lnTo>
                    <a:pt x="235" y="458"/>
                  </a:lnTo>
                  <a:cubicBezTo>
                    <a:pt x="234" y="457"/>
                    <a:pt x="234" y="456"/>
                    <a:pt x="234" y="455"/>
                  </a:cubicBezTo>
                  <a:lnTo>
                    <a:pt x="229" y="433"/>
                  </a:lnTo>
                  <a:lnTo>
                    <a:pt x="235" y="439"/>
                  </a:lnTo>
                  <a:lnTo>
                    <a:pt x="170" y="430"/>
                  </a:lnTo>
                  <a:cubicBezTo>
                    <a:pt x="170" y="430"/>
                    <a:pt x="170" y="430"/>
                    <a:pt x="169" y="430"/>
                  </a:cubicBezTo>
                  <a:lnTo>
                    <a:pt x="110" y="413"/>
                  </a:lnTo>
                  <a:cubicBezTo>
                    <a:pt x="110" y="413"/>
                    <a:pt x="109" y="413"/>
                    <a:pt x="109" y="413"/>
                  </a:cubicBezTo>
                  <a:lnTo>
                    <a:pt x="70" y="395"/>
                  </a:lnTo>
                  <a:cubicBezTo>
                    <a:pt x="70" y="395"/>
                    <a:pt x="69" y="394"/>
                    <a:pt x="69" y="394"/>
                  </a:cubicBezTo>
                  <a:lnTo>
                    <a:pt x="38" y="373"/>
                  </a:lnTo>
                  <a:cubicBezTo>
                    <a:pt x="37" y="373"/>
                    <a:pt x="37" y="372"/>
                    <a:pt x="37" y="372"/>
                  </a:cubicBezTo>
                  <a:lnTo>
                    <a:pt x="16" y="349"/>
                  </a:lnTo>
                  <a:cubicBezTo>
                    <a:pt x="15" y="348"/>
                    <a:pt x="15" y="348"/>
                    <a:pt x="14" y="347"/>
                  </a:cubicBezTo>
                  <a:lnTo>
                    <a:pt x="3" y="323"/>
                  </a:lnTo>
                  <a:cubicBezTo>
                    <a:pt x="3" y="322"/>
                    <a:pt x="3" y="321"/>
                    <a:pt x="2" y="320"/>
                  </a:cubicBezTo>
                  <a:lnTo>
                    <a:pt x="0" y="295"/>
                  </a:lnTo>
                  <a:cubicBezTo>
                    <a:pt x="0" y="294"/>
                    <a:pt x="1" y="293"/>
                    <a:pt x="1" y="292"/>
                  </a:cubicBezTo>
                  <a:lnTo>
                    <a:pt x="9" y="267"/>
                  </a:lnTo>
                  <a:cubicBezTo>
                    <a:pt x="9" y="266"/>
                    <a:pt x="10" y="265"/>
                    <a:pt x="10" y="265"/>
                  </a:cubicBezTo>
                  <a:lnTo>
                    <a:pt x="28" y="241"/>
                  </a:lnTo>
                  <a:cubicBezTo>
                    <a:pt x="29" y="240"/>
                    <a:pt x="29" y="240"/>
                    <a:pt x="30" y="239"/>
                  </a:cubicBezTo>
                  <a:lnTo>
                    <a:pt x="59" y="217"/>
                  </a:lnTo>
                  <a:lnTo>
                    <a:pt x="57" y="228"/>
                  </a:lnTo>
                  <a:lnTo>
                    <a:pt x="47" y="215"/>
                  </a:lnTo>
                  <a:cubicBezTo>
                    <a:pt x="47" y="215"/>
                    <a:pt x="46" y="214"/>
                    <a:pt x="46" y="213"/>
                  </a:cubicBezTo>
                  <a:lnTo>
                    <a:pt x="39" y="192"/>
                  </a:lnTo>
                  <a:cubicBezTo>
                    <a:pt x="39" y="191"/>
                    <a:pt x="38" y="190"/>
                    <a:pt x="38" y="189"/>
                  </a:cubicBezTo>
                  <a:lnTo>
                    <a:pt x="40" y="169"/>
                  </a:lnTo>
                  <a:cubicBezTo>
                    <a:pt x="41" y="168"/>
                    <a:pt x="41" y="167"/>
                    <a:pt x="41" y="166"/>
                  </a:cubicBezTo>
                  <a:lnTo>
                    <a:pt x="50" y="147"/>
                  </a:lnTo>
                  <a:cubicBezTo>
                    <a:pt x="51" y="146"/>
                    <a:pt x="51" y="146"/>
                    <a:pt x="52" y="145"/>
                  </a:cubicBezTo>
                  <a:lnTo>
                    <a:pt x="69" y="127"/>
                  </a:lnTo>
                  <a:cubicBezTo>
                    <a:pt x="69" y="127"/>
                    <a:pt x="69" y="126"/>
                    <a:pt x="70" y="126"/>
                  </a:cubicBezTo>
                  <a:lnTo>
                    <a:pt x="93" y="110"/>
                  </a:lnTo>
                  <a:cubicBezTo>
                    <a:pt x="93" y="110"/>
                    <a:pt x="94" y="109"/>
                    <a:pt x="94" y="109"/>
                  </a:cubicBezTo>
                  <a:lnTo>
                    <a:pt x="123" y="95"/>
                  </a:lnTo>
                  <a:cubicBezTo>
                    <a:pt x="123" y="95"/>
                    <a:pt x="124" y="95"/>
                    <a:pt x="125" y="95"/>
                  </a:cubicBezTo>
                  <a:lnTo>
                    <a:pt x="199" y="77"/>
                  </a:lnTo>
                  <a:lnTo>
                    <a:pt x="194" y="80"/>
                  </a:lnTo>
                  <a:lnTo>
                    <a:pt x="217" y="50"/>
                  </a:lnTo>
                  <a:cubicBezTo>
                    <a:pt x="218" y="49"/>
                    <a:pt x="219" y="48"/>
                    <a:pt x="219" y="48"/>
                  </a:cubicBezTo>
                  <a:lnTo>
                    <a:pt x="260" y="24"/>
                  </a:lnTo>
                  <a:cubicBezTo>
                    <a:pt x="261" y="23"/>
                    <a:pt x="262" y="23"/>
                    <a:pt x="262" y="23"/>
                  </a:cubicBezTo>
                  <a:lnTo>
                    <a:pt x="329" y="5"/>
                  </a:lnTo>
                  <a:cubicBezTo>
                    <a:pt x="330" y="5"/>
                    <a:pt x="330" y="5"/>
                    <a:pt x="331" y="4"/>
                  </a:cubicBezTo>
                  <a:lnTo>
                    <a:pt x="403" y="0"/>
                  </a:lnTo>
                  <a:cubicBezTo>
                    <a:pt x="404" y="0"/>
                    <a:pt x="404" y="0"/>
                    <a:pt x="404" y="1"/>
                  </a:cubicBezTo>
                  <a:lnTo>
                    <a:pt x="475" y="10"/>
                  </a:lnTo>
                  <a:cubicBezTo>
                    <a:pt x="476" y="10"/>
                    <a:pt x="477" y="10"/>
                    <a:pt x="477" y="10"/>
                  </a:cubicBezTo>
                  <a:lnTo>
                    <a:pt x="536" y="33"/>
                  </a:lnTo>
                  <a:lnTo>
                    <a:pt x="530" y="33"/>
                  </a:lnTo>
                  <a:lnTo>
                    <a:pt x="558" y="20"/>
                  </a:lnTo>
                  <a:lnTo>
                    <a:pt x="591" y="9"/>
                  </a:lnTo>
                  <a:cubicBezTo>
                    <a:pt x="591" y="9"/>
                    <a:pt x="592" y="9"/>
                    <a:pt x="593" y="9"/>
                  </a:cubicBezTo>
                  <a:lnTo>
                    <a:pt x="659" y="1"/>
                  </a:lnTo>
                  <a:cubicBezTo>
                    <a:pt x="659" y="0"/>
                    <a:pt x="659" y="0"/>
                    <a:pt x="660" y="0"/>
                  </a:cubicBezTo>
                  <a:lnTo>
                    <a:pt x="725" y="4"/>
                  </a:lnTo>
                  <a:cubicBezTo>
                    <a:pt x="726" y="5"/>
                    <a:pt x="726" y="5"/>
                    <a:pt x="727" y="5"/>
                  </a:cubicBezTo>
                  <a:lnTo>
                    <a:pt x="784" y="21"/>
                  </a:lnTo>
                  <a:cubicBezTo>
                    <a:pt x="784" y="21"/>
                    <a:pt x="785" y="21"/>
                    <a:pt x="786" y="22"/>
                  </a:cubicBezTo>
                  <a:lnTo>
                    <a:pt x="828" y="48"/>
                  </a:lnTo>
                  <a:lnTo>
                    <a:pt x="821" y="47"/>
                  </a:lnTo>
                  <a:lnTo>
                    <a:pt x="870" y="29"/>
                  </a:lnTo>
                  <a:cubicBezTo>
                    <a:pt x="870" y="29"/>
                    <a:pt x="871" y="29"/>
                    <a:pt x="871" y="29"/>
                  </a:cubicBezTo>
                  <a:lnTo>
                    <a:pt x="951" y="18"/>
                  </a:lnTo>
                  <a:cubicBezTo>
                    <a:pt x="952" y="17"/>
                    <a:pt x="952" y="17"/>
                    <a:pt x="953" y="17"/>
                  </a:cubicBezTo>
                  <a:lnTo>
                    <a:pt x="1032" y="21"/>
                  </a:lnTo>
                  <a:cubicBezTo>
                    <a:pt x="1032" y="21"/>
                    <a:pt x="1033" y="22"/>
                    <a:pt x="1034" y="22"/>
                  </a:cubicBezTo>
                  <a:lnTo>
                    <a:pt x="1105" y="41"/>
                  </a:lnTo>
                  <a:cubicBezTo>
                    <a:pt x="1105" y="41"/>
                    <a:pt x="1105" y="41"/>
                    <a:pt x="1106" y="41"/>
                  </a:cubicBezTo>
                  <a:lnTo>
                    <a:pt x="1135" y="55"/>
                  </a:lnTo>
                  <a:cubicBezTo>
                    <a:pt x="1135" y="55"/>
                    <a:pt x="1136" y="56"/>
                    <a:pt x="1136" y="56"/>
                  </a:cubicBezTo>
                  <a:lnTo>
                    <a:pt x="1160" y="73"/>
                  </a:lnTo>
                  <a:lnTo>
                    <a:pt x="1154" y="72"/>
                  </a:lnTo>
                  <a:lnTo>
                    <a:pt x="1236" y="56"/>
                  </a:lnTo>
                  <a:cubicBezTo>
                    <a:pt x="1236" y="56"/>
                    <a:pt x="1237" y="55"/>
                    <a:pt x="1237" y="55"/>
                  </a:cubicBezTo>
                  <a:lnTo>
                    <a:pt x="1324" y="54"/>
                  </a:lnTo>
                  <a:cubicBezTo>
                    <a:pt x="1325" y="54"/>
                    <a:pt x="1325" y="54"/>
                    <a:pt x="1326" y="55"/>
                  </a:cubicBezTo>
                  <a:lnTo>
                    <a:pt x="1425" y="72"/>
                  </a:lnTo>
                  <a:cubicBezTo>
                    <a:pt x="1425" y="72"/>
                    <a:pt x="1426" y="72"/>
                    <a:pt x="1426" y="72"/>
                  </a:cubicBezTo>
                  <a:lnTo>
                    <a:pt x="1468" y="87"/>
                  </a:lnTo>
                  <a:cubicBezTo>
                    <a:pt x="1469" y="87"/>
                    <a:pt x="1469" y="87"/>
                    <a:pt x="1469" y="87"/>
                  </a:cubicBezTo>
                  <a:lnTo>
                    <a:pt x="1503" y="105"/>
                  </a:lnTo>
                  <a:cubicBezTo>
                    <a:pt x="1504" y="106"/>
                    <a:pt x="1504" y="106"/>
                    <a:pt x="1504" y="106"/>
                  </a:cubicBezTo>
                  <a:lnTo>
                    <a:pt x="1531" y="127"/>
                  </a:lnTo>
                  <a:cubicBezTo>
                    <a:pt x="1532" y="128"/>
                    <a:pt x="1532" y="128"/>
                    <a:pt x="1533" y="129"/>
                  </a:cubicBezTo>
                  <a:lnTo>
                    <a:pt x="1551" y="153"/>
                  </a:lnTo>
                  <a:cubicBezTo>
                    <a:pt x="1551" y="153"/>
                    <a:pt x="1552" y="154"/>
                    <a:pt x="1552" y="155"/>
                  </a:cubicBezTo>
                  <a:lnTo>
                    <a:pt x="1561" y="180"/>
                  </a:lnTo>
                  <a:cubicBezTo>
                    <a:pt x="1561" y="181"/>
                    <a:pt x="1562" y="182"/>
                    <a:pt x="1561" y="183"/>
                  </a:cubicBezTo>
                  <a:lnTo>
                    <a:pt x="1559" y="209"/>
                  </a:lnTo>
                  <a:lnTo>
                    <a:pt x="1557" y="203"/>
                  </a:lnTo>
                  <a:lnTo>
                    <a:pt x="1559" y="205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" name="Freeform 28"/>
            <p:cNvSpPr>
              <a:spLocks noEditPoints="1"/>
            </p:cNvSpPr>
            <p:nvPr/>
          </p:nvSpPr>
          <p:spPr bwMode="auto">
            <a:xfrm>
              <a:off x="1690242" y="4525021"/>
              <a:ext cx="1265238" cy="427038"/>
            </a:xfrm>
            <a:custGeom>
              <a:avLst/>
              <a:gdLst>
                <a:gd name="T0" fmla="*/ 991437516 w 1563"/>
                <a:gd name="T1" fmla="*/ 215535749 h 530"/>
                <a:gd name="T2" fmla="*/ 1022236297 w 1563"/>
                <a:gd name="T3" fmla="*/ 210341952 h 530"/>
                <a:gd name="T4" fmla="*/ 992748085 w 1563"/>
                <a:gd name="T5" fmla="*/ 225923242 h 530"/>
                <a:gd name="T6" fmla="*/ 958018406 w 1563"/>
                <a:gd name="T7" fmla="*/ 227221276 h 530"/>
                <a:gd name="T8" fmla="*/ 900354170 w 1563"/>
                <a:gd name="T9" fmla="*/ 297335243 h 530"/>
                <a:gd name="T10" fmla="*/ 928531003 w 1563"/>
                <a:gd name="T11" fmla="*/ 310319609 h 530"/>
                <a:gd name="T12" fmla="*/ 900354170 w 1563"/>
                <a:gd name="T13" fmla="*/ 297335243 h 530"/>
                <a:gd name="T14" fmla="*/ 668384835 w 1563"/>
                <a:gd name="T15" fmla="*/ 320707102 h 530"/>
                <a:gd name="T16" fmla="*/ 658555971 w 1563"/>
                <a:gd name="T17" fmla="*/ 344078156 h 530"/>
                <a:gd name="T18" fmla="*/ 342056238 w 1563"/>
                <a:gd name="T19" fmla="*/ 299282696 h 530"/>
                <a:gd name="T20" fmla="*/ 338779410 w 1563"/>
                <a:gd name="T21" fmla="*/ 319408263 h 530"/>
                <a:gd name="T22" fmla="*/ 342056238 w 1563"/>
                <a:gd name="T23" fmla="*/ 299282696 h 530"/>
                <a:gd name="T24" fmla="*/ 167751291 w 1563"/>
                <a:gd name="T25" fmla="*/ 209043918 h 530"/>
                <a:gd name="T26" fmla="*/ 142195596 w 1563"/>
                <a:gd name="T27" fmla="*/ 223975788 h 530"/>
                <a:gd name="T28" fmla="*/ 125813886 w 1563"/>
                <a:gd name="T29" fmla="*/ 241503676 h 530"/>
                <a:gd name="T30" fmla="*/ 121882178 w 1563"/>
                <a:gd name="T31" fmla="*/ 259032369 h 530"/>
                <a:gd name="T32" fmla="*/ 117294781 w 1563"/>
                <a:gd name="T33" fmla="*/ 236309929 h 530"/>
                <a:gd name="T34" fmla="*/ 135642750 w 1563"/>
                <a:gd name="T35" fmla="*/ 216185169 h 530"/>
                <a:gd name="T36" fmla="*/ 163164704 w 1563"/>
                <a:gd name="T37" fmla="*/ 199954459 h 530"/>
                <a:gd name="T38" fmla="*/ 199204952 w 1563"/>
                <a:gd name="T39" fmla="*/ 188268932 h 530"/>
                <a:gd name="T40" fmla="*/ 7207729 w 1563"/>
                <a:gd name="T41" fmla="*/ 119453804 h 530"/>
                <a:gd name="T42" fmla="*/ 21623994 w 1563"/>
                <a:gd name="T43" fmla="*/ 131788751 h 530"/>
                <a:gd name="T44" fmla="*/ 38006520 w 1563"/>
                <a:gd name="T45" fmla="*/ 152562931 h 530"/>
                <a:gd name="T46" fmla="*/ 15726837 w 1563"/>
                <a:gd name="T47" fmla="*/ 140877404 h 530"/>
                <a:gd name="T48" fmla="*/ 7207729 w 1563"/>
                <a:gd name="T49" fmla="*/ 119453804 h 530"/>
                <a:gd name="T50" fmla="*/ 95670768 w 1563"/>
                <a:gd name="T51" fmla="*/ 45444086 h 530"/>
                <a:gd name="T52" fmla="*/ 87807353 w 1563"/>
                <a:gd name="T53" fmla="*/ 31811106 h 530"/>
                <a:gd name="T54" fmla="*/ 326984287 w 1563"/>
                <a:gd name="T55" fmla="*/ 23371060 h 530"/>
                <a:gd name="T56" fmla="*/ 314534284 w 1563"/>
                <a:gd name="T57" fmla="*/ 0 h 530"/>
                <a:gd name="T58" fmla="*/ 326984287 w 1563"/>
                <a:gd name="T59" fmla="*/ 23371060 h 530"/>
                <a:gd name="T60" fmla="*/ 495391318 w 1563"/>
                <a:gd name="T61" fmla="*/ 16229860 h 530"/>
                <a:gd name="T62" fmla="*/ 513083598 w 1563"/>
                <a:gd name="T63" fmla="*/ 23371060 h 530"/>
                <a:gd name="T64" fmla="*/ 720151914 w 1563"/>
                <a:gd name="T65" fmla="*/ 35706013 h 530"/>
                <a:gd name="T66" fmla="*/ 683456786 w 1563"/>
                <a:gd name="T67" fmla="*/ 38302886 h 530"/>
                <a:gd name="T68" fmla="*/ 720151914 w 1563"/>
                <a:gd name="T69" fmla="*/ 35706013 h 530"/>
                <a:gd name="T70" fmla="*/ 973090356 w 1563"/>
                <a:gd name="T71" fmla="*/ 112312604 h 530"/>
                <a:gd name="T72" fmla="*/ 977022064 w 1563"/>
                <a:gd name="T73" fmla="*/ 129840492 h 53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63"/>
                <a:gd name="T112" fmla="*/ 0 h 530"/>
                <a:gd name="T113" fmla="*/ 1563 w 1563"/>
                <a:gd name="T114" fmla="*/ 530 h 53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63" h="530">
                  <a:moveTo>
                    <a:pt x="1461" y="334"/>
                  </a:moveTo>
                  <a:lnTo>
                    <a:pt x="1513" y="332"/>
                  </a:lnTo>
                  <a:lnTo>
                    <a:pt x="1512" y="333"/>
                  </a:lnTo>
                  <a:lnTo>
                    <a:pt x="1560" y="324"/>
                  </a:lnTo>
                  <a:lnTo>
                    <a:pt x="1563" y="339"/>
                  </a:lnTo>
                  <a:lnTo>
                    <a:pt x="1515" y="348"/>
                  </a:lnTo>
                  <a:cubicBezTo>
                    <a:pt x="1515" y="348"/>
                    <a:pt x="1514" y="348"/>
                    <a:pt x="1514" y="348"/>
                  </a:cubicBezTo>
                  <a:lnTo>
                    <a:pt x="1462" y="350"/>
                  </a:lnTo>
                  <a:lnTo>
                    <a:pt x="1461" y="334"/>
                  </a:lnTo>
                  <a:close/>
                  <a:moveTo>
                    <a:pt x="1374" y="458"/>
                  </a:moveTo>
                  <a:lnTo>
                    <a:pt x="1418" y="463"/>
                  </a:lnTo>
                  <a:lnTo>
                    <a:pt x="1417" y="478"/>
                  </a:lnTo>
                  <a:lnTo>
                    <a:pt x="1373" y="473"/>
                  </a:lnTo>
                  <a:lnTo>
                    <a:pt x="1374" y="458"/>
                  </a:lnTo>
                  <a:close/>
                  <a:moveTo>
                    <a:pt x="994" y="519"/>
                  </a:moveTo>
                  <a:lnTo>
                    <a:pt x="1020" y="494"/>
                  </a:lnTo>
                  <a:lnTo>
                    <a:pt x="1031" y="505"/>
                  </a:lnTo>
                  <a:lnTo>
                    <a:pt x="1005" y="530"/>
                  </a:lnTo>
                  <a:lnTo>
                    <a:pt x="994" y="519"/>
                  </a:lnTo>
                  <a:close/>
                  <a:moveTo>
                    <a:pt x="522" y="461"/>
                  </a:moveTo>
                  <a:lnTo>
                    <a:pt x="532" y="487"/>
                  </a:lnTo>
                  <a:lnTo>
                    <a:pt x="517" y="492"/>
                  </a:lnTo>
                  <a:lnTo>
                    <a:pt x="507" y="466"/>
                  </a:lnTo>
                  <a:lnTo>
                    <a:pt x="522" y="461"/>
                  </a:lnTo>
                  <a:close/>
                  <a:moveTo>
                    <a:pt x="309" y="305"/>
                  </a:moveTo>
                  <a:lnTo>
                    <a:pt x="256" y="322"/>
                  </a:lnTo>
                  <a:lnTo>
                    <a:pt x="258" y="321"/>
                  </a:lnTo>
                  <a:lnTo>
                    <a:pt x="217" y="345"/>
                  </a:lnTo>
                  <a:lnTo>
                    <a:pt x="218" y="344"/>
                  </a:lnTo>
                  <a:lnTo>
                    <a:pt x="192" y="372"/>
                  </a:lnTo>
                  <a:lnTo>
                    <a:pt x="194" y="368"/>
                  </a:lnTo>
                  <a:lnTo>
                    <a:pt x="186" y="399"/>
                  </a:lnTo>
                  <a:lnTo>
                    <a:pt x="171" y="395"/>
                  </a:lnTo>
                  <a:lnTo>
                    <a:pt x="179" y="364"/>
                  </a:lnTo>
                  <a:cubicBezTo>
                    <a:pt x="179" y="363"/>
                    <a:pt x="180" y="362"/>
                    <a:pt x="181" y="361"/>
                  </a:cubicBezTo>
                  <a:lnTo>
                    <a:pt x="207" y="333"/>
                  </a:lnTo>
                  <a:cubicBezTo>
                    <a:pt x="207" y="332"/>
                    <a:pt x="208" y="332"/>
                    <a:pt x="208" y="332"/>
                  </a:cubicBezTo>
                  <a:lnTo>
                    <a:pt x="249" y="308"/>
                  </a:lnTo>
                  <a:cubicBezTo>
                    <a:pt x="250" y="307"/>
                    <a:pt x="250" y="307"/>
                    <a:pt x="251" y="307"/>
                  </a:cubicBezTo>
                  <a:lnTo>
                    <a:pt x="304" y="290"/>
                  </a:lnTo>
                  <a:lnTo>
                    <a:pt x="309" y="305"/>
                  </a:lnTo>
                  <a:close/>
                  <a:moveTo>
                    <a:pt x="11" y="184"/>
                  </a:moveTo>
                  <a:lnTo>
                    <a:pt x="35" y="204"/>
                  </a:lnTo>
                  <a:lnTo>
                    <a:pt x="33" y="203"/>
                  </a:lnTo>
                  <a:lnTo>
                    <a:pt x="65" y="220"/>
                  </a:lnTo>
                  <a:lnTo>
                    <a:pt x="58" y="235"/>
                  </a:lnTo>
                  <a:lnTo>
                    <a:pt x="26" y="218"/>
                  </a:lnTo>
                  <a:cubicBezTo>
                    <a:pt x="25" y="217"/>
                    <a:pt x="25" y="217"/>
                    <a:pt x="24" y="217"/>
                  </a:cubicBezTo>
                  <a:lnTo>
                    <a:pt x="0" y="197"/>
                  </a:lnTo>
                  <a:lnTo>
                    <a:pt x="11" y="184"/>
                  </a:lnTo>
                  <a:close/>
                  <a:moveTo>
                    <a:pt x="149" y="52"/>
                  </a:moveTo>
                  <a:lnTo>
                    <a:pt x="146" y="70"/>
                  </a:lnTo>
                  <a:lnTo>
                    <a:pt x="131" y="67"/>
                  </a:lnTo>
                  <a:lnTo>
                    <a:pt x="134" y="49"/>
                  </a:lnTo>
                  <a:lnTo>
                    <a:pt x="149" y="52"/>
                  </a:lnTo>
                  <a:close/>
                  <a:moveTo>
                    <a:pt x="499" y="36"/>
                  </a:moveTo>
                  <a:lnTo>
                    <a:pt x="470" y="13"/>
                  </a:lnTo>
                  <a:lnTo>
                    <a:pt x="480" y="0"/>
                  </a:lnTo>
                  <a:lnTo>
                    <a:pt x="509" y="23"/>
                  </a:lnTo>
                  <a:lnTo>
                    <a:pt x="499" y="36"/>
                  </a:lnTo>
                  <a:close/>
                  <a:moveTo>
                    <a:pt x="770" y="45"/>
                  </a:moveTo>
                  <a:lnTo>
                    <a:pt x="756" y="25"/>
                  </a:lnTo>
                  <a:lnTo>
                    <a:pt x="769" y="16"/>
                  </a:lnTo>
                  <a:lnTo>
                    <a:pt x="783" y="36"/>
                  </a:lnTo>
                  <a:lnTo>
                    <a:pt x="770" y="45"/>
                  </a:lnTo>
                  <a:close/>
                  <a:moveTo>
                    <a:pt x="1099" y="55"/>
                  </a:moveTo>
                  <a:lnTo>
                    <a:pt x="1048" y="74"/>
                  </a:lnTo>
                  <a:lnTo>
                    <a:pt x="1043" y="59"/>
                  </a:lnTo>
                  <a:lnTo>
                    <a:pt x="1094" y="40"/>
                  </a:lnTo>
                  <a:lnTo>
                    <a:pt x="1099" y="55"/>
                  </a:lnTo>
                  <a:close/>
                  <a:moveTo>
                    <a:pt x="1476" y="193"/>
                  </a:moveTo>
                  <a:lnTo>
                    <a:pt x="1485" y="173"/>
                  </a:lnTo>
                  <a:lnTo>
                    <a:pt x="1500" y="180"/>
                  </a:lnTo>
                  <a:lnTo>
                    <a:pt x="1491" y="200"/>
                  </a:lnTo>
                  <a:lnTo>
                    <a:pt x="1476" y="193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Freeform 29"/>
            <p:cNvSpPr>
              <a:spLocks/>
            </p:cNvSpPr>
            <p:nvPr/>
          </p:nvSpPr>
          <p:spPr bwMode="auto">
            <a:xfrm>
              <a:off x="5347902" y="4496446"/>
              <a:ext cx="1422400" cy="511175"/>
            </a:xfrm>
            <a:custGeom>
              <a:avLst/>
              <a:gdLst>
                <a:gd name="T0" fmla="*/ 117315231 w 1757"/>
                <a:gd name="T1" fmla="*/ 137381297 h 635"/>
                <a:gd name="T2" fmla="*/ 266088403 w 1757"/>
                <a:gd name="T3" fmla="*/ 42769646 h 635"/>
                <a:gd name="T4" fmla="*/ 376849373 w 1757"/>
                <a:gd name="T5" fmla="*/ 53786079 h 635"/>
                <a:gd name="T6" fmla="*/ 376849373 w 1757"/>
                <a:gd name="T7" fmla="*/ 53786079 h 635"/>
                <a:gd name="T8" fmla="*/ 562324878 w 1757"/>
                <a:gd name="T9" fmla="*/ 25920996 h 635"/>
                <a:gd name="T10" fmla="*/ 594439374 w 1757"/>
                <a:gd name="T11" fmla="*/ 37585448 h 635"/>
                <a:gd name="T12" fmla="*/ 594439374 w 1757"/>
                <a:gd name="T13" fmla="*/ 37585448 h 635"/>
                <a:gd name="T14" fmla="*/ 745178921 w 1757"/>
                <a:gd name="T15" fmla="*/ 12960498 h 635"/>
                <a:gd name="T16" fmla="*/ 784502563 w 1757"/>
                <a:gd name="T17" fmla="*/ 28513102 h 635"/>
                <a:gd name="T18" fmla="*/ 784502563 w 1757"/>
                <a:gd name="T19" fmla="*/ 28513102 h 635"/>
                <a:gd name="T20" fmla="*/ 960146853 w 1757"/>
                <a:gd name="T21" fmla="*/ 22032848 h 635"/>
                <a:gd name="T22" fmla="*/ 1002747600 w 1757"/>
                <a:gd name="T23" fmla="*/ 57026203 h 635"/>
                <a:gd name="T24" fmla="*/ 1002747600 w 1757"/>
                <a:gd name="T25" fmla="*/ 57026203 h 635"/>
                <a:gd name="T26" fmla="*/ 1099089470 w 1757"/>
                <a:gd name="T27" fmla="*/ 138677347 h 635"/>
                <a:gd name="T28" fmla="*/ 1092535260 w 1757"/>
                <a:gd name="T29" fmla="*/ 147101669 h 635"/>
                <a:gd name="T30" fmla="*/ 1092535260 w 1757"/>
                <a:gd name="T31" fmla="*/ 147101669 h 635"/>
                <a:gd name="T32" fmla="*/ 1060421573 w 1757"/>
                <a:gd name="T33" fmla="*/ 265042224 h 635"/>
                <a:gd name="T34" fmla="*/ 979152929 w 1757"/>
                <a:gd name="T35" fmla="*/ 281890867 h 635"/>
                <a:gd name="T36" fmla="*/ 979152929 w 1757"/>
                <a:gd name="T37" fmla="*/ 281890867 h 635"/>
                <a:gd name="T38" fmla="*/ 829068925 w 1757"/>
                <a:gd name="T39" fmla="*/ 352525565 h 635"/>
                <a:gd name="T40" fmla="*/ 751732322 w 1757"/>
                <a:gd name="T41" fmla="*/ 342157169 h 635"/>
                <a:gd name="T42" fmla="*/ 751732322 w 1757"/>
                <a:gd name="T43" fmla="*/ 342157169 h 635"/>
                <a:gd name="T44" fmla="*/ 534798167 w 1757"/>
                <a:gd name="T45" fmla="*/ 397887298 h 635"/>
                <a:gd name="T46" fmla="*/ 440422722 w 1757"/>
                <a:gd name="T47" fmla="*/ 364190011 h 635"/>
                <a:gd name="T48" fmla="*/ 440422722 w 1757"/>
                <a:gd name="T49" fmla="*/ 364190011 h 635"/>
                <a:gd name="T50" fmla="*/ 168434993 w 1757"/>
                <a:gd name="T51" fmla="*/ 331140748 h 635"/>
                <a:gd name="T52" fmla="*/ 165813633 w 1757"/>
                <a:gd name="T53" fmla="*/ 329844699 h 635"/>
                <a:gd name="T54" fmla="*/ 165813633 w 1757"/>
                <a:gd name="T55" fmla="*/ 329844699 h 635"/>
                <a:gd name="T56" fmla="*/ 41289270 w 1757"/>
                <a:gd name="T57" fmla="*/ 282538892 h 635"/>
                <a:gd name="T58" fmla="*/ 70782418 w 1757"/>
                <a:gd name="T59" fmla="*/ 239121234 h 635"/>
                <a:gd name="T60" fmla="*/ 70782418 w 1757"/>
                <a:gd name="T61" fmla="*/ 239121234 h 635"/>
                <a:gd name="T62" fmla="*/ 30803019 w 1757"/>
                <a:gd name="T63" fmla="*/ 165246362 h 635"/>
                <a:gd name="T64" fmla="*/ 116003741 w 1757"/>
                <a:gd name="T65" fmla="*/ 138677347 h 635"/>
                <a:gd name="T66" fmla="*/ 117315231 w 1757"/>
                <a:gd name="T67" fmla="*/ 137381297 h 6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757"/>
                <a:gd name="T103" fmla="*/ 0 h 635"/>
                <a:gd name="T104" fmla="*/ 1757 w 1757"/>
                <a:gd name="T105" fmla="*/ 635 h 6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757" h="635">
                  <a:moveTo>
                    <a:pt x="179" y="212"/>
                  </a:moveTo>
                  <a:cubicBezTo>
                    <a:pt x="159" y="141"/>
                    <a:pt x="260" y="76"/>
                    <a:pt x="406" y="66"/>
                  </a:cubicBezTo>
                  <a:cubicBezTo>
                    <a:pt x="464" y="62"/>
                    <a:pt x="524" y="68"/>
                    <a:pt x="575" y="83"/>
                  </a:cubicBezTo>
                  <a:cubicBezTo>
                    <a:pt x="630" y="33"/>
                    <a:pt x="756" y="14"/>
                    <a:pt x="858" y="40"/>
                  </a:cubicBezTo>
                  <a:cubicBezTo>
                    <a:pt x="876" y="45"/>
                    <a:pt x="893" y="51"/>
                    <a:pt x="907" y="58"/>
                  </a:cubicBezTo>
                  <a:cubicBezTo>
                    <a:pt x="949" y="16"/>
                    <a:pt x="1052" y="0"/>
                    <a:pt x="1137" y="20"/>
                  </a:cubicBezTo>
                  <a:cubicBezTo>
                    <a:pt x="1160" y="26"/>
                    <a:pt x="1181" y="34"/>
                    <a:pt x="1197" y="44"/>
                  </a:cubicBezTo>
                  <a:cubicBezTo>
                    <a:pt x="1265" y="5"/>
                    <a:pt x="1385" y="0"/>
                    <a:pt x="1465" y="34"/>
                  </a:cubicBezTo>
                  <a:cubicBezTo>
                    <a:pt x="1499" y="48"/>
                    <a:pt x="1522" y="67"/>
                    <a:pt x="1530" y="88"/>
                  </a:cubicBezTo>
                  <a:cubicBezTo>
                    <a:pt x="1641" y="103"/>
                    <a:pt x="1707" y="159"/>
                    <a:pt x="1677" y="214"/>
                  </a:cubicBezTo>
                  <a:cubicBezTo>
                    <a:pt x="1674" y="218"/>
                    <a:pt x="1671" y="223"/>
                    <a:pt x="1667" y="227"/>
                  </a:cubicBezTo>
                  <a:cubicBezTo>
                    <a:pt x="1757" y="284"/>
                    <a:pt x="1735" y="365"/>
                    <a:pt x="1618" y="409"/>
                  </a:cubicBezTo>
                  <a:cubicBezTo>
                    <a:pt x="1582" y="423"/>
                    <a:pt x="1539" y="431"/>
                    <a:pt x="1494" y="435"/>
                  </a:cubicBezTo>
                  <a:cubicBezTo>
                    <a:pt x="1493" y="496"/>
                    <a:pt x="1390" y="545"/>
                    <a:pt x="1265" y="544"/>
                  </a:cubicBezTo>
                  <a:cubicBezTo>
                    <a:pt x="1223" y="544"/>
                    <a:pt x="1182" y="538"/>
                    <a:pt x="1147" y="528"/>
                  </a:cubicBezTo>
                  <a:cubicBezTo>
                    <a:pt x="1104" y="596"/>
                    <a:pt x="956" y="635"/>
                    <a:pt x="816" y="614"/>
                  </a:cubicBezTo>
                  <a:cubicBezTo>
                    <a:pt x="757" y="605"/>
                    <a:pt x="707" y="587"/>
                    <a:pt x="672" y="562"/>
                  </a:cubicBezTo>
                  <a:cubicBezTo>
                    <a:pt x="529" y="604"/>
                    <a:pt x="343" y="582"/>
                    <a:pt x="257" y="511"/>
                  </a:cubicBezTo>
                  <a:cubicBezTo>
                    <a:pt x="255" y="510"/>
                    <a:pt x="254" y="510"/>
                    <a:pt x="253" y="509"/>
                  </a:cubicBezTo>
                  <a:cubicBezTo>
                    <a:pt x="159" y="514"/>
                    <a:pt x="74" y="481"/>
                    <a:pt x="63" y="436"/>
                  </a:cubicBezTo>
                  <a:cubicBezTo>
                    <a:pt x="58" y="411"/>
                    <a:pt x="74" y="387"/>
                    <a:pt x="108" y="369"/>
                  </a:cubicBezTo>
                  <a:cubicBezTo>
                    <a:pt x="27" y="346"/>
                    <a:pt x="0" y="294"/>
                    <a:pt x="47" y="255"/>
                  </a:cubicBezTo>
                  <a:cubicBezTo>
                    <a:pt x="75" y="232"/>
                    <a:pt x="123" y="216"/>
                    <a:pt x="177" y="214"/>
                  </a:cubicBezTo>
                  <a:lnTo>
                    <a:pt x="179" y="212"/>
                  </a:lnTo>
                  <a:close/>
                </a:path>
              </a:pathLst>
            </a:custGeom>
            <a:solidFill>
              <a:srgbClr val="D7E4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" name="Freeform 30"/>
            <p:cNvSpPr>
              <a:spLocks noEditPoints="1"/>
            </p:cNvSpPr>
            <p:nvPr/>
          </p:nvSpPr>
          <p:spPr bwMode="auto">
            <a:xfrm>
              <a:off x="5360602" y="4499621"/>
              <a:ext cx="1389063" cy="501650"/>
            </a:xfrm>
            <a:custGeom>
              <a:avLst/>
              <a:gdLst>
                <a:gd name="T0" fmla="*/ 107587202 w 1715"/>
                <a:gd name="T1" fmla="*/ 99201072 h 623"/>
                <a:gd name="T2" fmla="*/ 188932814 w 1715"/>
                <a:gd name="T3" fmla="*/ 46683237 h 623"/>
                <a:gd name="T4" fmla="*/ 368026366 w 1715"/>
                <a:gd name="T5" fmla="*/ 46683237 h 623"/>
                <a:gd name="T6" fmla="*/ 446747845 w 1715"/>
                <a:gd name="T7" fmla="*/ 14264414 h 623"/>
                <a:gd name="T8" fmla="*/ 586480253 w 1715"/>
                <a:gd name="T9" fmla="*/ 30473426 h 623"/>
                <a:gd name="T10" fmla="*/ 692099228 w 1715"/>
                <a:gd name="T11" fmla="*/ 0 h 623"/>
                <a:gd name="T12" fmla="*/ 773444840 w 1715"/>
                <a:gd name="T13" fmla="*/ 21396216 h 623"/>
                <a:gd name="T14" fmla="*/ 909241098 w 1715"/>
                <a:gd name="T15" fmla="*/ 3241802 h 623"/>
                <a:gd name="T16" fmla="*/ 994523063 w 1715"/>
                <a:gd name="T17" fmla="*/ 49925038 h 623"/>
                <a:gd name="T18" fmla="*/ 1079805837 w 1715"/>
                <a:gd name="T19" fmla="*/ 82343868 h 623"/>
                <a:gd name="T20" fmla="*/ 1099485979 w 1715"/>
                <a:gd name="T21" fmla="*/ 124488113 h 623"/>
                <a:gd name="T22" fmla="*/ 1106701815 w 1715"/>
                <a:gd name="T23" fmla="*/ 156257925 h 623"/>
                <a:gd name="T24" fmla="*/ 1123102473 w 1715"/>
                <a:gd name="T25" fmla="*/ 209424752 h 623"/>
                <a:gd name="T26" fmla="*/ 1079149778 w 1715"/>
                <a:gd name="T27" fmla="*/ 256108027 h 623"/>
                <a:gd name="T28" fmla="*/ 974842921 w 1715"/>
                <a:gd name="T29" fmla="*/ 280746038 h 623"/>
                <a:gd name="T30" fmla="*/ 945977957 w 1715"/>
                <a:gd name="T31" fmla="*/ 324186656 h 623"/>
                <a:gd name="T32" fmla="*/ 819366521 w 1715"/>
                <a:gd name="T33" fmla="*/ 355309074 h 623"/>
                <a:gd name="T34" fmla="*/ 731460321 w 1715"/>
                <a:gd name="T35" fmla="*/ 359847274 h 623"/>
                <a:gd name="T36" fmla="*/ 658641853 w 1715"/>
                <a:gd name="T37" fmla="*/ 394211493 h 623"/>
                <a:gd name="T38" fmla="*/ 469709090 w 1715"/>
                <a:gd name="T39" fmla="*/ 387727891 h 623"/>
                <a:gd name="T40" fmla="*/ 279463298 w 1715"/>
                <a:gd name="T41" fmla="*/ 378001682 h 623"/>
                <a:gd name="T42" fmla="*/ 155476249 w 1715"/>
                <a:gd name="T43" fmla="*/ 333263860 h 623"/>
                <a:gd name="T44" fmla="*/ 70850318 w 1715"/>
                <a:gd name="T45" fmla="*/ 320296656 h 623"/>
                <a:gd name="T46" fmla="*/ 25584677 w 1715"/>
                <a:gd name="T47" fmla="*/ 280097839 h 623"/>
                <a:gd name="T48" fmla="*/ 43297459 w 1715"/>
                <a:gd name="T49" fmla="*/ 242491818 h 623"/>
                <a:gd name="T50" fmla="*/ 4592413 w 1715"/>
                <a:gd name="T51" fmla="*/ 205534752 h 623"/>
                <a:gd name="T52" fmla="*/ 7871898 w 1715"/>
                <a:gd name="T53" fmla="*/ 169225935 h 623"/>
                <a:gd name="T54" fmla="*/ 55761777 w 1715"/>
                <a:gd name="T55" fmla="*/ 140048919 h 623"/>
                <a:gd name="T56" fmla="*/ 57729953 w 1715"/>
                <a:gd name="T57" fmla="*/ 149774323 h 623"/>
                <a:gd name="T58" fmla="*/ 15088547 w 1715"/>
                <a:gd name="T59" fmla="*/ 176357736 h 623"/>
                <a:gd name="T60" fmla="*/ 14432488 w 1715"/>
                <a:gd name="T61" fmla="*/ 202292951 h 623"/>
                <a:gd name="T62" fmla="*/ 63633672 w 1715"/>
                <a:gd name="T63" fmla="*/ 241195420 h 623"/>
                <a:gd name="T64" fmla="*/ 36080813 w 1715"/>
                <a:gd name="T65" fmla="*/ 268427032 h 623"/>
                <a:gd name="T66" fmla="*/ 47233001 w 1715"/>
                <a:gd name="T67" fmla="*/ 295658645 h 623"/>
                <a:gd name="T68" fmla="*/ 158100483 w 1715"/>
                <a:gd name="T69" fmla="*/ 322890258 h 623"/>
                <a:gd name="T70" fmla="*/ 245350675 w 1715"/>
                <a:gd name="T71" fmla="*/ 361792677 h 623"/>
                <a:gd name="T72" fmla="*/ 432972231 w 1715"/>
                <a:gd name="T73" fmla="*/ 357253672 h 623"/>
                <a:gd name="T74" fmla="*/ 593040030 w 1715"/>
                <a:gd name="T75" fmla="*/ 394211493 h 623"/>
                <a:gd name="T76" fmla="*/ 706531710 w 1715"/>
                <a:gd name="T77" fmla="*/ 365034478 h 623"/>
                <a:gd name="T78" fmla="*/ 779349368 w 1715"/>
                <a:gd name="T79" fmla="*/ 342341065 h 623"/>
                <a:gd name="T80" fmla="*/ 922361463 w 1715"/>
                <a:gd name="T81" fmla="*/ 326132059 h 623"/>
                <a:gd name="T82" fmla="*/ 961722556 w 1715"/>
                <a:gd name="T83" fmla="*/ 293065043 h 623"/>
                <a:gd name="T84" fmla="*/ 1048972697 w 1715"/>
                <a:gd name="T85" fmla="*/ 258052625 h 623"/>
                <a:gd name="T86" fmla="*/ 1106045756 w 1715"/>
                <a:gd name="T87" fmla="*/ 220447409 h 623"/>
                <a:gd name="T88" fmla="*/ 1109982108 w 1715"/>
                <a:gd name="T89" fmla="*/ 177654135 h 623"/>
                <a:gd name="T90" fmla="*/ 1085709556 w 1715"/>
                <a:gd name="T91" fmla="*/ 133565317 h 623"/>
                <a:gd name="T92" fmla="*/ 1082429262 w 1715"/>
                <a:gd name="T93" fmla="*/ 99849272 h 623"/>
                <a:gd name="T94" fmla="*/ 1039788685 w 1715"/>
                <a:gd name="T95" fmla="*/ 71321261 h 623"/>
                <a:gd name="T96" fmla="*/ 947946133 w 1715"/>
                <a:gd name="T97" fmla="*/ 23989818 h 623"/>
                <a:gd name="T98" fmla="*/ 814118051 w 1715"/>
                <a:gd name="T99" fmla="*/ 16209012 h 623"/>
                <a:gd name="T100" fmla="*/ 735395864 w 1715"/>
                <a:gd name="T101" fmla="*/ 15560813 h 623"/>
                <a:gd name="T102" fmla="*/ 615344407 w 1715"/>
                <a:gd name="T103" fmla="*/ 22693419 h 623"/>
                <a:gd name="T104" fmla="*/ 500541420 w 1715"/>
                <a:gd name="T105" fmla="*/ 21396216 h 623"/>
                <a:gd name="T106" fmla="*/ 385738332 w 1715"/>
                <a:gd name="T107" fmla="*/ 44737835 h 623"/>
                <a:gd name="T108" fmla="*/ 257158922 w 1715"/>
                <a:gd name="T109" fmla="*/ 45386034 h 623"/>
                <a:gd name="T110" fmla="*/ 126611285 w 1715"/>
                <a:gd name="T111" fmla="*/ 90772067 h 623"/>
                <a:gd name="T112" fmla="*/ 112178803 w 1715"/>
                <a:gd name="T113" fmla="*/ 134861715 h 62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715"/>
                <a:gd name="T172" fmla="*/ 0 h 623"/>
                <a:gd name="T173" fmla="*/ 1715 w 1715"/>
                <a:gd name="T174" fmla="*/ 623 h 62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715" h="623">
                  <a:moveTo>
                    <a:pt x="158" y="203"/>
                  </a:moveTo>
                  <a:lnTo>
                    <a:pt x="155" y="209"/>
                  </a:lnTo>
                  <a:lnTo>
                    <a:pt x="153" y="183"/>
                  </a:lnTo>
                  <a:cubicBezTo>
                    <a:pt x="153" y="182"/>
                    <a:pt x="154" y="181"/>
                    <a:pt x="154" y="180"/>
                  </a:cubicBezTo>
                  <a:lnTo>
                    <a:pt x="163" y="155"/>
                  </a:lnTo>
                  <a:cubicBezTo>
                    <a:pt x="163" y="154"/>
                    <a:pt x="164" y="153"/>
                    <a:pt x="164" y="153"/>
                  </a:cubicBezTo>
                  <a:lnTo>
                    <a:pt x="182" y="129"/>
                  </a:lnTo>
                  <a:cubicBezTo>
                    <a:pt x="182" y="128"/>
                    <a:pt x="183" y="128"/>
                    <a:pt x="183" y="127"/>
                  </a:cubicBezTo>
                  <a:lnTo>
                    <a:pt x="209" y="106"/>
                  </a:lnTo>
                  <a:cubicBezTo>
                    <a:pt x="210" y="106"/>
                    <a:pt x="210" y="106"/>
                    <a:pt x="211" y="105"/>
                  </a:cubicBezTo>
                  <a:lnTo>
                    <a:pt x="246" y="87"/>
                  </a:lnTo>
                  <a:lnTo>
                    <a:pt x="288" y="72"/>
                  </a:lnTo>
                  <a:cubicBezTo>
                    <a:pt x="288" y="72"/>
                    <a:pt x="289" y="72"/>
                    <a:pt x="289" y="72"/>
                  </a:cubicBezTo>
                  <a:lnTo>
                    <a:pt x="389" y="55"/>
                  </a:lnTo>
                  <a:cubicBezTo>
                    <a:pt x="390" y="54"/>
                    <a:pt x="390" y="54"/>
                    <a:pt x="391" y="54"/>
                  </a:cubicBezTo>
                  <a:lnTo>
                    <a:pt x="478" y="55"/>
                  </a:lnTo>
                  <a:cubicBezTo>
                    <a:pt x="478" y="55"/>
                    <a:pt x="479" y="56"/>
                    <a:pt x="479" y="56"/>
                  </a:cubicBezTo>
                  <a:lnTo>
                    <a:pt x="561" y="72"/>
                  </a:lnTo>
                  <a:lnTo>
                    <a:pt x="555" y="73"/>
                  </a:lnTo>
                  <a:lnTo>
                    <a:pt x="579" y="56"/>
                  </a:lnTo>
                  <a:cubicBezTo>
                    <a:pt x="579" y="56"/>
                    <a:pt x="580" y="55"/>
                    <a:pt x="580" y="55"/>
                  </a:cubicBezTo>
                  <a:lnTo>
                    <a:pt x="609" y="41"/>
                  </a:lnTo>
                  <a:cubicBezTo>
                    <a:pt x="609" y="41"/>
                    <a:pt x="610" y="41"/>
                    <a:pt x="610" y="41"/>
                  </a:cubicBezTo>
                  <a:lnTo>
                    <a:pt x="681" y="22"/>
                  </a:lnTo>
                  <a:cubicBezTo>
                    <a:pt x="682" y="22"/>
                    <a:pt x="682" y="21"/>
                    <a:pt x="683" y="21"/>
                  </a:cubicBezTo>
                  <a:lnTo>
                    <a:pt x="762" y="17"/>
                  </a:lnTo>
                  <a:cubicBezTo>
                    <a:pt x="763" y="17"/>
                    <a:pt x="763" y="17"/>
                    <a:pt x="764" y="18"/>
                  </a:cubicBezTo>
                  <a:lnTo>
                    <a:pt x="844" y="29"/>
                  </a:lnTo>
                  <a:cubicBezTo>
                    <a:pt x="844" y="29"/>
                    <a:pt x="845" y="29"/>
                    <a:pt x="845" y="29"/>
                  </a:cubicBezTo>
                  <a:lnTo>
                    <a:pt x="894" y="47"/>
                  </a:lnTo>
                  <a:lnTo>
                    <a:pt x="887" y="48"/>
                  </a:lnTo>
                  <a:lnTo>
                    <a:pt x="929" y="22"/>
                  </a:lnTo>
                  <a:cubicBezTo>
                    <a:pt x="930" y="21"/>
                    <a:pt x="931" y="21"/>
                    <a:pt x="931" y="21"/>
                  </a:cubicBezTo>
                  <a:lnTo>
                    <a:pt x="988" y="5"/>
                  </a:lnTo>
                  <a:cubicBezTo>
                    <a:pt x="989" y="5"/>
                    <a:pt x="989" y="5"/>
                    <a:pt x="990" y="4"/>
                  </a:cubicBezTo>
                  <a:lnTo>
                    <a:pt x="1055" y="0"/>
                  </a:lnTo>
                  <a:cubicBezTo>
                    <a:pt x="1055" y="0"/>
                    <a:pt x="1056" y="0"/>
                    <a:pt x="1056" y="1"/>
                  </a:cubicBezTo>
                  <a:lnTo>
                    <a:pt x="1122" y="9"/>
                  </a:lnTo>
                  <a:cubicBezTo>
                    <a:pt x="1123" y="9"/>
                    <a:pt x="1123" y="9"/>
                    <a:pt x="1124" y="9"/>
                  </a:cubicBezTo>
                  <a:lnTo>
                    <a:pt x="1157" y="20"/>
                  </a:lnTo>
                  <a:lnTo>
                    <a:pt x="1185" y="33"/>
                  </a:lnTo>
                  <a:lnTo>
                    <a:pt x="1179" y="33"/>
                  </a:lnTo>
                  <a:lnTo>
                    <a:pt x="1238" y="10"/>
                  </a:lnTo>
                  <a:cubicBezTo>
                    <a:pt x="1238" y="10"/>
                    <a:pt x="1239" y="10"/>
                    <a:pt x="1239" y="10"/>
                  </a:cubicBezTo>
                  <a:lnTo>
                    <a:pt x="1310" y="1"/>
                  </a:lnTo>
                  <a:cubicBezTo>
                    <a:pt x="1311" y="0"/>
                    <a:pt x="1311" y="0"/>
                    <a:pt x="1312" y="0"/>
                  </a:cubicBezTo>
                  <a:lnTo>
                    <a:pt x="1384" y="4"/>
                  </a:lnTo>
                  <a:cubicBezTo>
                    <a:pt x="1384" y="5"/>
                    <a:pt x="1385" y="5"/>
                    <a:pt x="1386" y="5"/>
                  </a:cubicBezTo>
                  <a:lnTo>
                    <a:pt x="1452" y="23"/>
                  </a:lnTo>
                  <a:cubicBezTo>
                    <a:pt x="1452" y="23"/>
                    <a:pt x="1453" y="23"/>
                    <a:pt x="1453" y="24"/>
                  </a:cubicBezTo>
                  <a:lnTo>
                    <a:pt x="1495" y="48"/>
                  </a:lnTo>
                  <a:cubicBezTo>
                    <a:pt x="1496" y="48"/>
                    <a:pt x="1497" y="49"/>
                    <a:pt x="1498" y="50"/>
                  </a:cubicBezTo>
                  <a:lnTo>
                    <a:pt x="1521" y="80"/>
                  </a:lnTo>
                  <a:lnTo>
                    <a:pt x="1516" y="77"/>
                  </a:lnTo>
                  <a:lnTo>
                    <a:pt x="1590" y="95"/>
                  </a:lnTo>
                  <a:cubicBezTo>
                    <a:pt x="1591" y="95"/>
                    <a:pt x="1591" y="95"/>
                    <a:pt x="1592" y="95"/>
                  </a:cubicBezTo>
                  <a:lnTo>
                    <a:pt x="1621" y="109"/>
                  </a:lnTo>
                  <a:cubicBezTo>
                    <a:pt x="1621" y="109"/>
                    <a:pt x="1622" y="110"/>
                    <a:pt x="1622" y="110"/>
                  </a:cubicBezTo>
                  <a:lnTo>
                    <a:pt x="1645" y="126"/>
                  </a:lnTo>
                  <a:cubicBezTo>
                    <a:pt x="1645" y="126"/>
                    <a:pt x="1646" y="127"/>
                    <a:pt x="1646" y="127"/>
                  </a:cubicBezTo>
                  <a:lnTo>
                    <a:pt x="1663" y="145"/>
                  </a:lnTo>
                  <a:cubicBezTo>
                    <a:pt x="1664" y="146"/>
                    <a:pt x="1664" y="146"/>
                    <a:pt x="1665" y="147"/>
                  </a:cubicBezTo>
                  <a:lnTo>
                    <a:pt x="1674" y="166"/>
                  </a:lnTo>
                  <a:cubicBezTo>
                    <a:pt x="1674" y="167"/>
                    <a:pt x="1674" y="168"/>
                    <a:pt x="1674" y="169"/>
                  </a:cubicBezTo>
                  <a:lnTo>
                    <a:pt x="1676" y="189"/>
                  </a:lnTo>
                  <a:cubicBezTo>
                    <a:pt x="1677" y="190"/>
                    <a:pt x="1676" y="191"/>
                    <a:pt x="1676" y="192"/>
                  </a:cubicBezTo>
                  <a:lnTo>
                    <a:pt x="1669" y="213"/>
                  </a:lnTo>
                  <a:cubicBezTo>
                    <a:pt x="1669" y="214"/>
                    <a:pt x="1668" y="215"/>
                    <a:pt x="1668" y="215"/>
                  </a:cubicBezTo>
                  <a:lnTo>
                    <a:pt x="1658" y="228"/>
                  </a:lnTo>
                  <a:lnTo>
                    <a:pt x="1656" y="217"/>
                  </a:lnTo>
                  <a:lnTo>
                    <a:pt x="1685" y="239"/>
                  </a:lnTo>
                  <a:cubicBezTo>
                    <a:pt x="1686" y="240"/>
                    <a:pt x="1686" y="240"/>
                    <a:pt x="1687" y="241"/>
                  </a:cubicBezTo>
                  <a:lnTo>
                    <a:pt x="1705" y="265"/>
                  </a:lnTo>
                  <a:cubicBezTo>
                    <a:pt x="1705" y="265"/>
                    <a:pt x="1706" y="266"/>
                    <a:pt x="1706" y="267"/>
                  </a:cubicBezTo>
                  <a:lnTo>
                    <a:pt x="1714" y="292"/>
                  </a:lnTo>
                  <a:cubicBezTo>
                    <a:pt x="1714" y="293"/>
                    <a:pt x="1715" y="294"/>
                    <a:pt x="1714" y="295"/>
                  </a:cubicBezTo>
                  <a:lnTo>
                    <a:pt x="1712" y="320"/>
                  </a:lnTo>
                  <a:cubicBezTo>
                    <a:pt x="1712" y="321"/>
                    <a:pt x="1712" y="322"/>
                    <a:pt x="1712" y="323"/>
                  </a:cubicBezTo>
                  <a:lnTo>
                    <a:pt x="1701" y="347"/>
                  </a:lnTo>
                  <a:cubicBezTo>
                    <a:pt x="1700" y="348"/>
                    <a:pt x="1700" y="348"/>
                    <a:pt x="1699" y="349"/>
                  </a:cubicBezTo>
                  <a:lnTo>
                    <a:pt x="1678" y="372"/>
                  </a:lnTo>
                  <a:cubicBezTo>
                    <a:pt x="1678" y="372"/>
                    <a:pt x="1677" y="373"/>
                    <a:pt x="1677" y="373"/>
                  </a:cubicBezTo>
                  <a:lnTo>
                    <a:pt x="1646" y="394"/>
                  </a:lnTo>
                  <a:cubicBezTo>
                    <a:pt x="1646" y="394"/>
                    <a:pt x="1645" y="395"/>
                    <a:pt x="1645" y="395"/>
                  </a:cubicBezTo>
                  <a:lnTo>
                    <a:pt x="1606" y="413"/>
                  </a:lnTo>
                  <a:cubicBezTo>
                    <a:pt x="1605" y="413"/>
                    <a:pt x="1605" y="413"/>
                    <a:pt x="1605" y="413"/>
                  </a:cubicBezTo>
                  <a:lnTo>
                    <a:pt x="1546" y="430"/>
                  </a:lnTo>
                  <a:cubicBezTo>
                    <a:pt x="1545" y="430"/>
                    <a:pt x="1545" y="430"/>
                    <a:pt x="1545" y="430"/>
                  </a:cubicBezTo>
                  <a:lnTo>
                    <a:pt x="1480" y="439"/>
                  </a:lnTo>
                  <a:lnTo>
                    <a:pt x="1486" y="433"/>
                  </a:lnTo>
                  <a:lnTo>
                    <a:pt x="1481" y="455"/>
                  </a:lnTo>
                  <a:cubicBezTo>
                    <a:pt x="1481" y="456"/>
                    <a:pt x="1481" y="457"/>
                    <a:pt x="1480" y="458"/>
                  </a:cubicBezTo>
                  <a:lnTo>
                    <a:pt x="1466" y="479"/>
                  </a:lnTo>
                  <a:cubicBezTo>
                    <a:pt x="1466" y="479"/>
                    <a:pt x="1465" y="480"/>
                    <a:pt x="1465" y="480"/>
                  </a:cubicBezTo>
                  <a:lnTo>
                    <a:pt x="1444" y="499"/>
                  </a:lnTo>
                  <a:cubicBezTo>
                    <a:pt x="1443" y="500"/>
                    <a:pt x="1443" y="500"/>
                    <a:pt x="1442" y="500"/>
                  </a:cubicBezTo>
                  <a:lnTo>
                    <a:pt x="1414" y="516"/>
                  </a:lnTo>
                  <a:cubicBezTo>
                    <a:pt x="1414" y="517"/>
                    <a:pt x="1413" y="517"/>
                    <a:pt x="1413" y="517"/>
                  </a:cubicBezTo>
                  <a:lnTo>
                    <a:pt x="1340" y="540"/>
                  </a:lnTo>
                  <a:cubicBezTo>
                    <a:pt x="1339" y="540"/>
                    <a:pt x="1339" y="540"/>
                    <a:pt x="1338" y="540"/>
                  </a:cubicBezTo>
                  <a:lnTo>
                    <a:pt x="1250" y="548"/>
                  </a:lnTo>
                  <a:cubicBezTo>
                    <a:pt x="1250" y="548"/>
                    <a:pt x="1249" y="548"/>
                    <a:pt x="1249" y="548"/>
                  </a:cubicBezTo>
                  <a:lnTo>
                    <a:pt x="1187" y="544"/>
                  </a:lnTo>
                  <a:cubicBezTo>
                    <a:pt x="1187" y="544"/>
                    <a:pt x="1186" y="544"/>
                    <a:pt x="1186" y="544"/>
                  </a:cubicBezTo>
                  <a:lnTo>
                    <a:pt x="1130" y="532"/>
                  </a:lnTo>
                  <a:lnTo>
                    <a:pt x="1137" y="530"/>
                  </a:lnTo>
                  <a:lnTo>
                    <a:pt x="1116" y="554"/>
                  </a:lnTo>
                  <a:cubicBezTo>
                    <a:pt x="1116" y="554"/>
                    <a:pt x="1116" y="555"/>
                    <a:pt x="1115" y="555"/>
                  </a:cubicBezTo>
                  <a:lnTo>
                    <a:pt x="1086" y="576"/>
                  </a:lnTo>
                  <a:cubicBezTo>
                    <a:pt x="1086" y="576"/>
                    <a:pt x="1085" y="576"/>
                    <a:pt x="1085" y="577"/>
                  </a:cubicBezTo>
                  <a:lnTo>
                    <a:pt x="1048" y="595"/>
                  </a:lnTo>
                  <a:cubicBezTo>
                    <a:pt x="1048" y="595"/>
                    <a:pt x="1047" y="595"/>
                    <a:pt x="1047" y="595"/>
                  </a:cubicBezTo>
                  <a:lnTo>
                    <a:pt x="1005" y="608"/>
                  </a:lnTo>
                  <a:cubicBezTo>
                    <a:pt x="1004" y="608"/>
                    <a:pt x="1004" y="608"/>
                    <a:pt x="1004" y="608"/>
                  </a:cubicBezTo>
                  <a:lnTo>
                    <a:pt x="907" y="623"/>
                  </a:lnTo>
                  <a:cubicBezTo>
                    <a:pt x="906" y="623"/>
                    <a:pt x="906" y="623"/>
                    <a:pt x="905" y="623"/>
                  </a:cubicBezTo>
                  <a:lnTo>
                    <a:pt x="800" y="618"/>
                  </a:lnTo>
                  <a:cubicBezTo>
                    <a:pt x="800" y="618"/>
                    <a:pt x="799" y="618"/>
                    <a:pt x="799" y="618"/>
                  </a:cubicBezTo>
                  <a:lnTo>
                    <a:pt x="718" y="598"/>
                  </a:lnTo>
                  <a:cubicBezTo>
                    <a:pt x="717" y="598"/>
                    <a:pt x="716" y="598"/>
                    <a:pt x="716" y="598"/>
                  </a:cubicBezTo>
                  <a:lnTo>
                    <a:pt x="653" y="566"/>
                  </a:lnTo>
                  <a:lnTo>
                    <a:pt x="658" y="566"/>
                  </a:lnTo>
                  <a:lnTo>
                    <a:pt x="545" y="586"/>
                  </a:lnTo>
                  <a:cubicBezTo>
                    <a:pt x="544" y="586"/>
                    <a:pt x="544" y="586"/>
                    <a:pt x="543" y="586"/>
                  </a:cubicBezTo>
                  <a:lnTo>
                    <a:pt x="427" y="583"/>
                  </a:lnTo>
                  <a:cubicBezTo>
                    <a:pt x="427" y="583"/>
                    <a:pt x="426" y="583"/>
                    <a:pt x="426" y="583"/>
                  </a:cubicBezTo>
                  <a:lnTo>
                    <a:pt x="371" y="573"/>
                  </a:lnTo>
                  <a:lnTo>
                    <a:pt x="320" y="559"/>
                  </a:lnTo>
                  <a:cubicBezTo>
                    <a:pt x="320" y="559"/>
                    <a:pt x="320" y="559"/>
                    <a:pt x="319" y="559"/>
                  </a:cubicBezTo>
                  <a:lnTo>
                    <a:pt x="275" y="539"/>
                  </a:lnTo>
                  <a:cubicBezTo>
                    <a:pt x="275" y="539"/>
                    <a:pt x="274" y="538"/>
                    <a:pt x="274" y="538"/>
                  </a:cubicBezTo>
                  <a:lnTo>
                    <a:pt x="237" y="514"/>
                  </a:lnTo>
                  <a:lnTo>
                    <a:pt x="234" y="513"/>
                  </a:lnTo>
                  <a:lnTo>
                    <a:pt x="237" y="513"/>
                  </a:lnTo>
                  <a:lnTo>
                    <a:pt x="169" y="510"/>
                  </a:lnTo>
                  <a:cubicBezTo>
                    <a:pt x="169" y="510"/>
                    <a:pt x="168" y="510"/>
                    <a:pt x="167" y="510"/>
                  </a:cubicBezTo>
                  <a:lnTo>
                    <a:pt x="109" y="495"/>
                  </a:lnTo>
                  <a:cubicBezTo>
                    <a:pt x="109" y="495"/>
                    <a:pt x="108" y="495"/>
                    <a:pt x="108" y="494"/>
                  </a:cubicBezTo>
                  <a:lnTo>
                    <a:pt x="65" y="470"/>
                  </a:lnTo>
                  <a:cubicBezTo>
                    <a:pt x="64" y="470"/>
                    <a:pt x="63" y="470"/>
                    <a:pt x="63" y="469"/>
                  </a:cubicBezTo>
                  <a:lnTo>
                    <a:pt x="49" y="454"/>
                  </a:lnTo>
                  <a:cubicBezTo>
                    <a:pt x="48" y="453"/>
                    <a:pt x="47" y="453"/>
                    <a:pt x="47" y="452"/>
                  </a:cubicBezTo>
                  <a:lnTo>
                    <a:pt x="40" y="436"/>
                  </a:lnTo>
                  <a:cubicBezTo>
                    <a:pt x="40" y="435"/>
                    <a:pt x="39" y="434"/>
                    <a:pt x="39" y="432"/>
                  </a:cubicBezTo>
                  <a:lnTo>
                    <a:pt x="39" y="414"/>
                  </a:lnTo>
                  <a:cubicBezTo>
                    <a:pt x="39" y="413"/>
                    <a:pt x="40" y="412"/>
                    <a:pt x="40" y="411"/>
                  </a:cubicBezTo>
                  <a:lnTo>
                    <a:pt x="48" y="393"/>
                  </a:lnTo>
                  <a:cubicBezTo>
                    <a:pt x="49" y="392"/>
                    <a:pt x="49" y="392"/>
                    <a:pt x="50" y="391"/>
                  </a:cubicBezTo>
                  <a:lnTo>
                    <a:pt x="65" y="375"/>
                  </a:lnTo>
                  <a:cubicBezTo>
                    <a:pt x="65" y="375"/>
                    <a:pt x="65" y="374"/>
                    <a:pt x="66" y="374"/>
                  </a:cubicBezTo>
                  <a:lnTo>
                    <a:pt x="88" y="359"/>
                  </a:lnTo>
                  <a:lnTo>
                    <a:pt x="89" y="373"/>
                  </a:lnTo>
                  <a:lnTo>
                    <a:pt x="39" y="351"/>
                  </a:lnTo>
                  <a:cubicBezTo>
                    <a:pt x="38" y="350"/>
                    <a:pt x="37" y="350"/>
                    <a:pt x="37" y="349"/>
                  </a:cubicBezTo>
                  <a:lnTo>
                    <a:pt x="9" y="320"/>
                  </a:lnTo>
                  <a:cubicBezTo>
                    <a:pt x="8" y="319"/>
                    <a:pt x="7" y="318"/>
                    <a:pt x="7" y="317"/>
                  </a:cubicBezTo>
                  <a:lnTo>
                    <a:pt x="1" y="301"/>
                  </a:lnTo>
                  <a:cubicBezTo>
                    <a:pt x="1" y="300"/>
                    <a:pt x="0" y="299"/>
                    <a:pt x="0" y="298"/>
                  </a:cubicBezTo>
                  <a:lnTo>
                    <a:pt x="1" y="282"/>
                  </a:lnTo>
                  <a:cubicBezTo>
                    <a:pt x="2" y="281"/>
                    <a:pt x="2" y="280"/>
                    <a:pt x="2" y="279"/>
                  </a:cubicBezTo>
                  <a:lnTo>
                    <a:pt x="10" y="263"/>
                  </a:lnTo>
                  <a:cubicBezTo>
                    <a:pt x="11" y="262"/>
                    <a:pt x="11" y="262"/>
                    <a:pt x="12" y="261"/>
                  </a:cubicBezTo>
                  <a:lnTo>
                    <a:pt x="26" y="246"/>
                  </a:lnTo>
                  <a:cubicBezTo>
                    <a:pt x="26" y="246"/>
                    <a:pt x="27" y="245"/>
                    <a:pt x="27" y="245"/>
                  </a:cubicBezTo>
                  <a:lnTo>
                    <a:pt x="52" y="229"/>
                  </a:lnTo>
                  <a:cubicBezTo>
                    <a:pt x="53" y="228"/>
                    <a:pt x="53" y="228"/>
                    <a:pt x="53" y="228"/>
                  </a:cubicBezTo>
                  <a:lnTo>
                    <a:pt x="83" y="216"/>
                  </a:lnTo>
                  <a:cubicBezTo>
                    <a:pt x="84" y="216"/>
                    <a:pt x="85" y="216"/>
                    <a:pt x="85" y="216"/>
                  </a:cubicBezTo>
                  <a:lnTo>
                    <a:pt x="160" y="203"/>
                  </a:lnTo>
                  <a:lnTo>
                    <a:pt x="156" y="205"/>
                  </a:lnTo>
                  <a:lnTo>
                    <a:pt x="158" y="203"/>
                  </a:lnTo>
                  <a:close/>
                  <a:moveTo>
                    <a:pt x="167" y="216"/>
                  </a:moveTo>
                  <a:cubicBezTo>
                    <a:pt x="166" y="217"/>
                    <a:pt x="164" y="218"/>
                    <a:pt x="163" y="218"/>
                  </a:cubicBezTo>
                  <a:lnTo>
                    <a:pt x="88" y="231"/>
                  </a:lnTo>
                  <a:lnTo>
                    <a:pt x="89" y="231"/>
                  </a:lnTo>
                  <a:lnTo>
                    <a:pt x="59" y="243"/>
                  </a:lnTo>
                  <a:lnTo>
                    <a:pt x="61" y="242"/>
                  </a:lnTo>
                  <a:lnTo>
                    <a:pt x="36" y="258"/>
                  </a:lnTo>
                  <a:lnTo>
                    <a:pt x="37" y="257"/>
                  </a:lnTo>
                  <a:lnTo>
                    <a:pt x="23" y="272"/>
                  </a:lnTo>
                  <a:lnTo>
                    <a:pt x="25" y="270"/>
                  </a:lnTo>
                  <a:lnTo>
                    <a:pt x="17" y="286"/>
                  </a:lnTo>
                  <a:lnTo>
                    <a:pt x="17" y="283"/>
                  </a:lnTo>
                  <a:lnTo>
                    <a:pt x="16" y="299"/>
                  </a:lnTo>
                  <a:lnTo>
                    <a:pt x="16" y="296"/>
                  </a:lnTo>
                  <a:lnTo>
                    <a:pt x="22" y="312"/>
                  </a:lnTo>
                  <a:lnTo>
                    <a:pt x="20" y="309"/>
                  </a:lnTo>
                  <a:lnTo>
                    <a:pt x="48" y="338"/>
                  </a:lnTo>
                  <a:lnTo>
                    <a:pt x="46" y="336"/>
                  </a:lnTo>
                  <a:lnTo>
                    <a:pt x="96" y="358"/>
                  </a:lnTo>
                  <a:cubicBezTo>
                    <a:pt x="98" y="359"/>
                    <a:pt x="100" y="362"/>
                    <a:pt x="100" y="365"/>
                  </a:cubicBezTo>
                  <a:cubicBezTo>
                    <a:pt x="101" y="368"/>
                    <a:pt x="99" y="370"/>
                    <a:pt x="97" y="372"/>
                  </a:cubicBezTo>
                  <a:lnTo>
                    <a:pt x="75" y="387"/>
                  </a:lnTo>
                  <a:lnTo>
                    <a:pt x="76" y="386"/>
                  </a:lnTo>
                  <a:lnTo>
                    <a:pt x="61" y="402"/>
                  </a:lnTo>
                  <a:lnTo>
                    <a:pt x="63" y="400"/>
                  </a:lnTo>
                  <a:lnTo>
                    <a:pt x="55" y="418"/>
                  </a:lnTo>
                  <a:lnTo>
                    <a:pt x="55" y="414"/>
                  </a:lnTo>
                  <a:lnTo>
                    <a:pt x="55" y="432"/>
                  </a:lnTo>
                  <a:lnTo>
                    <a:pt x="55" y="429"/>
                  </a:lnTo>
                  <a:lnTo>
                    <a:pt x="62" y="445"/>
                  </a:lnTo>
                  <a:lnTo>
                    <a:pt x="60" y="443"/>
                  </a:lnTo>
                  <a:lnTo>
                    <a:pt x="74" y="458"/>
                  </a:lnTo>
                  <a:lnTo>
                    <a:pt x="72" y="456"/>
                  </a:lnTo>
                  <a:lnTo>
                    <a:pt x="115" y="480"/>
                  </a:lnTo>
                  <a:lnTo>
                    <a:pt x="113" y="480"/>
                  </a:lnTo>
                  <a:lnTo>
                    <a:pt x="171" y="495"/>
                  </a:lnTo>
                  <a:lnTo>
                    <a:pt x="170" y="494"/>
                  </a:lnTo>
                  <a:lnTo>
                    <a:pt x="238" y="497"/>
                  </a:lnTo>
                  <a:cubicBezTo>
                    <a:pt x="239" y="498"/>
                    <a:pt x="240" y="498"/>
                    <a:pt x="241" y="498"/>
                  </a:cubicBezTo>
                  <a:lnTo>
                    <a:pt x="246" y="501"/>
                  </a:lnTo>
                  <a:lnTo>
                    <a:pt x="283" y="525"/>
                  </a:lnTo>
                  <a:lnTo>
                    <a:pt x="282" y="524"/>
                  </a:lnTo>
                  <a:lnTo>
                    <a:pt x="326" y="544"/>
                  </a:lnTo>
                  <a:lnTo>
                    <a:pt x="325" y="544"/>
                  </a:lnTo>
                  <a:lnTo>
                    <a:pt x="374" y="558"/>
                  </a:lnTo>
                  <a:lnTo>
                    <a:pt x="429" y="568"/>
                  </a:lnTo>
                  <a:lnTo>
                    <a:pt x="428" y="567"/>
                  </a:lnTo>
                  <a:lnTo>
                    <a:pt x="544" y="570"/>
                  </a:lnTo>
                  <a:lnTo>
                    <a:pt x="542" y="571"/>
                  </a:lnTo>
                  <a:lnTo>
                    <a:pt x="655" y="551"/>
                  </a:lnTo>
                  <a:cubicBezTo>
                    <a:pt x="657" y="550"/>
                    <a:pt x="659" y="551"/>
                    <a:pt x="660" y="551"/>
                  </a:cubicBezTo>
                  <a:lnTo>
                    <a:pt x="723" y="583"/>
                  </a:lnTo>
                  <a:lnTo>
                    <a:pt x="721" y="583"/>
                  </a:lnTo>
                  <a:lnTo>
                    <a:pt x="802" y="603"/>
                  </a:lnTo>
                  <a:lnTo>
                    <a:pt x="801" y="602"/>
                  </a:lnTo>
                  <a:lnTo>
                    <a:pt x="906" y="607"/>
                  </a:lnTo>
                  <a:lnTo>
                    <a:pt x="904" y="608"/>
                  </a:lnTo>
                  <a:lnTo>
                    <a:pt x="1001" y="593"/>
                  </a:lnTo>
                  <a:lnTo>
                    <a:pt x="1000" y="593"/>
                  </a:lnTo>
                  <a:lnTo>
                    <a:pt x="1042" y="580"/>
                  </a:lnTo>
                  <a:lnTo>
                    <a:pt x="1041" y="580"/>
                  </a:lnTo>
                  <a:lnTo>
                    <a:pt x="1078" y="562"/>
                  </a:lnTo>
                  <a:lnTo>
                    <a:pt x="1077" y="563"/>
                  </a:lnTo>
                  <a:lnTo>
                    <a:pt x="1106" y="542"/>
                  </a:lnTo>
                  <a:lnTo>
                    <a:pt x="1104" y="543"/>
                  </a:lnTo>
                  <a:lnTo>
                    <a:pt x="1125" y="519"/>
                  </a:lnTo>
                  <a:cubicBezTo>
                    <a:pt x="1127" y="517"/>
                    <a:pt x="1130" y="516"/>
                    <a:pt x="1133" y="517"/>
                  </a:cubicBezTo>
                  <a:lnTo>
                    <a:pt x="1189" y="529"/>
                  </a:lnTo>
                  <a:lnTo>
                    <a:pt x="1188" y="528"/>
                  </a:lnTo>
                  <a:lnTo>
                    <a:pt x="1250" y="532"/>
                  </a:lnTo>
                  <a:lnTo>
                    <a:pt x="1249" y="532"/>
                  </a:lnTo>
                  <a:lnTo>
                    <a:pt x="1337" y="524"/>
                  </a:lnTo>
                  <a:lnTo>
                    <a:pt x="1335" y="525"/>
                  </a:lnTo>
                  <a:lnTo>
                    <a:pt x="1408" y="502"/>
                  </a:lnTo>
                  <a:lnTo>
                    <a:pt x="1406" y="503"/>
                  </a:lnTo>
                  <a:lnTo>
                    <a:pt x="1434" y="487"/>
                  </a:lnTo>
                  <a:lnTo>
                    <a:pt x="1433" y="488"/>
                  </a:lnTo>
                  <a:lnTo>
                    <a:pt x="1454" y="469"/>
                  </a:lnTo>
                  <a:lnTo>
                    <a:pt x="1453" y="470"/>
                  </a:lnTo>
                  <a:lnTo>
                    <a:pt x="1467" y="449"/>
                  </a:lnTo>
                  <a:lnTo>
                    <a:pt x="1466" y="452"/>
                  </a:lnTo>
                  <a:lnTo>
                    <a:pt x="1471" y="430"/>
                  </a:lnTo>
                  <a:cubicBezTo>
                    <a:pt x="1471" y="426"/>
                    <a:pt x="1474" y="424"/>
                    <a:pt x="1477" y="424"/>
                  </a:cubicBezTo>
                  <a:lnTo>
                    <a:pt x="1542" y="415"/>
                  </a:lnTo>
                  <a:lnTo>
                    <a:pt x="1541" y="415"/>
                  </a:lnTo>
                  <a:lnTo>
                    <a:pt x="1600" y="398"/>
                  </a:lnTo>
                  <a:lnTo>
                    <a:pt x="1599" y="398"/>
                  </a:lnTo>
                  <a:lnTo>
                    <a:pt x="1638" y="380"/>
                  </a:lnTo>
                  <a:lnTo>
                    <a:pt x="1637" y="381"/>
                  </a:lnTo>
                  <a:lnTo>
                    <a:pt x="1668" y="360"/>
                  </a:lnTo>
                  <a:lnTo>
                    <a:pt x="1667" y="361"/>
                  </a:lnTo>
                  <a:lnTo>
                    <a:pt x="1688" y="338"/>
                  </a:lnTo>
                  <a:lnTo>
                    <a:pt x="1686" y="340"/>
                  </a:lnTo>
                  <a:lnTo>
                    <a:pt x="1697" y="316"/>
                  </a:lnTo>
                  <a:lnTo>
                    <a:pt x="1696" y="319"/>
                  </a:lnTo>
                  <a:lnTo>
                    <a:pt x="1698" y="294"/>
                  </a:lnTo>
                  <a:lnTo>
                    <a:pt x="1699" y="297"/>
                  </a:lnTo>
                  <a:lnTo>
                    <a:pt x="1691" y="272"/>
                  </a:lnTo>
                  <a:lnTo>
                    <a:pt x="1692" y="274"/>
                  </a:lnTo>
                  <a:lnTo>
                    <a:pt x="1674" y="250"/>
                  </a:lnTo>
                  <a:lnTo>
                    <a:pt x="1676" y="252"/>
                  </a:lnTo>
                  <a:lnTo>
                    <a:pt x="1647" y="230"/>
                  </a:lnTo>
                  <a:cubicBezTo>
                    <a:pt x="1645" y="229"/>
                    <a:pt x="1644" y="227"/>
                    <a:pt x="1644" y="225"/>
                  </a:cubicBezTo>
                  <a:cubicBezTo>
                    <a:pt x="1643" y="222"/>
                    <a:pt x="1644" y="220"/>
                    <a:pt x="1645" y="219"/>
                  </a:cubicBezTo>
                  <a:lnTo>
                    <a:pt x="1655" y="206"/>
                  </a:lnTo>
                  <a:lnTo>
                    <a:pt x="1654" y="208"/>
                  </a:lnTo>
                  <a:lnTo>
                    <a:pt x="1661" y="187"/>
                  </a:lnTo>
                  <a:lnTo>
                    <a:pt x="1660" y="190"/>
                  </a:lnTo>
                  <a:lnTo>
                    <a:pt x="1658" y="170"/>
                  </a:lnTo>
                  <a:lnTo>
                    <a:pt x="1659" y="173"/>
                  </a:lnTo>
                  <a:lnTo>
                    <a:pt x="1650" y="154"/>
                  </a:lnTo>
                  <a:lnTo>
                    <a:pt x="1652" y="156"/>
                  </a:lnTo>
                  <a:lnTo>
                    <a:pt x="1635" y="138"/>
                  </a:lnTo>
                  <a:lnTo>
                    <a:pt x="1636" y="139"/>
                  </a:lnTo>
                  <a:lnTo>
                    <a:pt x="1613" y="123"/>
                  </a:lnTo>
                  <a:lnTo>
                    <a:pt x="1614" y="124"/>
                  </a:lnTo>
                  <a:lnTo>
                    <a:pt x="1585" y="110"/>
                  </a:lnTo>
                  <a:lnTo>
                    <a:pt x="1587" y="110"/>
                  </a:lnTo>
                  <a:lnTo>
                    <a:pt x="1513" y="92"/>
                  </a:lnTo>
                  <a:cubicBezTo>
                    <a:pt x="1511" y="92"/>
                    <a:pt x="1509" y="91"/>
                    <a:pt x="1508" y="89"/>
                  </a:cubicBezTo>
                  <a:lnTo>
                    <a:pt x="1485" y="59"/>
                  </a:lnTo>
                  <a:lnTo>
                    <a:pt x="1487" y="61"/>
                  </a:lnTo>
                  <a:lnTo>
                    <a:pt x="1445" y="37"/>
                  </a:lnTo>
                  <a:lnTo>
                    <a:pt x="1447" y="38"/>
                  </a:lnTo>
                  <a:lnTo>
                    <a:pt x="1381" y="20"/>
                  </a:lnTo>
                  <a:lnTo>
                    <a:pt x="1383" y="20"/>
                  </a:lnTo>
                  <a:lnTo>
                    <a:pt x="1311" y="16"/>
                  </a:lnTo>
                  <a:lnTo>
                    <a:pt x="1312" y="16"/>
                  </a:lnTo>
                  <a:lnTo>
                    <a:pt x="1241" y="25"/>
                  </a:lnTo>
                  <a:lnTo>
                    <a:pt x="1243" y="25"/>
                  </a:lnTo>
                  <a:lnTo>
                    <a:pt x="1184" y="48"/>
                  </a:lnTo>
                  <a:cubicBezTo>
                    <a:pt x="1182" y="49"/>
                    <a:pt x="1180" y="49"/>
                    <a:pt x="1178" y="48"/>
                  </a:cubicBezTo>
                  <a:lnTo>
                    <a:pt x="1152" y="35"/>
                  </a:lnTo>
                  <a:lnTo>
                    <a:pt x="1119" y="24"/>
                  </a:lnTo>
                  <a:lnTo>
                    <a:pt x="1121" y="24"/>
                  </a:lnTo>
                  <a:lnTo>
                    <a:pt x="1055" y="16"/>
                  </a:lnTo>
                  <a:lnTo>
                    <a:pt x="1056" y="16"/>
                  </a:lnTo>
                  <a:lnTo>
                    <a:pt x="991" y="20"/>
                  </a:lnTo>
                  <a:lnTo>
                    <a:pt x="993" y="20"/>
                  </a:lnTo>
                  <a:lnTo>
                    <a:pt x="936" y="36"/>
                  </a:lnTo>
                  <a:lnTo>
                    <a:pt x="938" y="35"/>
                  </a:lnTo>
                  <a:lnTo>
                    <a:pt x="896" y="61"/>
                  </a:lnTo>
                  <a:cubicBezTo>
                    <a:pt x="894" y="63"/>
                    <a:pt x="891" y="63"/>
                    <a:pt x="889" y="62"/>
                  </a:cubicBezTo>
                  <a:lnTo>
                    <a:pt x="840" y="44"/>
                  </a:lnTo>
                  <a:lnTo>
                    <a:pt x="841" y="44"/>
                  </a:lnTo>
                  <a:lnTo>
                    <a:pt x="761" y="33"/>
                  </a:lnTo>
                  <a:lnTo>
                    <a:pt x="763" y="33"/>
                  </a:lnTo>
                  <a:lnTo>
                    <a:pt x="684" y="37"/>
                  </a:lnTo>
                  <a:lnTo>
                    <a:pt x="686" y="37"/>
                  </a:lnTo>
                  <a:lnTo>
                    <a:pt x="615" y="56"/>
                  </a:lnTo>
                  <a:lnTo>
                    <a:pt x="616" y="56"/>
                  </a:lnTo>
                  <a:lnTo>
                    <a:pt x="587" y="70"/>
                  </a:lnTo>
                  <a:lnTo>
                    <a:pt x="588" y="69"/>
                  </a:lnTo>
                  <a:lnTo>
                    <a:pt x="564" y="86"/>
                  </a:lnTo>
                  <a:cubicBezTo>
                    <a:pt x="562" y="87"/>
                    <a:pt x="560" y="88"/>
                    <a:pt x="558" y="87"/>
                  </a:cubicBezTo>
                  <a:lnTo>
                    <a:pt x="476" y="71"/>
                  </a:lnTo>
                  <a:lnTo>
                    <a:pt x="477" y="71"/>
                  </a:lnTo>
                  <a:lnTo>
                    <a:pt x="390" y="70"/>
                  </a:lnTo>
                  <a:lnTo>
                    <a:pt x="392" y="70"/>
                  </a:lnTo>
                  <a:lnTo>
                    <a:pt x="292" y="87"/>
                  </a:lnTo>
                  <a:lnTo>
                    <a:pt x="293" y="87"/>
                  </a:lnTo>
                  <a:lnTo>
                    <a:pt x="253" y="102"/>
                  </a:lnTo>
                  <a:lnTo>
                    <a:pt x="218" y="120"/>
                  </a:lnTo>
                  <a:lnTo>
                    <a:pt x="219" y="119"/>
                  </a:lnTo>
                  <a:lnTo>
                    <a:pt x="193" y="140"/>
                  </a:lnTo>
                  <a:lnTo>
                    <a:pt x="195" y="138"/>
                  </a:lnTo>
                  <a:lnTo>
                    <a:pt x="177" y="162"/>
                  </a:lnTo>
                  <a:lnTo>
                    <a:pt x="178" y="160"/>
                  </a:lnTo>
                  <a:lnTo>
                    <a:pt x="169" y="185"/>
                  </a:lnTo>
                  <a:lnTo>
                    <a:pt x="169" y="182"/>
                  </a:lnTo>
                  <a:lnTo>
                    <a:pt x="171" y="208"/>
                  </a:lnTo>
                  <a:cubicBezTo>
                    <a:pt x="172" y="210"/>
                    <a:pt x="171" y="212"/>
                    <a:pt x="169" y="214"/>
                  </a:cubicBezTo>
                  <a:lnTo>
                    <a:pt x="167" y="216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8" name="Freeform 31"/>
            <p:cNvSpPr>
              <a:spLocks noEditPoints="1"/>
            </p:cNvSpPr>
            <p:nvPr/>
          </p:nvSpPr>
          <p:spPr bwMode="auto">
            <a:xfrm>
              <a:off x="5436802" y="4525021"/>
              <a:ext cx="1265238" cy="427038"/>
            </a:xfrm>
            <a:custGeom>
              <a:avLst/>
              <a:gdLst>
                <a:gd name="T0" fmla="*/ 32108554 w 1563"/>
                <a:gd name="T1" fmla="*/ 225923242 h 530"/>
                <a:gd name="T2" fmla="*/ 0 w 1563"/>
                <a:gd name="T3" fmla="*/ 220080076 h 530"/>
                <a:gd name="T4" fmla="*/ 33419123 w 1563"/>
                <a:gd name="T5" fmla="*/ 216185169 h 530"/>
                <a:gd name="T6" fmla="*/ 66838246 w 1563"/>
                <a:gd name="T7" fmla="*/ 216833783 h 530"/>
                <a:gd name="T8" fmla="*/ 123847627 w 1563"/>
                <a:gd name="T9" fmla="*/ 307073316 h 530"/>
                <a:gd name="T10" fmla="*/ 95015889 w 1563"/>
                <a:gd name="T11" fmla="*/ 300581536 h 530"/>
                <a:gd name="T12" fmla="*/ 123847627 w 1563"/>
                <a:gd name="T13" fmla="*/ 307073316 h 530"/>
                <a:gd name="T14" fmla="*/ 348608274 w 1563"/>
                <a:gd name="T15" fmla="*/ 327848303 h 530"/>
                <a:gd name="T16" fmla="*/ 372854209 w 1563"/>
                <a:gd name="T17" fmla="*/ 336936956 h 530"/>
                <a:gd name="T18" fmla="*/ 691975081 w 1563"/>
                <a:gd name="T19" fmla="*/ 302528989 h 530"/>
                <a:gd name="T20" fmla="*/ 675593371 w 1563"/>
                <a:gd name="T21" fmla="*/ 316161970 h 530"/>
                <a:gd name="T22" fmla="*/ 691975081 w 1563"/>
                <a:gd name="T23" fmla="*/ 302528989 h 530"/>
                <a:gd name="T24" fmla="*/ 859726524 w 1563"/>
                <a:gd name="T25" fmla="*/ 199305845 h 530"/>
                <a:gd name="T26" fmla="*/ 887903357 w 1563"/>
                <a:gd name="T27" fmla="*/ 215535749 h 530"/>
                <a:gd name="T28" fmla="*/ 905596446 w 1563"/>
                <a:gd name="T29" fmla="*/ 234362476 h 530"/>
                <a:gd name="T30" fmla="*/ 912149293 w 1563"/>
                <a:gd name="T31" fmla="*/ 256435496 h 530"/>
                <a:gd name="T32" fmla="*/ 897077342 w 1563"/>
                <a:gd name="T33" fmla="*/ 238906803 h 530"/>
                <a:gd name="T34" fmla="*/ 881351321 w 1563"/>
                <a:gd name="T35" fmla="*/ 223326369 h 530"/>
                <a:gd name="T36" fmla="*/ 855139936 w 1563"/>
                <a:gd name="T37" fmla="*/ 208394498 h 530"/>
                <a:gd name="T38" fmla="*/ 821720624 w 1563"/>
                <a:gd name="T39" fmla="*/ 198007005 h 530"/>
                <a:gd name="T40" fmla="*/ 1024201746 w 1563"/>
                <a:gd name="T41" fmla="*/ 127893038 h 530"/>
                <a:gd name="T42" fmla="*/ 1007820036 w 1563"/>
                <a:gd name="T43" fmla="*/ 141526824 h 530"/>
                <a:gd name="T44" fmla="*/ 981608651 w 1563"/>
                <a:gd name="T45" fmla="*/ 142824858 h 530"/>
                <a:gd name="T46" fmla="*/ 1001922069 w 1563"/>
                <a:gd name="T47" fmla="*/ 132437365 h 530"/>
                <a:gd name="T48" fmla="*/ 1024201746 w 1563"/>
                <a:gd name="T49" fmla="*/ 127893038 h 530"/>
                <a:gd name="T50" fmla="*/ 938359867 w 1563"/>
                <a:gd name="T51" fmla="*/ 43496633 h 530"/>
                <a:gd name="T52" fmla="*/ 926565554 w 1563"/>
                <a:gd name="T53" fmla="*/ 33758560 h 530"/>
                <a:gd name="T54" fmla="*/ 690009632 w 1563"/>
                <a:gd name="T55" fmla="*/ 14931826 h 530"/>
                <a:gd name="T56" fmla="*/ 715565327 w 1563"/>
                <a:gd name="T57" fmla="*/ 8440043 h 530"/>
                <a:gd name="T58" fmla="*/ 690009632 w 1563"/>
                <a:gd name="T59" fmla="*/ 14931826 h 530"/>
                <a:gd name="T60" fmla="*/ 520292133 w 1563"/>
                <a:gd name="T61" fmla="*/ 10387496 h 530"/>
                <a:gd name="T62" fmla="*/ 519636444 w 1563"/>
                <a:gd name="T63" fmla="*/ 29214233 h 530"/>
                <a:gd name="T64" fmla="*/ 307325749 w 1563"/>
                <a:gd name="T65" fmla="*/ 25967933 h 530"/>
                <a:gd name="T66" fmla="*/ 337468841 w 1563"/>
                <a:gd name="T67" fmla="*/ 48040960 h 530"/>
                <a:gd name="T68" fmla="*/ 307325749 w 1563"/>
                <a:gd name="T69" fmla="*/ 25967933 h 530"/>
                <a:gd name="T70" fmla="*/ 41282538 w 1563"/>
                <a:gd name="T71" fmla="*/ 116207511 h 530"/>
                <a:gd name="T72" fmla="*/ 56353692 w 1563"/>
                <a:gd name="T73" fmla="*/ 125296165 h 53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63"/>
                <a:gd name="T112" fmla="*/ 0 h 530"/>
                <a:gd name="T113" fmla="*/ 1563 w 1563"/>
                <a:gd name="T114" fmla="*/ 530 h 53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63" h="530">
                  <a:moveTo>
                    <a:pt x="101" y="350"/>
                  </a:moveTo>
                  <a:lnTo>
                    <a:pt x="49" y="348"/>
                  </a:lnTo>
                  <a:cubicBezTo>
                    <a:pt x="49" y="348"/>
                    <a:pt x="48" y="348"/>
                    <a:pt x="48" y="348"/>
                  </a:cubicBezTo>
                  <a:lnTo>
                    <a:pt x="0" y="339"/>
                  </a:lnTo>
                  <a:lnTo>
                    <a:pt x="3" y="324"/>
                  </a:lnTo>
                  <a:lnTo>
                    <a:pt x="51" y="333"/>
                  </a:lnTo>
                  <a:lnTo>
                    <a:pt x="50" y="332"/>
                  </a:lnTo>
                  <a:lnTo>
                    <a:pt x="102" y="334"/>
                  </a:lnTo>
                  <a:lnTo>
                    <a:pt x="101" y="350"/>
                  </a:lnTo>
                  <a:close/>
                  <a:moveTo>
                    <a:pt x="189" y="473"/>
                  </a:moveTo>
                  <a:lnTo>
                    <a:pt x="146" y="478"/>
                  </a:lnTo>
                  <a:lnTo>
                    <a:pt x="145" y="463"/>
                  </a:lnTo>
                  <a:lnTo>
                    <a:pt x="188" y="458"/>
                  </a:lnTo>
                  <a:lnTo>
                    <a:pt x="189" y="473"/>
                  </a:lnTo>
                  <a:close/>
                  <a:moveTo>
                    <a:pt x="558" y="530"/>
                  </a:moveTo>
                  <a:lnTo>
                    <a:pt x="532" y="505"/>
                  </a:lnTo>
                  <a:lnTo>
                    <a:pt x="543" y="494"/>
                  </a:lnTo>
                  <a:lnTo>
                    <a:pt x="569" y="519"/>
                  </a:lnTo>
                  <a:lnTo>
                    <a:pt x="558" y="530"/>
                  </a:lnTo>
                  <a:close/>
                  <a:moveTo>
                    <a:pt x="1056" y="466"/>
                  </a:moveTo>
                  <a:lnTo>
                    <a:pt x="1046" y="492"/>
                  </a:lnTo>
                  <a:lnTo>
                    <a:pt x="1031" y="487"/>
                  </a:lnTo>
                  <a:lnTo>
                    <a:pt x="1041" y="461"/>
                  </a:lnTo>
                  <a:lnTo>
                    <a:pt x="1056" y="466"/>
                  </a:lnTo>
                  <a:close/>
                  <a:moveTo>
                    <a:pt x="1259" y="290"/>
                  </a:moveTo>
                  <a:lnTo>
                    <a:pt x="1312" y="307"/>
                  </a:lnTo>
                  <a:cubicBezTo>
                    <a:pt x="1312" y="307"/>
                    <a:pt x="1313" y="307"/>
                    <a:pt x="1314" y="308"/>
                  </a:cubicBezTo>
                  <a:lnTo>
                    <a:pt x="1355" y="332"/>
                  </a:lnTo>
                  <a:cubicBezTo>
                    <a:pt x="1355" y="332"/>
                    <a:pt x="1356" y="332"/>
                    <a:pt x="1356" y="333"/>
                  </a:cubicBezTo>
                  <a:lnTo>
                    <a:pt x="1382" y="361"/>
                  </a:lnTo>
                  <a:cubicBezTo>
                    <a:pt x="1383" y="362"/>
                    <a:pt x="1384" y="363"/>
                    <a:pt x="1384" y="364"/>
                  </a:cubicBezTo>
                  <a:lnTo>
                    <a:pt x="1392" y="395"/>
                  </a:lnTo>
                  <a:lnTo>
                    <a:pt x="1377" y="399"/>
                  </a:lnTo>
                  <a:lnTo>
                    <a:pt x="1369" y="368"/>
                  </a:lnTo>
                  <a:lnTo>
                    <a:pt x="1371" y="372"/>
                  </a:lnTo>
                  <a:lnTo>
                    <a:pt x="1345" y="344"/>
                  </a:lnTo>
                  <a:lnTo>
                    <a:pt x="1346" y="345"/>
                  </a:lnTo>
                  <a:lnTo>
                    <a:pt x="1305" y="321"/>
                  </a:lnTo>
                  <a:lnTo>
                    <a:pt x="1307" y="322"/>
                  </a:lnTo>
                  <a:lnTo>
                    <a:pt x="1254" y="305"/>
                  </a:lnTo>
                  <a:lnTo>
                    <a:pt x="1259" y="290"/>
                  </a:lnTo>
                  <a:close/>
                  <a:moveTo>
                    <a:pt x="1563" y="197"/>
                  </a:moveTo>
                  <a:lnTo>
                    <a:pt x="1540" y="217"/>
                  </a:lnTo>
                  <a:cubicBezTo>
                    <a:pt x="1539" y="217"/>
                    <a:pt x="1539" y="217"/>
                    <a:pt x="1538" y="218"/>
                  </a:cubicBezTo>
                  <a:lnTo>
                    <a:pt x="1505" y="235"/>
                  </a:lnTo>
                  <a:lnTo>
                    <a:pt x="1498" y="220"/>
                  </a:lnTo>
                  <a:lnTo>
                    <a:pt x="1531" y="203"/>
                  </a:lnTo>
                  <a:lnTo>
                    <a:pt x="1529" y="204"/>
                  </a:lnTo>
                  <a:lnTo>
                    <a:pt x="1552" y="184"/>
                  </a:lnTo>
                  <a:lnTo>
                    <a:pt x="1563" y="197"/>
                  </a:lnTo>
                  <a:close/>
                  <a:moveTo>
                    <a:pt x="1429" y="49"/>
                  </a:moveTo>
                  <a:lnTo>
                    <a:pt x="1432" y="67"/>
                  </a:lnTo>
                  <a:lnTo>
                    <a:pt x="1417" y="70"/>
                  </a:lnTo>
                  <a:lnTo>
                    <a:pt x="1414" y="52"/>
                  </a:lnTo>
                  <a:lnTo>
                    <a:pt x="1429" y="49"/>
                  </a:lnTo>
                  <a:close/>
                  <a:moveTo>
                    <a:pt x="1053" y="23"/>
                  </a:moveTo>
                  <a:lnTo>
                    <a:pt x="1082" y="0"/>
                  </a:lnTo>
                  <a:lnTo>
                    <a:pt x="1092" y="13"/>
                  </a:lnTo>
                  <a:lnTo>
                    <a:pt x="1063" y="36"/>
                  </a:lnTo>
                  <a:lnTo>
                    <a:pt x="1053" y="23"/>
                  </a:lnTo>
                  <a:close/>
                  <a:moveTo>
                    <a:pt x="780" y="36"/>
                  </a:moveTo>
                  <a:lnTo>
                    <a:pt x="794" y="16"/>
                  </a:lnTo>
                  <a:lnTo>
                    <a:pt x="807" y="25"/>
                  </a:lnTo>
                  <a:lnTo>
                    <a:pt x="793" y="45"/>
                  </a:lnTo>
                  <a:lnTo>
                    <a:pt x="780" y="36"/>
                  </a:lnTo>
                  <a:close/>
                  <a:moveTo>
                    <a:pt x="469" y="40"/>
                  </a:moveTo>
                  <a:lnTo>
                    <a:pt x="520" y="59"/>
                  </a:lnTo>
                  <a:lnTo>
                    <a:pt x="515" y="74"/>
                  </a:lnTo>
                  <a:lnTo>
                    <a:pt x="464" y="55"/>
                  </a:lnTo>
                  <a:lnTo>
                    <a:pt x="469" y="40"/>
                  </a:lnTo>
                  <a:close/>
                  <a:moveTo>
                    <a:pt x="71" y="199"/>
                  </a:moveTo>
                  <a:lnTo>
                    <a:pt x="63" y="179"/>
                  </a:lnTo>
                  <a:lnTo>
                    <a:pt x="78" y="173"/>
                  </a:lnTo>
                  <a:lnTo>
                    <a:pt x="86" y="193"/>
                  </a:lnTo>
                  <a:lnTo>
                    <a:pt x="71" y="199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9" name="Rectangle 32"/>
            <p:cNvSpPr>
              <a:spLocks noChangeArrowheads="1"/>
            </p:cNvSpPr>
            <p:nvPr/>
          </p:nvSpPr>
          <p:spPr bwMode="auto">
            <a:xfrm>
              <a:off x="2037905" y="4605984"/>
              <a:ext cx="595313" cy="2968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600"/>
            </a:p>
          </p:txBody>
        </p:sp>
        <p:sp>
          <p:nvSpPr>
            <p:cNvPr id="20" name="Freeform 33"/>
            <p:cNvSpPr>
              <a:spLocks noEditPoints="1"/>
            </p:cNvSpPr>
            <p:nvPr/>
          </p:nvSpPr>
          <p:spPr bwMode="auto">
            <a:xfrm>
              <a:off x="2029967" y="4599634"/>
              <a:ext cx="609600" cy="309563"/>
            </a:xfrm>
            <a:custGeom>
              <a:avLst/>
              <a:gdLst>
                <a:gd name="T0" fmla="*/ 0 w 752"/>
                <a:gd name="T1" fmla="*/ 5198885 h 384"/>
                <a:gd name="T2" fmla="*/ 5256989 w 752"/>
                <a:gd name="T3" fmla="*/ 0 h 384"/>
                <a:gd name="T4" fmla="*/ 488908161 w 752"/>
                <a:gd name="T5" fmla="*/ 0 h 384"/>
                <a:gd name="T6" fmla="*/ 494165149 w 752"/>
                <a:gd name="T7" fmla="*/ 5198885 h 384"/>
                <a:gd name="T8" fmla="*/ 494165149 w 752"/>
                <a:gd name="T9" fmla="*/ 244356479 h 384"/>
                <a:gd name="T10" fmla="*/ 488908161 w 752"/>
                <a:gd name="T11" fmla="*/ 249555363 h 384"/>
                <a:gd name="T12" fmla="*/ 5256989 w 752"/>
                <a:gd name="T13" fmla="*/ 249555363 h 384"/>
                <a:gd name="T14" fmla="*/ 0 w 752"/>
                <a:gd name="T15" fmla="*/ 244356479 h 384"/>
                <a:gd name="T16" fmla="*/ 0 w 752"/>
                <a:gd name="T17" fmla="*/ 5198885 h 384"/>
                <a:gd name="T18" fmla="*/ 10513978 w 752"/>
                <a:gd name="T19" fmla="*/ 244356479 h 384"/>
                <a:gd name="T20" fmla="*/ 5256989 w 752"/>
                <a:gd name="T21" fmla="*/ 239157596 h 384"/>
                <a:gd name="T22" fmla="*/ 488908161 w 752"/>
                <a:gd name="T23" fmla="*/ 239157596 h 384"/>
                <a:gd name="T24" fmla="*/ 483651173 w 752"/>
                <a:gd name="T25" fmla="*/ 244356479 h 384"/>
                <a:gd name="T26" fmla="*/ 483651173 w 752"/>
                <a:gd name="T27" fmla="*/ 5198885 h 384"/>
                <a:gd name="T28" fmla="*/ 488908161 w 752"/>
                <a:gd name="T29" fmla="*/ 10397770 h 384"/>
                <a:gd name="T30" fmla="*/ 5256989 w 752"/>
                <a:gd name="T31" fmla="*/ 10397770 h 384"/>
                <a:gd name="T32" fmla="*/ 10513978 w 752"/>
                <a:gd name="T33" fmla="*/ 5198885 h 384"/>
                <a:gd name="T34" fmla="*/ 10513978 w 752"/>
                <a:gd name="T35" fmla="*/ 244356479 h 3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52"/>
                <a:gd name="T55" fmla="*/ 0 h 384"/>
                <a:gd name="T56" fmla="*/ 752 w 752"/>
                <a:gd name="T57" fmla="*/ 384 h 38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52" h="38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744" y="0"/>
                  </a:lnTo>
                  <a:cubicBezTo>
                    <a:pt x="749" y="0"/>
                    <a:pt x="752" y="4"/>
                    <a:pt x="752" y="8"/>
                  </a:cubicBezTo>
                  <a:lnTo>
                    <a:pt x="752" y="376"/>
                  </a:lnTo>
                  <a:cubicBezTo>
                    <a:pt x="752" y="381"/>
                    <a:pt x="749" y="384"/>
                    <a:pt x="744" y="384"/>
                  </a:cubicBezTo>
                  <a:lnTo>
                    <a:pt x="8" y="384"/>
                  </a:lnTo>
                  <a:cubicBezTo>
                    <a:pt x="4" y="384"/>
                    <a:pt x="0" y="381"/>
                    <a:pt x="0" y="376"/>
                  </a:cubicBezTo>
                  <a:lnTo>
                    <a:pt x="0" y="8"/>
                  </a:lnTo>
                  <a:close/>
                  <a:moveTo>
                    <a:pt x="16" y="376"/>
                  </a:moveTo>
                  <a:lnTo>
                    <a:pt x="8" y="368"/>
                  </a:lnTo>
                  <a:lnTo>
                    <a:pt x="744" y="368"/>
                  </a:lnTo>
                  <a:lnTo>
                    <a:pt x="736" y="376"/>
                  </a:lnTo>
                  <a:lnTo>
                    <a:pt x="736" y="8"/>
                  </a:lnTo>
                  <a:lnTo>
                    <a:pt x="7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76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" name="Freeform 34"/>
            <p:cNvSpPr>
              <a:spLocks/>
            </p:cNvSpPr>
            <p:nvPr/>
          </p:nvSpPr>
          <p:spPr bwMode="auto">
            <a:xfrm>
              <a:off x="2028380" y="4602809"/>
              <a:ext cx="617538" cy="309563"/>
            </a:xfrm>
            <a:custGeom>
              <a:avLst/>
              <a:gdLst>
                <a:gd name="T0" fmla="*/ 51094589 w 763"/>
                <a:gd name="T1" fmla="*/ 83185381 h 384"/>
                <a:gd name="T2" fmla="*/ 115290231 w 763"/>
                <a:gd name="T3" fmla="*/ 25995228 h 384"/>
                <a:gd name="T4" fmla="*/ 163764115 w 763"/>
                <a:gd name="T5" fmla="*/ 32494443 h 384"/>
                <a:gd name="T6" fmla="*/ 163764115 w 763"/>
                <a:gd name="T7" fmla="*/ 32494443 h 384"/>
                <a:gd name="T8" fmla="*/ 244335448 w 763"/>
                <a:gd name="T9" fmla="*/ 15597462 h 384"/>
                <a:gd name="T10" fmla="*/ 258092054 w 763"/>
                <a:gd name="T11" fmla="*/ 22745624 h 384"/>
                <a:gd name="T12" fmla="*/ 258092054 w 763"/>
                <a:gd name="T13" fmla="*/ 22745624 h 384"/>
                <a:gd name="T14" fmla="*/ 323597194 w 763"/>
                <a:gd name="T15" fmla="*/ 7798731 h 384"/>
                <a:gd name="T16" fmla="*/ 340629259 w 763"/>
                <a:gd name="T17" fmla="*/ 17546741 h 384"/>
                <a:gd name="T18" fmla="*/ 340629259 w 763"/>
                <a:gd name="T19" fmla="*/ 17546741 h 384"/>
                <a:gd name="T20" fmla="*/ 416615545 w 763"/>
                <a:gd name="T21" fmla="*/ 12997614 h 384"/>
                <a:gd name="T22" fmla="*/ 434957248 w 763"/>
                <a:gd name="T23" fmla="*/ 34443722 h 384"/>
                <a:gd name="T24" fmla="*/ 434957248 w 763"/>
                <a:gd name="T25" fmla="*/ 34443722 h 384"/>
                <a:gd name="T26" fmla="*/ 476881023 w 763"/>
                <a:gd name="T27" fmla="*/ 83835141 h 384"/>
                <a:gd name="T28" fmla="*/ 474260332 w 763"/>
                <a:gd name="T29" fmla="*/ 89034024 h 384"/>
                <a:gd name="T30" fmla="*/ 474260332 w 763"/>
                <a:gd name="T31" fmla="*/ 89034024 h 384"/>
                <a:gd name="T32" fmla="*/ 460504535 w 763"/>
                <a:gd name="T33" fmla="*/ 160521313 h 384"/>
                <a:gd name="T34" fmla="*/ 425131679 w 763"/>
                <a:gd name="T35" fmla="*/ 170919080 h 384"/>
                <a:gd name="T36" fmla="*/ 425131679 w 763"/>
                <a:gd name="T37" fmla="*/ 170919080 h 384"/>
                <a:gd name="T38" fmla="*/ 359625628 w 763"/>
                <a:gd name="T39" fmla="*/ 213812134 h 384"/>
                <a:gd name="T40" fmla="*/ 326217885 w 763"/>
                <a:gd name="T41" fmla="*/ 207312875 h 384"/>
                <a:gd name="T42" fmla="*/ 326217885 w 763"/>
                <a:gd name="T43" fmla="*/ 207312875 h 384"/>
                <a:gd name="T44" fmla="*/ 232544766 w 763"/>
                <a:gd name="T45" fmla="*/ 241106875 h 384"/>
                <a:gd name="T46" fmla="*/ 191276517 w 763"/>
                <a:gd name="T47" fmla="*/ 220960296 h 384"/>
                <a:gd name="T48" fmla="*/ 191276517 w 763"/>
                <a:gd name="T49" fmla="*/ 220960296 h 384"/>
                <a:gd name="T50" fmla="*/ 73366430 w 763"/>
                <a:gd name="T51" fmla="*/ 200813666 h 384"/>
                <a:gd name="T52" fmla="*/ 72056084 w 763"/>
                <a:gd name="T53" fmla="*/ 200163906 h 384"/>
                <a:gd name="T54" fmla="*/ 72056084 w 763"/>
                <a:gd name="T55" fmla="*/ 200163906 h 384"/>
                <a:gd name="T56" fmla="*/ 18341607 w 763"/>
                <a:gd name="T57" fmla="*/ 170919080 h 384"/>
                <a:gd name="T58" fmla="*/ 30787874 w 763"/>
                <a:gd name="T59" fmla="*/ 144923858 h 384"/>
                <a:gd name="T60" fmla="*/ 30787874 w 763"/>
                <a:gd name="T61" fmla="*/ 144923858 h 384"/>
                <a:gd name="T62" fmla="*/ 13755803 w 763"/>
                <a:gd name="T63" fmla="*/ 100082356 h 384"/>
                <a:gd name="T64" fmla="*/ 50439011 w 763"/>
                <a:gd name="T65" fmla="*/ 83835141 h 384"/>
                <a:gd name="T66" fmla="*/ 51094589 w 763"/>
                <a:gd name="T67" fmla="*/ 83185381 h 38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63"/>
                <a:gd name="T103" fmla="*/ 0 h 384"/>
                <a:gd name="T104" fmla="*/ 763 w 763"/>
                <a:gd name="T105" fmla="*/ 384 h 38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63" h="384">
                  <a:moveTo>
                    <a:pt x="78" y="128"/>
                  </a:moveTo>
                  <a:cubicBezTo>
                    <a:pt x="69" y="85"/>
                    <a:pt x="113" y="46"/>
                    <a:pt x="176" y="40"/>
                  </a:cubicBezTo>
                  <a:cubicBezTo>
                    <a:pt x="202" y="37"/>
                    <a:pt x="228" y="41"/>
                    <a:pt x="250" y="50"/>
                  </a:cubicBezTo>
                  <a:cubicBezTo>
                    <a:pt x="274" y="20"/>
                    <a:pt x="329" y="8"/>
                    <a:pt x="373" y="24"/>
                  </a:cubicBezTo>
                  <a:cubicBezTo>
                    <a:pt x="381" y="27"/>
                    <a:pt x="388" y="31"/>
                    <a:pt x="394" y="35"/>
                  </a:cubicBezTo>
                  <a:cubicBezTo>
                    <a:pt x="412" y="10"/>
                    <a:pt x="457" y="0"/>
                    <a:pt x="494" y="12"/>
                  </a:cubicBezTo>
                  <a:cubicBezTo>
                    <a:pt x="504" y="15"/>
                    <a:pt x="513" y="20"/>
                    <a:pt x="520" y="27"/>
                  </a:cubicBezTo>
                  <a:cubicBezTo>
                    <a:pt x="549" y="3"/>
                    <a:pt x="602" y="0"/>
                    <a:pt x="636" y="20"/>
                  </a:cubicBezTo>
                  <a:cubicBezTo>
                    <a:pt x="651" y="29"/>
                    <a:pt x="661" y="40"/>
                    <a:pt x="664" y="53"/>
                  </a:cubicBezTo>
                  <a:cubicBezTo>
                    <a:pt x="713" y="62"/>
                    <a:pt x="741" y="96"/>
                    <a:pt x="728" y="129"/>
                  </a:cubicBezTo>
                  <a:cubicBezTo>
                    <a:pt x="727" y="132"/>
                    <a:pt x="726" y="135"/>
                    <a:pt x="724" y="137"/>
                  </a:cubicBezTo>
                  <a:cubicBezTo>
                    <a:pt x="763" y="172"/>
                    <a:pt x="753" y="221"/>
                    <a:pt x="703" y="247"/>
                  </a:cubicBezTo>
                  <a:cubicBezTo>
                    <a:pt x="687" y="256"/>
                    <a:pt x="668" y="261"/>
                    <a:pt x="649" y="263"/>
                  </a:cubicBezTo>
                  <a:cubicBezTo>
                    <a:pt x="648" y="300"/>
                    <a:pt x="604" y="330"/>
                    <a:pt x="549" y="329"/>
                  </a:cubicBezTo>
                  <a:cubicBezTo>
                    <a:pt x="531" y="329"/>
                    <a:pt x="513" y="326"/>
                    <a:pt x="498" y="319"/>
                  </a:cubicBezTo>
                  <a:cubicBezTo>
                    <a:pt x="480" y="361"/>
                    <a:pt x="415" y="384"/>
                    <a:pt x="355" y="371"/>
                  </a:cubicBezTo>
                  <a:cubicBezTo>
                    <a:pt x="329" y="366"/>
                    <a:pt x="307" y="355"/>
                    <a:pt x="292" y="340"/>
                  </a:cubicBezTo>
                  <a:cubicBezTo>
                    <a:pt x="230" y="365"/>
                    <a:pt x="149" y="352"/>
                    <a:pt x="112" y="309"/>
                  </a:cubicBezTo>
                  <a:cubicBezTo>
                    <a:pt x="111" y="309"/>
                    <a:pt x="111" y="308"/>
                    <a:pt x="110" y="308"/>
                  </a:cubicBezTo>
                  <a:cubicBezTo>
                    <a:pt x="70" y="311"/>
                    <a:pt x="33" y="291"/>
                    <a:pt x="28" y="263"/>
                  </a:cubicBezTo>
                  <a:cubicBezTo>
                    <a:pt x="25" y="249"/>
                    <a:pt x="33" y="234"/>
                    <a:pt x="47" y="223"/>
                  </a:cubicBezTo>
                  <a:cubicBezTo>
                    <a:pt x="12" y="209"/>
                    <a:pt x="0" y="178"/>
                    <a:pt x="21" y="154"/>
                  </a:cubicBezTo>
                  <a:cubicBezTo>
                    <a:pt x="33" y="140"/>
                    <a:pt x="54" y="131"/>
                    <a:pt x="77" y="129"/>
                  </a:cubicBezTo>
                  <a:lnTo>
                    <a:pt x="78" y="128"/>
                  </a:lnTo>
                  <a:close/>
                </a:path>
              </a:pathLst>
            </a:custGeom>
            <a:solidFill>
              <a:srgbClr val="D7E4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" name="Freeform 35"/>
            <p:cNvSpPr>
              <a:spLocks noEditPoints="1"/>
            </p:cNvSpPr>
            <p:nvPr/>
          </p:nvSpPr>
          <p:spPr bwMode="auto">
            <a:xfrm>
              <a:off x="2029967" y="4601221"/>
              <a:ext cx="609600" cy="309563"/>
            </a:xfrm>
            <a:custGeom>
              <a:avLst/>
              <a:gdLst>
                <a:gd name="T0" fmla="*/ 47187733 w 753"/>
                <a:gd name="T1" fmla="*/ 61088717 h 384"/>
                <a:gd name="T2" fmla="*/ 84544960 w 753"/>
                <a:gd name="T3" fmla="*/ 28595079 h 384"/>
                <a:gd name="T4" fmla="*/ 140253341 w 753"/>
                <a:gd name="T5" fmla="*/ 22745624 h 384"/>
                <a:gd name="T6" fmla="*/ 175644940 w 753"/>
                <a:gd name="T7" fmla="*/ 16247222 h 384"/>
                <a:gd name="T8" fmla="*/ 221522031 w 753"/>
                <a:gd name="T9" fmla="*/ 7148971 h 384"/>
                <a:gd name="T10" fmla="*/ 252980781 w 753"/>
                <a:gd name="T11" fmla="*/ 19496826 h 384"/>
                <a:gd name="T12" fmla="*/ 284439531 w 753"/>
                <a:gd name="T13" fmla="*/ 2599845 h 384"/>
                <a:gd name="T14" fmla="*/ 324418106 w 753"/>
                <a:gd name="T15" fmla="*/ 4549125 h 384"/>
                <a:gd name="T16" fmla="*/ 355221921 w 753"/>
                <a:gd name="T17" fmla="*/ 4549125 h 384"/>
                <a:gd name="T18" fmla="*/ 398477601 w 753"/>
                <a:gd name="T19" fmla="*/ 1949280 h 384"/>
                <a:gd name="T20" fmla="*/ 432557812 w 753"/>
                <a:gd name="T21" fmla="*/ 21446105 h 384"/>
                <a:gd name="T22" fmla="*/ 458773032 w 753"/>
                <a:gd name="T23" fmla="*/ 38343086 h 384"/>
                <a:gd name="T24" fmla="*/ 481711957 w 753"/>
                <a:gd name="T25" fmla="*/ 68887445 h 384"/>
                <a:gd name="T26" fmla="*/ 477124172 w 753"/>
                <a:gd name="T27" fmla="*/ 87084745 h 384"/>
                <a:gd name="T28" fmla="*/ 492853142 w 753"/>
                <a:gd name="T29" fmla="*/ 129976968 h 384"/>
                <a:gd name="T30" fmla="*/ 460739457 w 753"/>
                <a:gd name="T31" fmla="*/ 166369956 h 384"/>
                <a:gd name="T32" fmla="*/ 422071461 w 753"/>
                <a:gd name="T33" fmla="*/ 192365985 h 384"/>
                <a:gd name="T34" fmla="*/ 384058501 w 753"/>
                <a:gd name="T35" fmla="*/ 216411172 h 384"/>
                <a:gd name="T36" fmla="*/ 329005891 w 753"/>
                <a:gd name="T37" fmla="*/ 211212238 h 384"/>
                <a:gd name="T38" fmla="*/ 289027316 w 753"/>
                <a:gd name="T39" fmla="*/ 243706720 h 384"/>
                <a:gd name="T40" fmla="*/ 229386921 w 753"/>
                <a:gd name="T41" fmla="*/ 246955518 h 384"/>
                <a:gd name="T42" fmla="*/ 190718166 w 753"/>
                <a:gd name="T43" fmla="*/ 226809745 h 384"/>
                <a:gd name="T44" fmla="*/ 123213690 w 753"/>
                <a:gd name="T45" fmla="*/ 233308147 h 384"/>
                <a:gd name="T46" fmla="*/ 69471735 w 753"/>
                <a:gd name="T47" fmla="*/ 206663115 h 384"/>
                <a:gd name="T48" fmla="*/ 49809902 w 753"/>
                <a:gd name="T49" fmla="*/ 204713030 h 384"/>
                <a:gd name="T50" fmla="*/ 17695401 w 753"/>
                <a:gd name="T51" fmla="*/ 186516536 h 384"/>
                <a:gd name="T52" fmla="*/ 14418296 w 753"/>
                <a:gd name="T53" fmla="*/ 154672670 h 384"/>
                <a:gd name="T54" fmla="*/ 10486253 w 753"/>
                <a:gd name="T55" fmla="*/ 140374734 h 384"/>
                <a:gd name="T56" fmla="*/ 655745 w 753"/>
                <a:gd name="T57" fmla="*/ 111129907 h 384"/>
                <a:gd name="T58" fmla="*/ 26870978 w 753"/>
                <a:gd name="T59" fmla="*/ 85134660 h 384"/>
                <a:gd name="T60" fmla="*/ 52431263 w 753"/>
                <a:gd name="T61" fmla="*/ 88384264 h 384"/>
                <a:gd name="T62" fmla="*/ 15074041 w 753"/>
                <a:gd name="T63" fmla="*/ 105281239 h 384"/>
                <a:gd name="T64" fmla="*/ 11796933 w 753"/>
                <a:gd name="T65" fmla="*/ 125427844 h 384"/>
                <a:gd name="T66" fmla="*/ 32114507 w 753"/>
                <a:gd name="T67" fmla="*/ 141674253 h 384"/>
                <a:gd name="T68" fmla="*/ 23593866 w 753"/>
                <a:gd name="T69" fmla="*/ 159221794 h 384"/>
                <a:gd name="T70" fmla="*/ 25560291 w 753"/>
                <a:gd name="T71" fmla="*/ 180018133 h 384"/>
                <a:gd name="T72" fmla="*/ 51775518 w 753"/>
                <a:gd name="T73" fmla="*/ 194315263 h 384"/>
                <a:gd name="T74" fmla="*/ 74714455 w 753"/>
                <a:gd name="T75" fmla="*/ 197564868 h 384"/>
                <a:gd name="T76" fmla="*/ 125179306 w 753"/>
                <a:gd name="T77" fmla="*/ 222910381 h 384"/>
                <a:gd name="T78" fmla="*/ 192684591 w 753"/>
                <a:gd name="T79" fmla="*/ 217710691 h 384"/>
                <a:gd name="T80" fmla="*/ 231352536 w 753"/>
                <a:gd name="T81" fmla="*/ 236557751 h 384"/>
                <a:gd name="T82" fmla="*/ 285750211 w 753"/>
                <a:gd name="T83" fmla="*/ 233957907 h 384"/>
                <a:gd name="T84" fmla="*/ 325728786 w 753"/>
                <a:gd name="T85" fmla="*/ 203413511 h 384"/>
                <a:gd name="T86" fmla="*/ 381437141 w 753"/>
                <a:gd name="T87" fmla="*/ 206663115 h 384"/>
                <a:gd name="T88" fmla="*/ 413550826 w 753"/>
                <a:gd name="T89" fmla="*/ 187166295 h 384"/>
                <a:gd name="T90" fmla="*/ 456151672 w 753"/>
                <a:gd name="T91" fmla="*/ 157271709 h 384"/>
                <a:gd name="T92" fmla="*/ 482366892 w 753"/>
                <a:gd name="T93" fmla="*/ 128026882 h 384"/>
                <a:gd name="T94" fmla="*/ 467948602 w 753"/>
                <a:gd name="T95" fmla="*/ 87734505 h 384"/>
                <a:gd name="T96" fmla="*/ 471880642 w 753"/>
                <a:gd name="T97" fmla="*/ 70837530 h 384"/>
                <a:gd name="T98" fmla="*/ 453530312 w 753"/>
                <a:gd name="T99" fmla="*/ 47441333 h 384"/>
                <a:gd name="T100" fmla="*/ 424692922 w 753"/>
                <a:gd name="T101" fmla="*/ 27945320 h 384"/>
                <a:gd name="T102" fmla="*/ 396511176 w 753"/>
                <a:gd name="T103" fmla="*/ 11698095 h 384"/>
                <a:gd name="T104" fmla="*/ 358498216 w 753"/>
                <a:gd name="T105" fmla="*/ 14297137 h 384"/>
                <a:gd name="T106" fmla="*/ 321141001 w 753"/>
                <a:gd name="T107" fmla="*/ 13647377 h 384"/>
                <a:gd name="T108" fmla="*/ 286405146 w 753"/>
                <a:gd name="T109" fmla="*/ 12347855 h 384"/>
                <a:gd name="T110" fmla="*/ 254291461 w 753"/>
                <a:gd name="T111" fmla="*/ 28595079 h 384"/>
                <a:gd name="T112" fmla="*/ 220866286 w 753"/>
                <a:gd name="T113" fmla="*/ 16896981 h 384"/>
                <a:gd name="T114" fmla="*/ 180887660 w 753"/>
                <a:gd name="T115" fmla="*/ 25345469 h 384"/>
                <a:gd name="T116" fmla="*/ 138942661 w 753"/>
                <a:gd name="T117" fmla="*/ 32494443 h 384"/>
                <a:gd name="T118" fmla="*/ 88477810 w 753"/>
                <a:gd name="T119" fmla="*/ 37693327 h 384"/>
                <a:gd name="T120" fmla="*/ 56363315 w 753"/>
                <a:gd name="T121" fmla="*/ 64338321 h 38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53"/>
                <a:gd name="T184" fmla="*/ 0 h 384"/>
                <a:gd name="T185" fmla="*/ 753 w 753"/>
                <a:gd name="T186" fmla="*/ 384 h 38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53" h="384">
                  <a:moveTo>
                    <a:pt x="70" y="124"/>
                  </a:moveTo>
                  <a:lnTo>
                    <a:pt x="67" y="129"/>
                  </a:lnTo>
                  <a:lnTo>
                    <a:pt x="70" y="98"/>
                  </a:lnTo>
                  <a:cubicBezTo>
                    <a:pt x="71" y="96"/>
                    <a:pt x="71" y="95"/>
                    <a:pt x="72" y="94"/>
                  </a:cubicBezTo>
                  <a:lnTo>
                    <a:pt x="91" y="67"/>
                  </a:lnTo>
                  <a:cubicBezTo>
                    <a:pt x="92" y="66"/>
                    <a:pt x="92" y="65"/>
                    <a:pt x="93" y="65"/>
                  </a:cubicBezTo>
                  <a:lnTo>
                    <a:pt x="126" y="45"/>
                  </a:lnTo>
                  <a:cubicBezTo>
                    <a:pt x="127" y="44"/>
                    <a:pt x="128" y="44"/>
                    <a:pt x="129" y="44"/>
                  </a:cubicBezTo>
                  <a:lnTo>
                    <a:pt x="172" y="34"/>
                  </a:lnTo>
                  <a:cubicBezTo>
                    <a:pt x="172" y="34"/>
                    <a:pt x="173" y="33"/>
                    <a:pt x="174" y="33"/>
                  </a:cubicBezTo>
                  <a:lnTo>
                    <a:pt x="213" y="34"/>
                  </a:lnTo>
                  <a:cubicBezTo>
                    <a:pt x="213" y="34"/>
                    <a:pt x="214" y="35"/>
                    <a:pt x="214" y="35"/>
                  </a:cubicBezTo>
                  <a:lnTo>
                    <a:pt x="249" y="44"/>
                  </a:lnTo>
                  <a:lnTo>
                    <a:pt x="242" y="45"/>
                  </a:lnTo>
                  <a:lnTo>
                    <a:pt x="265" y="26"/>
                  </a:lnTo>
                  <a:cubicBezTo>
                    <a:pt x="266" y="26"/>
                    <a:pt x="267" y="25"/>
                    <a:pt x="268" y="25"/>
                  </a:cubicBezTo>
                  <a:lnTo>
                    <a:pt x="299" y="14"/>
                  </a:lnTo>
                  <a:cubicBezTo>
                    <a:pt x="299" y="14"/>
                    <a:pt x="300" y="14"/>
                    <a:pt x="301" y="13"/>
                  </a:cubicBezTo>
                  <a:lnTo>
                    <a:pt x="336" y="10"/>
                  </a:lnTo>
                  <a:cubicBezTo>
                    <a:pt x="337" y="10"/>
                    <a:pt x="337" y="10"/>
                    <a:pt x="338" y="11"/>
                  </a:cubicBezTo>
                  <a:lnTo>
                    <a:pt x="372" y="18"/>
                  </a:lnTo>
                  <a:cubicBezTo>
                    <a:pt x="373" y="18"/>
                    <a:pt x="374" y="18"/>
                    <a:pt x="374" y="18"/>
                  </a:cubicBezTo>
                  <a:lnTo>
                    <a:pt x="395" y="29"/>
                  </a:lnTo>
                  <a:lnTo>
                    <a:pt x="386" y="30"/>
                  </a:lnTo>
                  <a:lnTo>
                    <a:pt x="404" y="14"/>
                  </a:lnTo>
                  <a:cubicBezTo>
                    <a:pt x="405" y="14"/>
                    <a:pt x="406" y="13"/>
                    <a:pt x="407" y="13"/>
                  </a:cubicBezTo>
                  <a:lnTo>
                    <a:pt x="432" y="4"/>
                  </a:lnTo>
                  <a:cubicBezTo>
                    <a:pt x="432" y="4"/>
                    <a:pt x="433" y="4"/>
                    <a:pt x="434" y="4"/>
                  </a:cubicBezTo>
                  <a:lnTo>
                    <a:pt x="462" y="1"/>
                  </a:lnTo>
                  <a:cubicBezTo>
                    <a:pt x="462" y="0"/>
                    <a:pt x="463" y="0"/>
                    <a:pt x="464" y="1"/>
                  </a:cubicBezTo>
                  <a:lnTo>
                    <a:pt x="493" y="6"/>
                  </a:lnTo>
                  <a:cubicBezTo>
                    <a:pt x="494" y="6"/>
                    <a:pt x="495" y="6"/>
                    <a:pt x="495" y="7"/>
                  </a:cubicBezTo>
                  <a:lnTo>
                    <a:pt x="521" y="22"/>
                  </a:lnTo>
                  <a:lnTo>
                    <a:pt x="514" y="21"/>
                  </a:lnTo>
                  <a:lnTo>
                    <a:pt x="540" y="7"/>
                  </a:lnTo>
                  <a:cubicBezTo>
                    <a:pt x="540" y="7"/>
                    <a:pt x="541" y="7"/>
                    <a:pt x="542" y="7"/>
                  </a:cubicBezTo>
                  <a:lnTo>
                    <a:pt x="572" y="1"/>
                  </a:lnTo>
                  <a:cubicBezTo>
                    <a:pt x="573" y="0"/>
                    <a:pt x="573" y="0"/>
                    <a:pt x="574" y="0"/>
                  </a:cubicBezTo>
                  <a:lnTo>
                    <a:pt x="606" y="2"/>
                  </a:lnTo>
                  <a:cubicBezTo>
                    <a:pt x="607" y="3"/>
                    <a:pt x="608" y="3"/>
                    <a:pt x="608" y="3"/>
                  </a:cubicBezTo>
                  <a:lnTo>
                    <a:pt x="636" y="14"/>
                  </a:lnTo>
                  <a:cubicBezTo>
                    <a:pt x="637" y="14"/>
                    <a:pt x="638" y="15"/>
                    <a:pt x="638" y="15"/>
                  </a:cubicBezTo>
                  <a:lnTo>
                    <a:pt x="657" y="30"/>
                  </a:lnTo>
                  <a:cubicBezTo>
                    <a:pt x="658" y="31"/>
                    <a:pt x="659" y="32"/>
                    <a:pt x="660" y="33"/>
                  </a:cubicBezTo>
                  <a:lnTo>
                    <a:pt x="669" y="51"/>
                  </a:lnTo>
                  <a:lnTo>
                    <a:pt x="664" y="47"/>
                  </a:lnTo>
                  <a:lnTo>
                    <a:pt x="697" y="58"/>
                  </a:lnTo>
                  <a:cubicBezTo>
                    <a:pt x="698" y="58"/>
                    <a:pt x="699" y="59"/>
                    <a:pt x="700" y="59"/>
                  </a:cubicBezTo>
                  <a:lnTo>
                    <a:pt x="722" y="77"/>
                  </a:lnTo>
                  <a:cubicBezTo>
                    <a:pt x="722" y="78"/>
                    <a:pt x="723" y="79"/>
                    <a:pt x="724" y="80"/>
                  </a:cubicBezTo>
                  <a:lnTo>
                    <a:pt x="735" y="102"/>
                  </a:lnTo>
                  <a:cubicBezTo>
                    <a:pt x="735" y="103"/>
                    <a:pt x="736" y="105"/>
                    <a:pt x="735" y="106"/>
                  </a:cubicBezTo>
                  <a:lnTo>
                    <a:pt x="733" y="131"/>
                  </a:lnTo>
                  <a:cubicBezTo>
                    <a:pt x="733" y="132"/>
                    <a:pt x="733" y="133"/>
                    <a:pt x="733" y="134"/>
                  </a:cubicBezTo>
                  <a:lnTo>
                    <a:pt x="729" y="142"/>
                  </a:lnTo>
                  <a:lnTo>
                    <a:pt x="728" y="134"/>
                  </a:lnTo>
                  <a:lnTo>
                    <a:pt x="748" y="162"/>
                  </a:lnTo>
                  <a:cubicBezTo>
                    <a:pt x="749" y="163"/>
                    <a:pt x="749" y="164"/>
                    <a:pt x="749" y="166"/>
                  </a:cubicBezTo>
                  <a:lnTo>
                    <a:pt x="752" y="196"/>
                  </a:lnTo>
                  <a:cubicBezTo>
                    <a:pt x="753" y="197"/>
                    <a:pt x="752" y="199"/>
                    <a:pt x="752" y="200"/>
                  </a:cubicBezTo>
                  <a:lnTo>
                    <a:pt x="738" y="229"/>
                  </a:lnTo>
                  <a:cubicBezTo>
                    <a:pt x="737" y="230"/>
                    <a:pt x="736" y="231"/>
                    <a:pt x="735" y="232"/>
                  </a:cubicBezTo>
                  <a:lnTo>
                    <a:pt x="705" y="255"/>
                  </a:lnTo>
                  <a:cubicBezTo>
                    <a:pt x="705" y="255"/>
                    <a:pt x="704" y="256"/>
                    <a:pt x="703" y="256"/>
                  </a:cubicBezTo>
                  <a:lnTo>
                    <a:pt x="649" y="272"/>
                  </a:lnTo>
                  <a:lnTo>
                    <a:pt x="654" y="267"/>
                  </a:lnTo>
                  <a:lnTo>
                    <a:pt x="646" y="293"/>
                  </a:lnTo>
                  <a:cubicBezTo>
                    <a:pt x="646" y="294"/>
                    <a:pt x="645" y="295"/>
                    <a:pt x="644" y="296"/>
                  </a:cubicBezTo>
                  <a:lnTo>
                    <a:pt x="622" y="317"/>
                  </a:lnTo>
                  <a:cubicBezTo>
                    <a:pt x="621" y="318"/>
                    <a:pt x="621" y="318"/>
                    <a:pt x="620" y="319"/>
                  </a:cubicBezTo>
                  <a:lnTo>
                    <a:pt x="589" y="333"/>
                  </a:lnTo>
                  <a:cubicBezTo>
                    <a:pt x="588" y="333"/>
                    <a:pt x="587" y="333"/>
                    <a:pt x="586" y="333"/>
                  </a:cubicBezTo>
                  <a:lnTo>
                    <a:pt x="547" y="338"/>
                  </a:lnTo>
                  <a:cubicBezTo>
                    <a:pt x="547" y="339"/>
                    <a:pt x="546" y="338"/>
                    <a:pt x="545" y="338"/>
                  </a:cubicBezTo>
                  <a:lnTo>
                    <a:pt x="494" y="328"/>
                  </a:lnTo>
                  <a:lnTo>
                    <a:pt x="502" y="325"/>
                  </a:lnTo>
                  <a:lnTo>
                    <a:pt x="481" y="353"/>
                  </a:lnTo>
                  <a:cubicBezTo>
                    <a:pt x="480" y="354"/>
                    <a:pt x="479" y="355"/>
                    <a:pt x="478" y="356"/>
                  </a:cubicBezTo>
                  <a:lnTo>
                    <a:pt x="443" y="375"/>
                  </a:lnTo>
                  <a:cubicBezTo>
                    <a:pt x="443" y="375"/>
                    <a:pt x="442" y="375"/>
                    <a:pt x="441" y="375"/>
                  </a:cubicBezTo>
                  <a:lnTo>
                    <a:pt x="399" y="383"/>
                  </a:lnTo>
                  <a:cubicBezTo>
                    <a:pt x="398" y="383"/>
                    <a:pt x="398" y="384"/>
                    <a:pt x="397" y="383"/>
                  </a:cubicBezTo>
                  <a:lnTo>
                    <a:pt x="352" y="380"/>
                  </a:lnTo>
                  <a:cubicBezTo>
                    <a:pt x="351" y="380"/>
                    <a:pt x="351" y="380"/>
                    <a:pt x="350" y="380"/>
                  </a:cubicBezTo>
                  <a:lnTo>
                    <a:pt x="314" y="368"/>
                  </a:lnTo>
                  <a:cubicBezTo>
                    <a:pt x="313" y="368"/>
                    <a:pt x="312" y="367"/>
                    <a:pt x="312" y="367"/>
                  </a:cubicBezTo>
                  <a:lnTo>
                    <a:pt x="285" y="348"/>
                  </a:lnTo>
                  <a:lnTo>
                    <a:pt x="291" y="349"/>
                  </a:lnTo>
                  <a:lnTo>
                    <a:pt x="242" y="361"/>
                  </a:lnTo>
                  <a:cubicBezTo>
                    <a:pt x="242" y="361"/>
                    <a:pt x="241" y="361"/>
                    <a:pt x="240" y="361"/>
                  </a:cubicBezTo>
                  <a:lnTo>
                    <a:pt x="190" y="359"/>
                  </a:lnTo>
                  <a:cubicBezTo>
                    <a:pt x="189" y="359"/>
                    <a:pt x="189" y="359"/>
                    <a:pt x="188" y="359"/>
                  </a:cubicBezTo>
                  <a:lnTo>
                    <a:pt x="142" y="345"/>
                  </a:lnTo>
                  <a:cubicBezTo>
                    <a:pt x="141" y="345"/>
                    <a:pt x="140" y="344"/>
                    <a:pt x="140" y="344"/>
                  </a:cubicBezTo>
                  <a:lnTo>
                    <a:pt x="105" y="317"/>
                  </a:lnTo>
                  <a:lnTo>
                    <a:pt x="106" y="318"/>
                  </a:lnTo>
                  <a:lnTo>
                    <a:pt x="104" y="317"/>
                  </a:lnTo>
                  <a:lnTo>
                    <a:pt x="107" y="317"/>
                  </a:lnTo>
                  <a:lnTo>
                    <a:pt x="78" y="315"/>
                  </a:lnTo>
                  <a:cubicBezTo>
                    <a:pt x="77" y="315"/>
                    <a:pt x="76" y="315"/>
                    <a:pt x="76" y="315"/>
                  </a:cubicBezTo>
                  <a:lnTo>
                    <a:pt x="51" y="306"/>
                  </a:lnTo>
                  <a:cubicBezTo>
                    <a:pt x="50" y="306"/>
                    <a:pt x="49" y="305"/>
                    <a:pt x="49" y="305"/>
                  </a:cubicBezTo>
                  <a:lnTo>
                    <a:pt x="30" y="290"/>
                  </a:lnTo>
                  <a:cubicBezTo>
                    <a:pt x="29" y="289"/>
                    <a:pt x="28" y="288"/>
                    <a:pt x="27" y="287"/>
                  </a:cubicBezTo>
                  <a:lnTo>
                    <a:pt x="18" y="268"/>
                  </a:lnTo>
                  <a:cubicBezTo>
                    <a:pt x="18" y="266"/>
                    <a:pt x="17" y="265"/>
                    <a:pt x="18" y="263"/>
                  </a:cubicBezTo>
                  <a:lnTo>
                    <a:pt x="21" y="242"/>
                  </a:lnTo>
                  <a:cubicBezTo>
                    <a:pt x="21" y="241"/>
                    <a:pt x="21" y="239"/>
                    <a:pt x="22" y="238"/>
                  </a:cubicBezTo>
                  <a:lnTo>
                    <a:pt x="38" y="219"/>
                  </a:lnTo>
                  <a:lnTo>
                    <a:pt x="40" y="231"/>
                  </a:lnTo>
                  <a:lnTo>
                    <a:pt x="18" y="218"/>
                  </a:lnTo>
                  <a:cubicBezTo>
                    <a:pt x="17" y="218"/>
                    <a:pt x="16" y="217"/>
                    <a:pt x="16" y="216"/>
                  </a:cubicBezTo>
                  <a:lnTo>
                    <a:pt x="4" y="198"/>
                  </a:lnTo>
                  <a:cubicBezTo>
                    <a:pt x="3" y="197"/>
                    <a:pt x="3" y="196"/>
                    <a:pt x="3" y="194"/>
                  </a:cubicBezTo>
                  <a:lnTo>
                    <a:pt x="1" y="175"/>
                  </a:lnTo>
                  <a:cubicBezTo>
                    <a:pt x="0" y="174"/>
                    <a:pt x="1" y="172"/>
                    <a:pt x="1" y="171"/>
                  </a:cubicBezTo>
                  <a:lnTo>
                    <a:pt x="11" y="152"/>
                  </a:lnTo>
                  <a:cubicBezTo>
                    <a:pt x="12" y="151"/>
                    <a:pt x="13" y="150"/>
                    <a:pt x="14" y="149"/>
                  </a:cubicBezTo>
                  <a:lnTo>
                    <a:pt x="38" y="132"/>
                  </a:lnTo>
                  <a:cubicBezTo>
                    <a:pt x="39" y="131"/>
                    <a:pt x="40" y="131"/>
                    <a:pt x="41" y="131"/>
                  </a:cubicBezTo>
                  <a:lnTo>
                    <a:pt x="73" y="123"/>
                  </a:lnTo>
                  <a:lnTo>
                    <a:pt x="69" y="125"/>
                  </a:lnTo>
                  <a:lnTo>
                    <a:pt x="70" y="124"/>
                  </a:lnTo>
                  <a:close/>
                  <a:moveTo>
                    <a:pt x="80" y="136"/>
                  </a:moveTo>
                  <a:cubicBezTo>
                    <a:pt x="79" y="137"/>
                    <a:pt x="78" y="138"/>
                    <a:pt x="76" y="138"/>
                  </a:cubicBezTo>
                  <a:lnTo>
                    <a:pt x="44" y="146"/>
                  </a:lnTo>
                  <a:lnTo>
                    <a:pt x="47" y="145"/>
                  </a:lnTo>
                  <a:lnTo>
                    <a:pt x="23" y="162"/>
                  </a:lnTo>
                  <a:lnTo>
                    <a:pt x="26" y="159"/>
                  </a:lnTo>
                  <a:lnTo>
                    <a:pt x="16" y="178"/>
                  </a:lnTo>
                  <a:lnTo>
                    <a:pt x="16" y="174"/>
                  </a:lnTo>
                  <a:lnTo>
                    <a:pt x="18" y="193"/>
                  </a:lnTo>
                  <a:lnTo>
                    <a:pt x="17" y="189"/>
                  </a:lnTo>
                  <a:lnTo>
                    <a:pt x="29" y="207"/>
                  </a:lnTo>
                  <a:lnTo>
                    <a:pt x="27" y="205"/>
                  </a:lnTo>
                  <a:lnTo>
                    <a:pt x="49" y="218"/>
                  </a:lnTo>
                  <a:cubicBezTo>
                    <a:pt x="51" y="219"/>
                    <a:pt x="52" y="221"/>
                    <a:pt x="52" y="223"/>
                  </a:cubicBezTo>
                  <a:cubicBezTo>
                    <a:pt x="53" y="225"/>
                    <a:pt x="52" y="228"/>
                    <a:pt x="51" y="230"/>
                  </a:cubicBezTo>
                  <a:lnTo>
                    <a:pt x="35" y="249"/>
                  </a:lnTo>
                  <a:lnTo>
                    <a:pt x="36" y="245"/>
                  </a:lnTo>
                  <a:lnTo>
                    <a:pt x="33" y="266"/>
                  </a:lnTo>
                  <a:lnTo>
                    <a:pt x="33" y="261"/>
                  </a:lnTo>
                  <a:lnTo>
                    <a:pt x="42" y="280"/>
                  </a:lnTo>
                  <a:lnTo>
                    <a:pt x="39" y="277"/>
                  </a:lnTo>
                  <a:lnTo>
                    <a:pt x="58" y="292"/>
                  </a:lnTo>
                  <a:lnTo>
                    <a:pt x="56" y="291"/>
                  </a:lnTo>
                  <a:lnTo>
                    <a:pt x="81" y="300"/>
                  </a:lnTo>
                  <a:lnTo>
                    <a:pt x="79" y="299"/>
                  </a:lnTo>
                  <a:lnTo>
                    <a:pt x="108" y="301"/>
                  </a:lnTo>
                  <a:cubicBezTo>
                    <a:pt x="109" y="302"/>
                    <a:pt x="110" y="302"/>
                    <a:pt x="111" y="302"/>
                  </a:cubicBezTo>
                  <a:lnTo>
                    <a:pt x="113" y="303"/>
                  </a:lnTo>
                  <a:cubicBezTo>
                    <a:pt x="114" y="304"/>
                    <a:pt x="114" y="304"/>
                    <a:pt x="114" y="304"/>
                  </a:cubicBezTo>
                  <a:lnTo>
                    <a:pt x="149" y="331"/>
                  </a:lnTo>
                  <a:lnTo>
                    <a:pt x="147" y="330"/>
                  </a:lnTo>
                  <a:lnTo>
                    <a:pt x="193" y="344"/>
                  </a:lnTo>
                  <a:lnTo>
                    <a:pt x="191" y="343"/>
                  </a:lnTo>
                  <a:lnTo>
                    <a:pt x="241" y="345"/>
                  </a:lnTo>
                  <a:lnTo>
                    <a:pt x="239" y="346"/>
                  </a:lnTo>
                  <a:lnTo>
                    <a:pt x="288" y="334"/>
                  </a:lnTo>
                  <a:cubicBezTo>
                    <a:pt x="290" y="333"/>
                    <a:pt x="292" y="334"/>
                    <a:pt x="294" y="335"/>
                  </a:cubicBezTo>
                  <a:lnTo>
                    <a:pt x="321" y="354"/>
                  </a:lnTo>
                  <a:lnTo>
                    <a:pt x="319" y="353"/>
                  </a:lnTo>
                  <a:lnTo>
                    <a:pt x="355" y="365"/>
                  </a:lnTo>
                  <a:lnTo>
                    <a:pt x="353" y="364"/>
                  </a:lnTo>
                  <a:lnTo>
                    <a:pt x="398" y="367"/>
                  </a:lnTo>
                  <a:lnTo>
                    <a:pt x="396" y="368"/>
                  </a:lnTo>
                  <a:lnTo>
                    <a:pt x="438" y="360"/>
                  </a:lnTo>
                  <a:lnTo>
                    <a:pt x="436" y="360"/>
                  </a:lnTo>
                  <a:lnTo>
                    <a:pt x="471" y="341"/>
                  </a:lnTo>
                  <a:lnTo>
                    <a:pt x="468" y="344"/>
                  </a:lnTo>
                  <a:lnTo>
                    <a:pt x="489" y="316"/>
                  </a:lnTo>
                  <a:cubicBezTo>
                    <a:pt x="491" y="313"/>
                    <a:pt x="494" y="312"/>
                    <a:pt x="497" y="313"/>
                  </a:cubicBezTo>
                  <a:lnTo>
                    <a:pt x="548" y="323"/>
                  </a:lnTo>
                  <a:lnTo>
                    <a:pt x="545" y="323"/>
                  </a:lnTo>
                  <a:lnTo>
                    <a:pt x="584" y="318"/>
                  </a:lnTo>
                  <a:lnTo>
                    <a:pt x="582" y="318"/>
                  </a:lnTo>
                  <a:lnTo>
                    <a:pt x="613" y="304"/>
                  </a:lnTo>
                  <a:lnTo>
                    <a:pt x="611" y="306"/>
                  </a:lnTo>
                  <a:lnTo>
                    <a:pt x="633" y="285"/>
                  </a:lnTo>
                  <a:lnTo>
                    <a:pt x="631" y="288"/>
                  </a:lnTo>
                  <a:lnTo>
                    <a:pt x="639" y="262"/>
                  </a:lnTo>
                  <a:cubicBezTo>
                    <a:pt x="640" y="260"/>
                    <a:pt x="642" y="258"/>
                    <a:pt x="644" y="257"/>
                  </a:cubicBezTo>
                  <a:lnTo>
                    <a:pt x="698" y="241"/>
                  </a:lnTo>
                  <a:lnTo>
                    <a:pt x="696" y="242"/>
                  </a:lnTo>
                  <a:lnTo>
                    <a:pt x="726" y="219"/>
                  </a:lnTo>
                  <a:lnTo>
                    <a:pt x="723" y="222"/>
                  </a:lnTo>
                  <a:lnTo>
                    <a:pt x="737" y="193"/>
                  </a:lnTo>
                  <a:lnTo>
                    <a:pt x="736" y="197"/>
                  </a:lnTo>
                  <a:lnTo>
                    <a:pt x="733" y="167"/>
                  </a:lnTo>
                  <a:lnTo>
                    <a:pt x="735" y="171"/>
                  </a:lnTo>
                  <a:lnTo>
                    <a:pt x="715" y="143"/>
                  </a:lnTo>
                  <a:cubicBezTo>
                    <a:pt x="713" y="141"/>
                    <a:pt x="713" y="138"/>
                    <a:pt x="714" y="135"/>
                  </a:cubicBezTo>
                  <a:lnTo>
                    <a:pt x="718" y="127"/>
                  </a:lnTo>
                  <a:lnTo>
                    <a:pt x="717" y="130"/>
                  </a:lnTo>
                  <a:lnTo>
                    <a:pt x="719" y="105"/>
                  </a:lnTo>
                  <a:lnTo>
                    <a:pt x="720" y="109"/>
                  </a:lnTo>
                  <a:lnTo>
                    <a:pt x="709" y="87"/>
                  </a:lnTo>
                  <a:lnTo>
                    <a:pt x="711" y="90"/>
                  </a:lnTo>
                  <a:lnTo>
                    <a:pt x="689" y="72"/>
                  </a:lnTo>
                  <a:lnTo>
                    <a:pt x="692" y="73"/>
                  </a:lnTo>
                  <a:lnTo>
                    <a:pt x="659" y="62"/>
                  </a:lnTo>
                  <a:cubicBezTo>
                    <a:pt x="657" y="61"/>
                    <a:pt x="655" y="60"/>
                    <a:pt x="654" y="58"/>
                  </a:cubicBezTo>
                  <a:lnTo>
                    <a:pt x="645" y="40"/>
                  </a:lnTo>
                  <a:lnTo>
                    <a:pt x="648" y="43"/>
                  </a:lnTo>
                  <a:lnTo>
                    <a:pt x="629" y="28"/>
                  </a:lnTo>
                  <a:lnTo>
                    <a:pt x="631" y="29"/>
                  </a:lnTo>
                  <a:lnTo>
                    <a:pt x="603" y="18"/>
                  </a:lnTo>
                  <a:lnTo>
                    <a:pt x="605" y="18"/>
                  </a:lnTo>
                  <a:lnTo>
                    <a:pt x="573" y="16"/>
                  </a:lnTo>
                  <a:lnTo>
                    <a:pt x="575" y="16"/>
                  </a:lnTo>
                  <a:lnTo>
                    <a:pt x="545" y="22"/>
                  </a:lnTo>
                  <a:lnTo>
                    <a:pt x="547" y="22"/>
                  </a:lnTo>
                  <a:lnTo>
                    <a:pt x="521" y="36"/>
                  </a:lnTo>
                  <a:cubicBezTo>
                    <a:pt x="519" y="37"/>
                    <a:pt x="516" y="37"/>
                    <a:pt x="513" y="35"/>
                  </a:cubicBezTo>
                  <a:lnTo>
                    <a:pt x="487" y="20"/>
                  </a:lnTo>
                  <a:lnTo>
                    <a:pt x="490" y="21"/>
                  </a:lnTo>
                  <a:lnTo>
                    <a:pt x="461" y="16"/>
                  </a:lnTo>
                  <a:lnTo>
                    <a:pt x="463" y="16"/>
                  </a:lnTo>
                  <a:lnTo>
                    <a:pt x="435" y="19"/>
                  </a:lnTo>
                  <a:lnTo>
                    <a:pt x="437" y="19"/>
                  </a:lnTo>
                  <a:lnTo>
                    <a:pt x="412" y="28"/>
                  </a:lnTo>
                  <a:lnTo>
                    <a:pt x="415" y="26"/>
                  </a:lnTo>
                  <a:lnTo>
                    <a:pt x="397" y="42"/>
                  </a:lnTo>
                  <a:cubicBezTo>
                    <a:pt x="394" y="45"/>
                    <a:pt x="391" y="45"/>
                    <a:pt x="388" y="44"/>
                  </a:cubicBezTo>
                  <a:lnTo>
                    <a:pt x="367" y="33"/>
                  </a:lnTo>
                  <a:lnTo>
                    <a:pt x="369" y="33"/>
                  </a:lnTo>
                  <a:lnTo>
                    <a:pt x="335" y="26"/>
                  </a:lnTo>
                  <a:lnTo>
                    <a:pt x="337" y="26"/>
                  </a:lnTo>
                  <a:lnTo>
                    <a:pt x="302" y="29"/>
                  </a:lnTo>
                  <a:lnTo>
                    <a:pt x="304" y="29"/>
                  </a:lnTo>
                  <a:lnTo>
                    <a:pt x="273" y="40"/>
                  </a:lnTo>
                  <a:lnTo>
                    <a:pt x="276" y="39"/>
                  </a:lnTo>
                  <a:lnTo>
                    <a:pt x="253" y="58"/>
                  </a:lnTo>
                  <a:cubicBezTo>
                    <a:pt x="251" y="59"/>
                    <a:pt x="248" y="60"/>
                    <a:pt x="245" y="59"/>
                  </a:cubicBezTo>
                  <a:lnTo>
                    <a:pt x="210" y="50"/>
                  </a:lnTo>
                  <a:lnTo>
                    <a:pt x="212" y="50"/>
                  </a:lnTo>
                  <a:lnTo>
                    <a:pt x="173" y="49"/>
                  </a:lnTo>
                  <a:lnTo>
                    <a:pt x="175" y="49"/>
                  </a:lnTo>
                  <a:lnTo>
                    <a:pt x="132" y="59"/>
                  </a:lnTo>
                  <a:lnTo>
                    <a:pt x="135" y="58"/>
                  </a:lnTo>
                  <a:lnTo>
                    <a:pt x="102" y="78"/>
                  </a:lnTo>
                  <a:lnTo>
                    <a:pt x="104" y="76"/>
                  </a:lnTo>
                  <a:lnTo>
                    <a:pt x="85" y="103"/>
                  </a:lnTo>
                  <a:lnTo>
                    <a:pt x="86" y="99"/>
                  </a:lnTo>
                  <a:lnTo>
                    <a:pt x="83" y="130"/>
                  </a:lnTo>
                  <a:cubicBezTo>
                    <a:pt x="83" y="132"/>
                    <a:pt x="82" y="134"/>
                    <a:pt x="81" y="135"/>
                  </a:cubicBezTo>
                  <a:lnTo>
                    <a:pt x="80" y="136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" name="Freeform 36"/>
            <p:cNvSpPr>
              <a:spLocks noEditPoints="1"/>
            </p:cNvSpPr>
            <p:nvPr/>
          </p:nvSpPr>
          <p:spPr bwMode="auto">
            <a:xfrm>
              <a:off x="2066480" y="4618684"/>
              <a:ext cx="552450" cy="260350"/>
            </a:xfrm>
            <a:custGeom>
              <a:avLst/>
              <a:gdLst>
                <a:gd name="T0" fmla="*/ 0 w 683"/>
                <a:gd name="T1" fmla="*/ 136436295 h 323"/>
                <a:gd name="T2" fmla="*/ 30095181 w 683"/>
                <a:gd name="T3" fmla="*/ 130588498 h 323"/>
                <a:gd name="T4" fmla="*/ 55611418 w 683"/>
                <a:gd name="T5" fmla="*/ 189061635 h 323"/>
                <a:gd name="T6" fmla="*/ 41217783 w 683"/>
                <a:gd name="T7" fmla="*/ 181264841 h 323"/>
                <a:gd name="T8" fmla="*/ 55611418 w 683"/>
                <a:gd name="T9" fmla="*/ 189061635 h 323"/>
                <a:gd name="T10" fmla="*/ 149169586 w 683"/>
                <a:gd name="T11" fmla="*/ 200755618 h 323"/>
                <a:gd name="T12" fmla="*/ 164871131 w 683"/>
                <a:gd name="T13" fmla="*/ 204004752 h 323"/>
                <a:gd name="T14" fmla="*/ 303572481 w 683"/>
                <a:gd name="T15" fmla="*/ 184513975 h 323"/>
                <a:gd name="T16" fmla="*/ 290487590 w 683"/>
                <a:gd name="T17" fmla="*/ 192309964 h 323"/>
                <a:gd name="T18" fmla="*/ 303572481 w 683"/>
                <a:gd name="T19" fmla="*/ 184513975 h 323"/>
                <a:gd name="T20" fmla="*/ 374886228 w 683"/>
                <a:gd name="T21" fmla="*/ 120193847 h 323"/>
                <a:gd name="T22" fmla="*/ 387316753 w 683"/>
                <a:gd name="T23" fmla="*/ 129938832 h 323"/>
                <a:gd name="T24" fmla="*/ 395821892 w 683"/>
                <a:gd name="T25" fmla="*/ 142283287 h 323"/>
                <a:gd name="T26" fmla="*/ 398439355 w 683"/>
                <a:gd name="T27" fmla="*/ 156576738 h 323"/>
                <a:gd name="T28" fmla="*/ 386662387 w 683"/>
                <a:gd name="T29" fmla="*/ 146181281 h 323"/>
                <a:gd name="T30" fmla="*/ 380120346 w 683"/>
                <a:gd name="T31" fmla="*/ 137085961 h 323"/>
                <a:gd name="T32" fmla="*/ 369652110 w 683"/>
                <a:gd name="T33" fmla="*/ 129289167 h 323"/>
                <a:gd name="T34" fmla="*/ 355258487 w 683"/>
                <a:gd name="T35" fmla="*/ 122792510 h 323"/>
                <a:gd name="T36" fmla="*/ 446853633 w 683"/>
                <a:gd name="T37" fmla="*/ 79263271 h 323"/>
                <a:gd name="T38" fmla="*/ 423300405 w 683"/>
                <a:gd name="T39" fmla="*/ 87059259 h 323"/>
                <a:gd name="T40" fmla="*/ 446853633 w 683"/>
                <a:gd name="T41" fmla="*/ 79263271 h 323"/>
                <a:gd name="T42" fmla="*/ 410215514 w 683"/>
                <a:gd name="T43" fmla="*/ 26637918 h 323"/>
                <a:gd name="T44" fmla="*/ 399092912 w 683"/>
                <a:gd name="T45" fmla="*/ 22089446 h 323"/>
                <a:gd name="T46" fmla="*/ 297683997 w 683"/>
                <a:gd name="T47" fmla="*/ 9096129 h 323"/>
                <a:gd name="T48" fmla="*/ 313386351 w 683"/>
                <a:gd name="T49" fmla="*/ 7146326 h 323"/>
                <a:gd name="T50" fmla="*/ 297683997 w 683"/>
                <a:gd name="T51" fmla="*/ 9096129 h 323"/>
                <a:gd name="T52" fmla="*/ 223100038 w 683"/>
                <a:gd name="T53" fmla="*/ 7146326 h 323"/>
                <a:gd name="T54" fmla="*/ 228987713 w 683"/>
                <a:gd name="T55" fmla="*/ 19490783 h 323"/>
                <a:gd name="T56" fmla="*/ 135430329 w 683"/>
                <a:gd name="T57" fmla="*/ 14943123 h 323"/>
                <a:gd name="T58" fmla="*/ 145243391 w 683"/>
                <a:gd name="T59" fmla="*/ 31835244 h 323"/>
                <a:gd name="T60" fmla="*/ 135430329 w 683"/>
                <a:gd name="T61" fmla="*/ 14943123 h 323"/>
                <a:gd name="T62" fmla="*/ 15702361 w 683"/>
                <a:gd name="T63" fmla="*/ 72116142 h 323"/>
                <a:gd name="T64" fmla="*/ 28132892 w 683"/>
                <a:gd name="T65" fmla="*/ 76663802 h 3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83"/>
                <a:gd name="T100" fmla="*/ 0 h 323"/>
                <a:gd name="T101" fmla="*/ 683 w 683"/>
                <a:gd name="T102" fmla="*/ 323 h 3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83" h="323">
                  <a:moveTo>
                    <a:pt x="43" y="216"/>
                  </a:moveTo>
                  <a:lnTo>
                    <a:pt x="0" y="210"/>
                  </a:lnTo>
                  <a:lnTo>
                    <a:pt x="3" y="195"/>
                  </a:lnTo>
                  <a:lnTo>
                    <a:pt x="46" y="201"/>
                  </a:lnTo>
                  <a:lnTo>
                    <a:pt x="43" y="216"/>
                  </a:lnTo>
                  <a:close/>
                  <a:moveTo>
                    <a:pt x="85" y="291"/>
                  </a:moveTo>
                  <a:lnTo>
                    <a:pt x="66" y="294"/>
                  </a:lnTo>
                  <a:lnTo>
                    <a:pt x="63" y="279"/>
                  </a:lnTo>
                  <a:lnTo>
                    <a:pt x="82" y="276"/>
                  </a:lnTo>
                  <a:lnTo>
                    <a:pt x="85" y="291"/>
                  </a:lnTo>
                  <a:close/>
                  <a:moveTo>
                    <a:pt x="239" y="323"/>
                  </a:moveTo>
                  <a:lnTo>
                    <a:pt x="228" y="309"/>
                  </a:lnTo>
                  <a:lnTo>
                    <a:pt x="241" y="300"/>
                  </a:lnTo>
                  <a:lnTo>
                    <a:pt x="252" y="314"/>
                  </a:lnTo>
                  <a:lnTo>
                    <a:pt x="239" y="323"/>
                  </a:lnTo>
                  <a:close/>
                  <a:moveTo>
                    <a:pt x="464" y="284"/>
                  </a:moveTo>
                  <a:lnTo>
                    <a:pt x="459" y="301"/>
                  </a:lnTo>
                  <a:lnTo>
                    <a:pt x="444" y="296"/>
                  </a:lnTo>
                  <a:lnTo>
                    <a:pt x="449" y="279"/>
                  </a:lnTo>
                  <a:lnTo>
                    <a:pt x="464" y="284"/>
                  </a:lnTo>
                  <a:close/>
                  <a:moveTo>
                    <a:pt x="550" y="174"/>
                  </a:moveTo>
                  <a:lnTo>
                    <a:pt x="573" y="185"/>
                  </a:lnTo>
                  <a:cubicBezTo>
                    <a:pt x="573" y="185"/>
                    <a:pt x="574" y="186"/>
                    <a:pt x="574" y="186"/>
                  </a:cubicBezTo>
                  <a:lnTo>
                    <a:pt x="592" y="200"/>
                  </a:lnTo>
                  <a:cubicBezTo>
                    <a:pt x="593" y="201"/>
                    <a:pt x="594" y="201"/>
                    <a:pt x="594" y="202"/>
                  </a:cubicBezTo>
                  <a:lnTo>
                    <a:pt x="605" y="219"/>
                  </a:lnTo>
                  <a:cubicBezTo>
                    <a:pt x="606" y="220"/>
                    <a:pt x="606" y="221"/>
                    <a:pt x="606" y="222"/>
                  </a:cubicBezTo>
                  <a:lnTo>
                    <a:pt x="609" y="241"/>
                  </a:lnTo>
                  <a:lnTo>
                    <a:pt x="594" y="244"/>
                  </a:lnTo>
                  <a:lnTo>
                    <a:pt x="591" y="225"/>
                  </a:lnTo>
                  <a:lnTo>
                    <a:pt x="592" y="228"/>
                  </a:lnTo>
                  <a:lnTo>
                    <a:pt x="581" y="211"/>
                  </a:lnTo>
                  <a:lnTo>
                    <a:pt x="583" y="213"/>
                  </a:lnTo>
                  <a:lnTo>
                    <a:pt x="565" y="199"/>
                  </a:lnTo>
                  <a:lnTo>
                    <a:pt x="566" y="200"/>
                  </a:lnTo>
                  <a:lnTo>
                    <a:pt x="543" y="189"/>
                  </a:lnTo>
                  <a:lnTo>
                    <a:pt x="550" y="174"/>
                  </a:lnTo>
                  <a:close/>
                  <a:moveTo>
                    <a:pt x="683" y="122"/>
                  </a:moveTo>
                  <a:lnTo>
                    <a:pt x="658" y="145"/>
                  </a:lnTo>
                  <a:lnTo>
                    <a:pt x="647" y="134"/>
                  </a:lnTo>
                  <a:lnTo>
                    <a:pt x="672" y="111"/>
                  </a:lnTo>
                  <a:lnTo>
                    <a:pt x="683" y="122"/>
                  </a:lnTo>
                  <a:close/>
                  <a:moveTo>
                    <a:pt x="625" y="31"/>
                  </a:moveTo>
                  <a:lnTo>
                    <a:pt x="627" y="41"/>
                  </a:lnTo>
                  <a:lnTo>
                    <a:pt x="612" y="44"/>
                  </a:lnTo>
                  <a:lnTo>
                    <a:pt x="610" y="34"/>
                  </a:lnTo>
                  <a:lnTo>
                    <a:pt x="625" y="31"/>
                  </a:lnTo>
                  <a:close/>
                  <a:moveTo>
                    <a:pt x="455" y="14"/>
                  </a:moveTo>
                  <a:lnTo>
                    <a:pt x="468" y="0"/>
                  </a:lnTo>
                  <a:lnTo>
                    <a:pt x="479" y="11"/>
                  </a:lnTo>
                  <a:lnTo>
                    <a:pt x="466" y="25"/>
                  </a:lnTo>
                  <a:lnTo>
                    <a:pt x="455" y="14"/>
                  </a:lnTo>
                  <a:close/>
                  <a:moveTo>
                    <a:pt x="335" y="23"/>
                  </a:moveTo>
                  <a:lnTo>
                    <a:pt x="341" y="11"/>
                  </a:lnTo>
                  <a:lnTo>
                    <a:pt x="356" y="18"/>
                  </a:lnTo>
                  <a:lnTo>
                    <a:pt x="350" y="30"/>
                  </a:lnTo>
                  <a:lnTo>
                    <a:pt x="335" y="23"/>
                  </a:lnTo>
                  <a:close/>
                  <a:moveTo>
                    <a:pt x="207" y="23"/>
                  </a:moveTo>
                  <a:lnTo>
                    <a:pt x="229" y="34"/>
                  </a:lnTo>
                  <a:lnTo>
                    <a:pt x="222" y="49"/>
                  </a:lnTo>
                  <a:lnTo>
                    <a:pt x="200" y="38"/>
                  </a:lnTo>
                  <a:lnTo>
                    <a:pt x="207" y="23"/>
                  </a:lnTo>
                  <a:close/>
                  <a:moveTo>
                    <a:pt x="28" y="123"/>
                  </a:moveTo>
                  <a:lnTo>
                    <a:pt x="24" y="111"/>
                  </a:lnTo>
                  <a:lnTo>
                    <a:pt x="39" y="106"/>
                  </a:lnTo>
                  <a:lnTo>
                    <a:pt x="43" y="118"/>
                  </a:lnTo>
                  <a:lnTo>
                    <a:pt x="28" y="123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Freeform 38"/>
            <p:cNvSpPr>
              <a:spLocks noEditPoints="1"/>
            </p:cNvSpPr>
            <p:nvPr/>
          </p:nvSpPr>
          <p:spPr bwMode="auto">
            <a:xfrm>
              <a:off x="1437830" y="4896496"/>
              <a:ext cx="500063" cy="787400"/>
            </a:xfrm>
            <a:custGeom>
              <a:avLst/>
              <a:gdLst>
                <a:gd name="T0" fmla="*/ 0 w 618"/>
                <a:gd name="T1" fmla="*/ 623552341 h 977"/>
                <a:gd name="T2" fmla="*/ 384990199 w 618"/>
                <a:gd name="T3" fmla="*/ 12341306 h 977"/>
                <a:gd name="T4" fmla="*/ 402668795 w 618"/>
                <a:gd name="T5" fmla="*/ 23383443 h 977"/>
                <a:gd name="T6" fmla="*/ 17677793 w 618"/>
                <a:gd name="T7" fmla="*/ 634594475 h 977"/>
                <a:gd name="T8" fmla="*/ 0 w 618"/>
                <a:gd name="T9" fmla="*/ 623552341 h 977"/>
                <a:gd name="T10" fmla="*/ 303147396 w 618"/>
                <a:gd name="T11" fmla="*/ 53261940 h 977"/>
                <a:gd name="T12" fmla="*/ 404632634 w 618"/>
                <a:gd name="T13" fmla="*/ 0 h 977"/>
                <a:gd name="T14" fmla="*/ 401358760 w 618"/>
                <a:gd name="T15" fmla="*/ 114318090 h 977"/>
                <a:gd name="T16" fmla="*/ 390227912 w 618"/>
                <a:gd name="T17" fmla="*/ 124061055 h 977"/>
                <a:gd name="T18" fmla="*/ 380407099 w 618"/>
                <a:gd name="T19" fmla="*/ 113668506 h 977"/>
                <a:gd name="T20" fmla="*/ 383026360 w 618"/>
                <a:gd name="T21" fmla="*/ 17537181 h 977"/>
                <a:gd name="T22" fmla="*/ 398740308 w 618"/>
                <a:gd name="T23" fmla="*/ 26630567 h 977"/>
                <a:gd name="T24" fmla="*/ 312968209 w 618"/>
                <a:gd name="T25" fmla="*/ 71448699 h 977"/>
                <a:gd name="T26" fmla="*/ 298563487 w 618"/>
                <a:gd name="T27" fmla="*/ 67551191 h 977"/>
                <a:gd name="T28" fmla="*/ 303147396 w 618"/>
                <a:gd name="T29" fmla="*/ 53261940 h 97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18"/>
                <a:gd name="T46" fmla="*/ 0 h 977"/>
                <a:gd name="T47" fmla="*/ 618 w 618"/>
                <a:gd name="T48" fmla="*/ 977 h 97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18" h="977">
                  <a:moveTo>
                    <a:pt x="0" y="960"/>
                  </a:moveTo>
                  <a:lnTo>
                    <a:pt x="588" y="19"/>
                  </a:lnTo>
                  <a:lnTo>
                    <a:pt x="615" y="36"/>
                  </a:lnTo>
                  <a:lnTo>
                    <a:pt x="27" y="977"/>
                  </a:lnTo>
                  <a:lnTo>
                    <a:pt x="0" y="960"/>
                  </a:lnTo>
                  <a:close/>
                  <a:moveTo>
                    <a:pt x="463" y="82"/>
                  </a:moveTo>
                  <a:lnTo>
                    <a:pt x="618" y="0"/>
                  </a:lnTo>
                  <a:lnTo>
                    <a:pt x="613" y="176"/>
                  </a:lnTo>
                  <a:cubicBezTo>
                    <a:pt x="613" y="185"/>
                    <a:pt x="605" y="192"/>
                    <a:pt x="596" y="191"/>
                  </a:cubicBezTo>
                  <a:cubicBezTo>
                    <a:pt x="588" y="191"/>
                    <a:pt x="581" y="184"/>
                    <a:pt x="581" y="175"/>
                  </a:cubicBezTo>
                  <a:lnTo>
                    <a:pt x="585" y="27"/>
                  </a:lnTo>
                  <a:lnTo>
                    <a:pt x="609" y="41"/>
                  </a:lnTo>
                  <a:lnTo>
                    <a:pt x="478" y="110"/>
                  </a:lnTo>
                  <a:cubicBezTo>
                    <a:pt x="470" y="115"/>
                    <a:pt x="460" y="112"/>
                    <a:pt x="456" y="104"/>
                  </a:cubicBezTo>
                  <a:cubicBezTo>
                    <a:pt x="452" y="96"/>
                    <a:pt x="455" y="86"/>
                    <a:pt x="463" y="82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" name="Freeform 39"/>
            <p:cNvSpPr>
              <a:spLocks noEditPoints="1"/>
            </p:cNvSpPr>
            <p:nvPr/>
          </p:nvSpPr>
          <p:spPr bwMode="auto">
            <a:xfrm>
              <a:off x="2522092" y="4793309"/>
              <a:ext cx="600075" cy="884238"/>
            </a:xfrm>
            <a:custGeom>
              <a:avLst/>
              <a:gdLst>
                <a:gd name="T0" fmla="*/ 468853242 w 740"/>
                <a:gd name="T1" fmla="*/ 712091725 h 1098"/>
                <a:gd name="T2" fmla="*/ 3288249 w 740"/>
                <a:gd name="T3" fmla="*/ 23346939 h 1098"/>
                <a:gd name="T4" fmla="*/ 20384710 w 740"/>
                <a:gd name="T5" fmla="*/ 11673872 h 1098"/>
                <a:gd name="T6" fmla="*/ 486608158 w 740"/>
                <a:gd name="T7" fmla="*/ 700417856 h 1098"/>
                <a:gd name="T8" fmla="*/ 468853242 w 740"/>
                <a:gd name="T9" fmla="*/ 712091725 h 1098"/>
                <a:gd name="T10" fmla="*/ 7233337 w 740"/>
                <a:gd name="T11" fmla="*/ 114142401 h 1098"/>
                <a:gd name="T12" fmla="*/ 0 w 740"/>
                <a:gd name="T13" fmla="*/ 0 h 1098"/>
                <a:gd name="T14" fmla="*/ 103897301 w 740"/>
                <a:gd name="T15" fmla="*/ 50585974 h 1098"/>
                <a:gd name="T16" fmla="*/ 109157712 w 740"/>
                <a:gd name="T17" fmla="*/ 64204695 h 1098"/>
                <a:gd name="T18" fmla="*/ 94691018 w 740"/>
                <a:gd name="T19" fmla="*/ 68745070 h 1098"/>
                <a:gd name="T20" fmla="*/ 7233337 w 740"/>
                <a:gd name="T21" fmla="*/ 26589955 h 1098"/>
                <a:gd name="T22" fmla="*/ 22357658 w 740"/>
                <a:gd name="T23" fmla="*/ 16861725 h 1098"/>
                <a:gd name="T24" fmla="*/ 28275700 w 740"/>
                <a:gd name="T25" fmla="*/ 112845036 h 1098"/>
                <a:gd name="T26" fmla="*/ 18412572 w 740"/>
                <a:gd name="T27" fmla="*/ 123870626 h 1098"/>
                <a:gd name="T28" fmla="*/ 7233337 w 740"/>
                <a:gd name="T29" fmla="*/ 114142401 h 109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40"/>
                <a:gd name="T46" fmla="*/ 0 h 1098"/>
                <a:gd name="T47" fmla="*/ 740 w 740"/>
                <a:gd name="T48" fmla="*/ 1098 h 109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40" h="1098">
                  <a:moveTo>
                    <a:pt x="713" y="1098"/>
                  </a:moveTo>
                  <a:lnTo>
                    <a:pt x="5" y="36"/>
                  </a:lnTo>
                  <a:lnTo>
                    <a:pt x="31" y="18"/>
                  </a:lnTo>
                  <a:lnTo>
                    <a:pt x="740" y="1080"/>
                  </a:lnTo>
                  <a:lnTo>
                    <a:pt x="713" y="1098"/>
                  </a:lnTo>
                  <a:close/>
                  <a:moveTo>
                    <a:pt x="11" y="176"/>
                  </a:moveTo>
                  <a:lnTo>
                    <a:pt x="0" y="0"/>
                  </a:lnTo>
                  <a:lnTo>
                    <a:pt x="158" y="78"/>
                  </a:lnTo>
                  <a:cubicBezTo>
                    <a:pt x="166" y="81"/>
                    <a:pt x="169" y="91"/>
                    <a:pt x="166" y="99"/>
                  </a:cubicBezTo>
                  <a:cubicBezTo>
                    <a:pt x="162" y="107"/>
                    <a:pt x="152" y="110"/>
                    <a:pt x="144" y="106"/>
                  </a:cubicBezTo>
                  <a:lnTo>
                    <a:pt x="11" y="41"/>
                  </a:lnTo>
                  <a:lnTo>
                    <a:pt x="34" y="26"/>
                  </a:lnTo>
                  <a:lnTo>
                    <a:pt x="43" y="174"/>
                  </a:lnTo>
                  <a:cubicBezTo>
                    <a:pt x="43" y="183"/>
                    <a:pt x="37" y="190"/>
                    <a:pt x="28" y="191"/>
                  </a:cubicBezTo>
                  <a:cubicBezTo>
                    <a:pt x="19" y="191"/>
                    <a:pt x="11" y="185"/>
                    <a:pt x="11" y="176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Rectangle 41"/>
            <p:cNvSpPr>
              <a:spLocks noChangeArrowheads="1"/>
            </p:cNvSpPr>
            <p:nvPr/>
          </p:nvSpPr>
          <p:spPr bwMode="auto">
            <a:xfrm>
              <a:off x="2166492" y="4671071"/>
              <a:ext cx="336550" cy="141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600"/>
            </a:p>
          </p:txBody>
        </p:sp>
        <p:sp>
          <p:nvSpPr>
            <p:cNvPr id="27" name="Freeform 42"/>
            <p:cNvSpPr>
              <a:spLocks noEditPoints="1"/>
            </p:cNvSpPr>
            <p:nvPr/>
          </p:nvSpPr>
          <p:spPr bwMode="auto">
            <a:xfrm>
              <a:off x="2160142" y="4664721"/>
              <a:ext cx="349250" cy="153988"/>
            </a:xfrm>
            <a:custGeom>
              <a:avLst/>
              <a:gdLst>
                <a:gd name="T0" fmla="*/ 0 w 432"/>
                <a:gd name="T1" fmla="*/ 5145766 h 192"/>
                <a:gd name="T2" fmla="*/ 5229049 w 432"/>
                <a:gd name="T3" fmla="*/ 0 h 192"/>
                <a:gd name="T4" fmla="*/ 277121813 w 432"/>
                <a:gd name="T5" fmla="*/ 0 h 192"/>
                <a:gd name="T6" fmla="*/ 282350860 w 432"/>
                <a:gd name="T7" fmla="*/ 5145766 h 192"/>
                <a:gd name="T8" fmla="*/ 282350860 w 432"/>
                <a:gd name="T9" fmla="*/ 118355831 h 192"/>
                <a:gd name="T10" fmla="*/ 277121813 w 432"/>
                <a:gd name="T11" fmla="*/ 123501595 h 192"/>
                <a:gd name="T12" fmla="*/ 5229049 w 432"/>
                <a:gd name="T13" fmla="*/ 123501595 h 192"/>
                <a:gd name="T14" fmla="*/ 0 w 432"/>
                <a:gd name="T15" fmla="*/ 118355831 h 192"/>
                <a:gd name="T16" fmla="*/ 0 w 432"/>
                <a:gd name="T17" fmla="*/ 5145766 h 192"/>
                <a:gd name="T18" fmla="*/ 10457289 w 432"/>
                <a:gd name="T19" fmla="*/ 118355831 h 192"/>
                <a:gd name="T20" fmla="*/ 5229049 w 432"/>
                <a:gd name="T21" fmla="*/ 113210067 h 192"/>
                <a:gd name="T22" fmla="*/ 277121813 w 432"/>
                <a:gd name="T23" fmla="*/ 113210067 h 192"/>
                <a:gd name="T24" fmla="*/ 271893575 w 432"/>
                <a:gd name="T25" fmla="*/ 118355831 h 192"/>
                <a:gd name="T26" fmla="*/ 271893575 w 432"/>
                <a:gd name="T27" fmla="*/ 5145766 h 192"/>
                <a:gd name="T28" fmla="*/ 277121813 w 432"/>
                <a:gd name="T29" fmla="*/ 10291531 h 192"/>
                <a:gd name="T30" fmla="*/ 5229049 w 432"/>
                <a:gd name="T31" fmla="*/ 10291531 h 192"/>
                <a:gd name="T32" fmla="*/ 10457289 w 432"/>
                <a:gd name="T33" fmla="*/ 5145766 h 192"/>
                <a:gd name="T34" fmla="*/ 10457289 w 432"/>
                <a:gd name="T35" fmla="*/ 118355831 h 1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32"/>
                <a:gd name="T55" fmla="*/ 0 h 192"/>
                <a:gd name="T56" fmla="*/ 432 w 432"/>
                <a:gd name="T57" fmla="*/ 192 h 1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32" h="19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24" y="0"/>
                  </a:lnTo>
                  <a:cubicBezTo>
                    <a:pt x="429" y="0"/>
                    <a:pt x="432" y="4"/>
                    <a:pt x="432" y="8"/>
                  </a:cubicBezTo>
                  <a:lnTo>
                    <a:pt x="432" y="184"/>
                  </a:lnTo>
                  <a:cubicBezTo>
                    <a:pt x="432" y="189"/>
                    <a:pt x="429" y="192"/>
                    <a:pt x="424" y="192"/>
                  </a:cubicBezTo>
                  <a:lnTo>
                    <a:pt x="8" y="192"/>
                  </a:lnTo>
                  <a:cubicBezTo>
                    <a:pt x="4" y="192"/>
                    <a:pt x="0" y="189"/>
                    <a:pt x="0" y="184"/>
                  </a:cubicBezTo>
                  <a:lnTo>
                    <a:pt x="0" y="8"/>
                  </a:lnTo>
                  <a:close/>
                  <a:moveTo>
                    <a:pt x="16" y="184"/>
                  </a:moveTo>
                  <a:lnTo>
                    <a:pt x="8" y="176"/>
                  </a:lnTo>
                  <a:lnTo>
                    <a:pt x="424" y="176"/>
                  </a:lnTo>
                  <a:lnTo>
                    <a:pt x="416" y="184"/>
                  </a:lnTo>
                  <a:lnTo>
                    <a:pt x="416" y="8"/>
                  </a:lnTo>
                  <a:lnTo>
                    <a:pt x="42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84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Freeform 43"/>
            <p:cNvSpPr>
              <a:spLocks/>
            </p:cNvSpPr>
            <p:nvPr/>
          </p:nvSpPr>
          <p:spPr bwMode="auto">
            <a:xfrm>
              <a:off x="2201417" y="4669484"/>
              <a:ext cx="266700" cy="134938"/>
            </a:xfrm>
            <a:custGeom>
              <a:avLst/>
              <a:gdLst>
                <a:gd name="T0" fmla="*/ 193467060 w 331"/>
                <a:gd name="T1" fmla="*/ 36561733 h 167"/>
                <a:gd name="T2" fmla="*/ 165550590 w 331"/>
                <a:gd name="T3" fmla="*/ 11098852 h 167"/>
                <a:gd name="T4" fmla="*/ 144775393 w 331"/>
                <a:gd name="T5" fmla="*/ 14363222 h 167"/>
                <a:gd name="T6" fmla="*/ 144775393 w 331"/>
                <a:gd name="T7" fmla="*/ 14363222 h 167"/>
                <a:gd name="T8" fmla="*/ 109717650 w 331"/>
                <a:gd name="T9" fmla="*/ 7181611 h 167"/>
                <a:gd name="T10" fmla="*/ 103874400 w 331"/>
                <a:gd name="T11" fmla="*/ 9793105 h 167"/>
                <a:gd name="T12" fmla="*/ 103874400 w 331"/>
                <a:gd name="T13" fmla="*/ 9793105 h 167"/>
                <a:gd name="T14" fmla="*/ 75958736 w 331"/>
                <a:gd name="T15" fmla="*/ 3264368 h 167"/>
                <a:gd name="T16" fmla="*/ 68168037 w 331"/>
                <a:gd name="T17" fmla="*/ 7834484 h 167"/>
                <a:gd name="T18" fmla="*/ 68168037 w 331"/>
                <a:gd name="T19" fmla="*/ 7834484 h 167"/>
                <a:gd name="T20" fmla="*/ 35707181 w 331"/>
                <a:gd name="T21" fmla="*/ 5875863 h 167"/>
                <a:gd name="T22" fmla="*/ 27916482 w 331"/>
                <a:gd name="T23" fmla="*/ 15016095 h 167"/>
                <a:gd name="T24" fmla="*/ 27916482 w 331"/>
                <a:gd name="T25" fmla="*/ 15016095 h 167"/>
                <a:gd name="T26" fmla="*/ 9738175 w 331"/>
                <a:gd name="T27" fmla="*/ 36561733 h 167"/>
                <a:gd name="T28" fmla="*/ 11037028 w 331"/>
                <a:gd name="T29" fmla="*/ 39173227 h 167"/>
                <a:gd name="T30" fmla="*/ 11037028 w 331"/>
                <a:gd name="T31" fmla="*/ 39173227 h 167"/>
                <a:gd name="T32" fmla="*/ 16879451 w 331"/>
                <a:gd name="T33" fmla="*/ 70511165 h 167"/>
                <a:gd name="T34" fmla="*/ 31811429 w 331"/>
                <a:gd name="T35" fmla="*/ 74428405 h 167"/>
                <a:gd name="T36" fmla="*/ 31811429 w 331"/>
                <a:gd name="T37" fmla="*/ 74428405 h 167"/>
                <a:gd name="T38" fmla="*/ 60377338 w 331"/>
                <a:gd name="T39" fmla="*/ 93362543 h 167"/>
                <a:gd name="T40" fmla="*/ 74659883 w 331"/>
                <a:gd name="T41" fmla="*/ 90751049 h 167"/>
                <a:gd name="T42" fmla="*/ 74659883 w 331"/>
                <a:gd name="T43" fmla="*/ 90751049 h 167"/>
                <a:gd name="T44" fmla="*/ 114911450 w 331"/>
                <a:gd name="T45" fmla="*/ 105767138 h 167"/>
                <a:gd name="T46" fmla="*/ 132440321 w 331"/>
                <a:gd name="T47" fmla="*/ 96626910 h 167"/>
                <a:gd name="T48" fmla="*/ 132440321 w 331"/>
                <a:gd name="T49" fmla="*/ 96626910 h 167"/>
                <a:gd name="T50" fmla="*/ 183728082 w 331"/>
                <a:gd name="T51" fmla="*/ 88139555 h 167"/>
                <a:gd name="T52" fmla="*/ 183728082 w 331"/>
                <a:gd name="T53" fmla="*/ 87486682 h 167"/>
                <a:gd name="T54" fmla="*/ 183728082 w 331"/>
                <a:gd name="T55" fmla="*/ 87486682 h 167"/>
                <a:gd name="T56" fmla="*/ 207100179 w 331"/>
                <a:gd name="T57" fmla="*/ 75081279 h 167"/>
                <a:gd name="T58" fmla="*/ 201906379 w 331"/>
                <a:gd name="T59" fmla="*/ 63329557 h 167"/>
                <a:gd name="T60" fmla="*/ 201906379 w 331"/>
                <a:gd name="T61" fmla="*/ 63329557 h 167"/>
                <a:gd name="T62" fmla="*/ 209047652 w 331"/>
                <a:gd name="T63" fmla="*/ 43743341 h 167"/>
                <a:gd name="T64" fmla="*/ 193467060 w 331"/>
                <a:gd name="T65" fmla="*/ 36561733 h 1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1"/>
                <a:gd name="T100" fmla="*/ 0 h 167"/>
                <a:gd name="T101" fmla="*/ 331 w 331"/>
                <a:gd name="T102" fmla="*/ 167 h 16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1" h="167">
                  <a:moveTo>
                    <a:pt x="298" y="56"/>
                  </a:moveTo>
                  <a:cubicBezTo>
                    <a:pt x="301" y="37"/>
                    <a:pt x="282" y="20"/>
                    <a:pt x="255" y="17"/>
                  </a:cubicBezTo>
                  <a:cubicBezTo>
                    <a:pt x="244" y="16"/>
                    <a:pt x="232" y="18"/>
                    <a:pt x="223" y="22"/>
                  </a:cubicBezTo>
                  <a:cubicBezTo>
                    <a:pt x="212" y="9"/>
                    <a:pt x="189" y="4"/>
                    <a:pt x="169" y="11"/>
                  </a:cubicBezTo>
                  <a:cubicBezTo>
                    <a:pt x="166" y="12"/>
                    <a:pt x="163" y="13"/>
                    <a:pt x="160" y="15"/>
                  </a:cubicBezTo>
                  <a:cubicBezTo>
                    <a:pt x="152" y="4"/>
                    <a:pt x="133" y="0"/>
                    <a:pt x="117" y="5"/>
                  </a:cubicBezTo>
                  <a:cubicBezTo>
                    <a:pt x="112" y="7"/>
                    <a:pt x="108" y="9"/>
                    <a:pt x="105" y="12"/>
                  </a:cubicBezTo>
                  <a:cubicBezTo>
                    <a:pt x="93" y="1"/>
                    <a:pt x="70" y="0"/>
                    <a:pt x="55" y="9"/>
                  </a:cubicBezTo>
                  <a:cubicBezTo>
                    <a:pt x="48" y="12"/>
                    <a:pt x="44" y="18"/>
                    <a:pt x="43" y="23"/>
                  </a:cubicBezTo>
                  <a:cubicBezTo>
                    <a:pt x="22" y="27"/>
                    <a:pt x="9" y="42"/>
                    <a:pt x="15" y="56"/>
                  </a:cubicBezTo>
                  <a:cubicBezTo>
                    <a:pt x="15" y="57"/>
                    <a:pt x="16" y="59"/>
                    <a:pt x="17" y="60"/>
                  </a:cubicBezTo>
                  <a:cubicBezTo>
                    <a:pt x="0" y="75"/>
                    <a:pt x="4" y="96"/>
                    <a:pt x="26" y="108"/>
                  </a:cubicBezTo>
                  <a:cubicBezTo>
                    <a:pt x="33" y="111"/>
                    <a:pt x="41" y="114"/>
                    <a:pt x="49" y="114"/>
                  </a:cubicBezTo>
                  <a:cubicBezTo>
                    <a:pt x="50" y="130"/>
                    <a:pt x="69" y="143"/>
                    <a:pt x="93" y="143"/>
                  </a:cubicBezTo>
                  <a:cubicBezTo>
                    <a:pt x="101" y="143"/>
                    <a:pt x="108" y="142"/>
                    <a:pt x="115" y="139"/>
                  </a:cubicBezTo>
                  <a:cubicBezTo>
                    <a:pt x="123" y="157"/>
                    <a:pt x="151" y="167"/>
                    <a:pt x="177" y="162"/>
                  </a:cubicBezTo>
                  <a:cubicBezTo>
                    <a:pt x="188" y="159"/>
                    <a:pt x="198" y="154"/>
                    <a:pt x="204" y="148"/>
                  </a:cubicBezTo>
                  <a:cubicBezTo>
                    <a:pt x="231" y="159"/>
                    <a:pt x="267" y="153"/>
                    <a:pt x="283" y="135"/>
                  </a:cubicBezTo>
                  <a:cubicBezTo>
                    <a:pt x="283" y="134"/>
                    <a:pt x="283" y="134"/>
                    <a:pt x="283" y="134"/>
                  </a:cubicBezTo>
                  <a:cubicBezTo>
                    <a:pt x="301" y="135"/>
                    <a:pt x="317" y="127"/>
                    <a:pt x="319" y="115"/>
                  </a:cubicBezTo>
                  <a:cubicBezTo>
                    <a:pt x="320" y="108"/>
                    <a:pt x="317" y="102"/>
                    <a:pt x="311" y="97"/>
                  </a:cubicBezTo>
                  <a:cubicBezTo>
                    <a:pt x="326" y="91"/>
                    <a:pt x="331" y="77"/>
                    <a:pt x="322" y="67"/>
                  </a:cubicBezTo>
                  <a:cubicBezTo>
                    <a:pt x="317" y="61"/>
                    <a:pt x="308" y="57"/>
                    <a:pt x="298" y="56"/>
                  </a:cubicBezTo>
                  <a:close/>
                </a:path>
              </a:pathLst>
            </a:custGeom>
            <a:solidFill>
              <a:srgbClr val="CCC1D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" name="Freeform 44"/>
            <p:cNvSpPr>
              <a:spLocks noEditPoints="1"/>
            </p:cNvSpPr>
            <p:nvPr/>
          </p:nvSpPr>
          <p:spPr bwMode="auto">
            <a:xfrm>
              <a:off x="2199830" y="4664721"/>
              <a:ext cx="271463" cy="142875"/>
            </a:xfrm>
            <a:custGeom>
              <a:avLst/>
              <a:gdLst>
                <a:gd name="T0" fmla="*/ 189295333 w 336"/>
                <a:gd name="T1" fmla="*/ 32291375 h 176"/>
                <a:gd name="T2" fmla="*/ 186684926 w 336"/>
                <a:gd name="T3" fmla="*/ 28996322 h 176"/>
                <a:gd name="T4" fmla="*/ 147519939 w 336"/>
                <a:gd name="T5" fmla="*/ 23065381 h 176"/>
                <a:gd name="T6" fmla="*/ 131201464 w 336"/>
                <a:gd name="T7" fmla="*/ 14497755 h 176"/>
                <a:gd name="T8" fmla="*/ 107702957 w 336"/>
                <a:gd name="T9" fmla="*/ 18451981 h 176"/>
                <a:gd name="T10" fmla="*/ 93994863 w 336"/>
                <a:gd name="T11" fmla="*/ 11202698 h 176"/>
                <a:gd name="T12" fmla="*/ 72454766 w 336"/>
                <a:gd name="T13" fmla="*/ 15816101 h 176"/>
                <a:gd name="T14" fmla="*/ 54830684 w 336"/>
                <a:gd name="T15" fmla="*/ 10544337 h 176"/>
                <a:gd name="T16" fmla="*/ 33289767 w 336"/>
                <a:gd name="T17" fmla="*/ 22406208 h 176"/>
                <a:gd name="T18" fmla="*/ 18276892 w 336"/>
                <a:gd name="T19" fmla="*/ 29655495 h 176"/>
                <a:gd name="T20" fmla="*/ 15665678 w 336"/>
                <a:gd name="T21" fmla="*/ 40199016 h 176"/>
                <a:gd name="T22" fmla="*/ 16318482 w 336"/>
                <a:gd name="T23" fmla="*/ 46129951 h 176"/>
                <a:gd name="T24" fmla="*/ 10444054 w 336"/>
                <a:gd name="T25" fmla="*/ 59969350 h 176"/>
                <a:gd name="T26" fmla="*/ 12402464 w 336"/>
                <a:gd name="T27" fmla="*/ 63923577 h 176"/>
                <a:gd name="T28" fmla="*/ 33942570 w 336"/>
                <a:gd name="T29" fmla="*/ 73807926 h 176"/>
                <a:gd name="T30" fmla="*/ 39165000 w 336"/>
                <a:gd name="T31" fmla="*/ 82375552 h 176"/>
                <a:gd name="T32" fmla="*/ 62663520 w 336"/>
                <a:gd name="T33" fmla="*/ 92919074 h 176"/>
                <a:gd name="T34" fmla="*/ 80287602 w 336"/>
                <a:gd name="T35" fmla="*/ 92260713 h 176"/>
                <a:gd name="T36" fmla="*/ 93994863 w 336"/>
                <a:gd name="T37" fmla="*/ 103463408 h 176"/>
                <a:gd name="T38" fmla="*/ 114230185 w 336"/>
                <a:gd name="T39" fmla="*/ 105440115 h 176"/>
                <a:gd name="T40" fmla="*/ 148825547 w 336"/>
                <a:gd name="T41" fmla="*/ 99509181 h 176"/>
                <a:gd name="T42" fmla="*/ 161228008 w 336"/>
                <a:gd name="T43" fmla="*/ 98850008 h 176"/>
                <a:gd name="T44" fmla="*/ 182768104 w 336"/>
                <a:gd name="T45" fmla="*/ 88306486 h 176"/>
                <a:gd name="T46" fmla="*/ 184726515 w 336"/>
                <a:gd name="T47" fmla="*/ 86988140 h 176"/>
                <a:gd name="T48" fmla="*/ 204961812 w 336"/>
                <a:gd name="T49" fmla="*/ 75785445 h 176"/>
                <a:gd name="T50" fmla="*/ 200392187 w 336"/>
                <a:gd name="T51" fmla="*/ 63264404 h 176"/>
                <a:gd name="T52" fmla="*/ 206266612 w 336"/>
                <a:gd name="T53" fmla="*/ 48765831 h 176"/>
                <a:gd name="T54" fmla="*/ 213447502 w 336"/>
                <a:gd name="T55" fmla="*/ 42834897 h 176"/>
                <a:gd name="T56" fmla="*/ 217363516 w 336"/>
                <a:gd name="T57" fmla="*/ 63264404 h 176"/>
                <a:gd name="T58" fmla="*/ 214100306 w 336"/>
                <a:gd name="T59" fmla="*/ 77102979 h 176"/>
                <a:gd name="T60" fmla="*/ 202350598 w 336"/>
                <a:gd name="T61" fmla="*/ 93578247 h 176"/>
                <a:gd name="T62" fmla="*/ 190600940 w 336"/>
                <a:gd name="T63" fmla="*/ 92260713 h 176"/>
                <a:gd name="T64" fmla="*/ 177546483 w 336"/>
                <a:gd name="T65" fmla="*/ 104781754 h 176"/>
                <a:gd name="T66" fmla="*/ 148172743 w 336"/>
                <a:gd name="T67" fmla="*/ 109394367 h 176"/>
                <a:gd name="T68" fmla="*/ 136423085 w 336"/>
                <a:gd name="T69" fmla="*/ 106099288 h 176"/>
                <a:gd name="T70" fmla="*/ 91384456 w 336"/>
                <a:gd name="T71" fmla="*/ 113348594 h 176"/>
                <a:gd name="T72" fmla="*/ 77676388 w 336"/>
                <a:gd name="T73" fmla="*/ 106099288 h 176"/>
                <a:gd name="T74" fmla="*/ 62663520 w 336"/>
                <a:gd name="T75" fmla="*/ 102804235 h 176"/>
                <a:gd name="T76" fmla="*/ 37859392 w 336"/>
                <a:gd name="T77" fmla="*/ 96214128 h 176"/>
                <a:gd name="T78" fmla="*/ 28068146 w 336"/>
                <a:gd name="T79" fmla="*/ 80398033 h 176"/>
                <a:gd name="T80" fmla="*/ 15012874 w 336"/>
                <a:gd name="T81" fmla="*/ 79080499 h 176"/>
                <a:gd name="T82" fmla="*/ 652804 w 336"/>
                <a:gd name="T83" fmla="*/ 61946058 h 176"/>
                <a:gd name="T84" fmla="*/ 1958412 w 336"/>
                <a:gd name="T85" fmla="*/ 48107470 h 176"/>
                <a:gd name="T86" fmla="*/ 5874426 w 336"/>
                <a:gd name="T87" fmla="*/ 42834897 h 176"/>
                <a:gd name="T88" fmla="*/ 5221623 w 336"/>
                <a:gd name="T89" fmla="*/ 31632202 h 176"/>
                <a:gd name="T90" fmla="*/ 26762538 w 336"/>
                <a:gd name="T91" fmla="*/ 13839394 h 176"/>
                <a:gd name="T92" fmla="*/ 35900981 w 336"/>
                <a:gd name="T93" fmla="*/ 4613401 h 176"/>
                <a:gd name="T94" fmla="*/ 71149159 w 336"/>
                <a:gd name="T95" fmla="*/ 6590109 h 176"/>
                <a:gd name="T96" fmla="*/ 77023584 w 336"/>
                <a:gd name="T97" fmla="*/ 1318347 h 176"/>
                <a:gd name="T98" fmla="*/ 108355760 w 336"/>
                <a:gd name="T99" fmla="*/ 9225991 h 176"/>
                <a:gd name="T100" fmla="*/ 110966167 w 336"/>
                <a:gd name="T101" fmla="*/ 5271763 h 176"/>
                <a:gd name="T102" fmla="*/ 148825547 w 336"/>
                <a:gd name="T103" fmla="*/ 13180217 h 176"/>
                <a:gd name="T104" fmla="*/ 169713647 w 336"/>
                <a:gd name="T105" fmla="*/ 9885164 h 176"/>
                <a:gd name="T106" fmla="*/ 198433776 w 336"/>
                <a:gd name="T107" fmla="*/ 28337148 h 176"/>
                <a:gd name="T108" fmla="*/ 197780972 w 336"/>
                <a:gd name="T109" fmla="*/ 35586429 h 17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36"/>
                <a:gd name="T166" fmla="*/ 0 h 176"/>
                <a:gd name="T167" fmla="*/ 336 w 336"/>
                <a:gd name="T168" fmla="*/ 176 h 17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36" h="176">
                  <a:moveTo>
                    <a:pt x="296" y="69"/>
                  </a:moveTo>
                  <a:cubicBezTo>
                    <a:pt x="294" y="68"/>
                    <a:pt x="292" y="65"/>
                    <a:pt x="292" y="63"/>
                  </a:cubicBezTo>
                  <a:lnTo>
                    <a:pt x="290" y="49"/>
                  </a:lnTo>
                  <a:lnTo>
                    <a:pt x="291" y="52"/>
                  </a:lnTo>
                  <a:lnTo>
                    <a:pt x="283" y="41"/>
                  </a:lnTo>
                  <a:lnTo>
                    <a:pt x="286" y="44"/>
                  </a:lnTo>
                  <a:lnTo>
                    <a:pt x="253" y="30"/>
                  </a:lnTo>
                  <a:lnTo>
                    <a:pt x="258" y="30"/>
                  </a:lnTo>
                  <a:lnTo>
                    <a:pt x="226" y="35"/>
                  </a:lnTo>
                  <a:cubicBezTo>
                    <a:pt x="224" y="36"/>
                    <a:pt x="222" y="35"/>
                    <a:pt x="221" y="35"/>
                  </a:cubicBezTo>
                  <a:lnTo>
                    <a:pt x="197" y="22"/>
                  </a:lnTo>
                  <a:lnTo>
                    <a:pt x="201" y="22"/>
                  </a:lnTo>
                  <a:lnTo>
                    <a:pt x="171" y="24"/>
                  </a:lnTo>
                  <a:lnTo>
                    <a:pt x="174" y="24"/>
                  </a:lnTo>
                  <a:lnTo>
                    <a:pt x="165" y="28"/>
                  </a:lnTo>
                  <a:cubicBezTo>
                    <a:pt x="162" y="29"/>
                    <a:pt x="160" y="29"/>
                    <a:pt x="157" y="27"/>
                  </a:cubicBezTo>
                  <a:lnTo>
                    <a:pt x="139" y="16"/>
                  </a:lnTo>
                  <a:lnTo>
                    <a:pt x="144" y="17"/>
                  </a:lnTo>
                  <a:lnTo>
                    <a:pt x="119" y="18"/>
                  </a:lnTo>
                  <a:lnTo>
                    <a:pt x="123" y="17"/>
                  </a:lnTo>
                  <a:lnTo>
                    <a:pt x="111" y="24"/>
                  </a:lnTo>
                  <a:cubicBezTo>
                    <a:pt x="108" y="26"/>
                    <a:pt x="106" y="26"/>
                    <a:pt x="104" y="25"/>
                  </a:cubicBezTo>
                  <a:lnTo>
                    <a:pt x="80" y="16"/>
                  </a:lnTo>
                  <a:lnTo>
                    <a:pt x="84" y="16"/>
                  </a:lnTo>
                  <a:lnTo>
                    <a:pt x="58" y="22"/>
                  </a:lnTo>
                  <a:lnTo>
                    <a:pt x="63" y="20"/>
                  </a:lnTo>
                  <a:lnTo>
                    <a:pt x="51" y="34"/>
                  </a:lnTo>
                  <a:cubicBezTo>
                    <a:pt x="50" y="34"/>
                    <a:pt x="49" y="35"/>
                    <a:pt x="48" y="36"/>
                  </a:cubicBezTo>
                  <a:lnTo>
                    <a:pt x="24" y="49"/>
                  </a:lnTo>
                  <a:lnTo>
                    <a:pt x="28" y="45"/>
                  </a:lnTo>
                  <a:lnTo>
                    <a:pt x="23" y="55"/>
                  </a:lnTo>
                  <a:lnTo>
                    <a:pt x="23" y="51"/>
                  </a:lnTo>
                  <a:lnTo>
                    <a:pt x="24" y="61"/>
                  </a:lnTo>
                  <a:lnTo>
                    <a:pt x="24" y="58"/>
                  </a:lnTo>
                  <a:lnTo>
                    <a:pt x="26" y="62"/>
                  </a:lnTo>
                  <a:cubicBezTo>
                    <a:pt x="27" y="65"/>
                    <a:pt x="27" y="68"/>
                    <a:pt x="25" y="70"/>
                  </a:cubicBezTo>
                  <a:lnTo>
                    <a:pt x="16" y="82"/>
                  </a:lnTo>
                  <a:lnTo>
                    <a:pt x="17" y="78"/>
                  </a:lnTo>
                  <a:lnTo>
                    <a:pt x="16" y="91"/>
                  </a:lnTo>
                  <a:lnTo>
                    <a:pt x="16" y="87"/>
                  </a:lnTo>
                  <a:lnTo>
                    <a:pt x="22" y="100"/>
                  </a:lnTo>
                  <a:lnTo>
                    <a:pt x="19" y="97"/>
                  </a:lnTo>
                  <a:lnTo>
                    <a:pt x="32" y="107"/>
                  </a:lnTo>
                  <a:lnTo>
                    <a:pt x="29" y="106"/>
                  </a:lnTo>
                  <a:lnTo>
                    <a:pt x="52" y="112"/>
                  </a:lnTo>
                  <a:cubicBezTo>
                    <a:pt x="55" y="112"/>
                    <a:pt x="57" y="114"/>
                    <a:pt x="58" y="117"/>
                  </a:cubicBezTo>
                  <a:lnTo>
                    <a:pt x="62" y="128"/>
                  </a:lnTo>
                  <a:lnTo>
                    <a:pt x="60" y="125"/>
                  </a:lnTo>
                  <a:lnTo>
                    <a:pt x="69" y="135"/>
                  </a:lnTo>
                  <a:lnTo>
                    <a:pt x="65" y="133"/>
                  </a:lnTo>
                  <a:lnTo>
                    <a:pt x="96" y="141"/>
                  </a:lnTo>
                  <a:lnTo>
                    <a:pt x="93" y="141"/>
                  </a:lnTo>
                  <a:lnTo>
                    <a:pt x="115" y="137"/>
                  </a:lnTo>
                  <a:cubicBezTo>
                    <a:pt x="118" y="136"/>
                    <a:pt x="121" y="137"/>
                    <a:pt x="123" y="140"/>
                  </a:cubicBezTo>
                  <a:lnTo>
                    <a:pt x="132" y="152"/>
                  </a:lnTo>
                  <a:lnTo>
                    <a:pt x="129" y="149"/>
                  </a:lnTo>
                  <a:lnTo>
                    <a:pt x="144" y="157"/>
                  </a:lnTo>
                  <a:lnTo>
                    <a:pt x="141" y="156"/>
                  </a:lnTo>
                  <a:lnTo>
                    <a:pt x="179" y="159"/>
                  </a:lnTo>
                  <a:lnTo>
                    <a:pt x="175" y="160"/>
                  </a:lnTo>
                  <a:lnTo>
                    <a:pt x="202" y="146"/>
                  </a:lnTo>
                  <a:cubicBezTo>
                    <a:pt x="203" y="145"/>
                    <a:pt x="205" y="145"/>
                    <a:pt x="207" y="146"/>
                  </a:cubicBezTo>
                  <a:lnTo>
                    <a:pt x="228" y="151"/>
                  </a:lnTo>
                  <a:lnTo>
                    <a:pt x="226" y="150"/>
                  </a:lnTo>
                  <a:lnTo>
                    <a:pt x="249" y="149"/>
                  </a:lnTo>
                  <a:lnTo>
                    <a:pt x="247" y="150"/>
                  </a:lnTo>
                  <a:lnTo>
                    <a:pt x="267" y="144"/>
                  </a:lnTo>
                  <a:lnTo>
                    <a:pt x="265" y="145"/>
                  </a:lnTo>
                  <a:lnTo>
                    <a:pt x="280" y="134"/>
                  </a:lnTo>
                  <a:lnTo>
                    <a:pt x="276" y="140"/>
                  </a:lnTo>
                  <a:lnTo>
                    <a:pt x="276" y="139"/>
                  </a:lnTo>
                  <a:cubicBezTo>
                    <a:pt x="276" y="136"/>
                    <a:pt x="279" y="132"/>
                    <a:pt x="283" y="132"/>
                  </a:cubicBezTo>
                  <a:lnTo>
                    <a:pt x="307" y="127"/>
                  </a:lnTo>
                  <a:lnTo>
                    <a:pt x="302" y="129"/>
                  </a:lnTo>
                  <a:lnTo>
                    <a:pt x="314" y="115"/>
                  </a:lnTo>
                  <a:lnTo>
                    <a:pt x="313" y="124"/>
                  </a:lnTo>
                  <a:lnTo>
                    <a:pt x="305" y="106"/>
                  </a:lnTo>
                  <a:cubicBezTo>
                    <a:pt x="304" y="102"/>
                    <a:pt x="305" y="99"/>
                    <a:pt x="307" y="96"/>
                  </a:cubicBezTo>
                  <a:lnTo>
                    <a:pt x="322" y="83"/>
                  </a:lnTo>
                  <a:lnTo>
                    <a:pt x="320" y="91"/>
                  </a:lnTo>
                  <a:lnTo>
                    <a:pt x="316" y="74"/>
                  </a:lnTo>
                  <a:lnTo>
                    <a:pt x="320" y="80"/>
                  </a:lnTo>
                  <a:lnTo>
                    <a:pt x="296" y="69"/>
                  </a:lnTo>
                  <a:close/>
                  <a:moveTo>
                    <a:pt x="327" y="65"/>
                  </a:moveTo>
                  <a:cubicBezTo>
                    <a:pt x="329" y="66"/>
                    <a:pt x="331" y="68"/>
                    <a:pt x="331" y="71"/>
                  </a:cubicBezTo>
                  <a:lnTo>
                    <a:pt x="335" y="88"/>
                  </a:lnTo>
                  <a:cubicBezTo>
                    <a:pt x="336" y="91"/>
                    <a:pt x="335" y="94"/>
                    <a:pt x="333" y="96"/>
                  </a:cubicBezTo>
                  <a:lnTo>
                    <a:pt x="318" y="109"/>
                  </a:lnTo>
                  <a:lnTo>
                    <a:pt x="320" y="99"/>
                  </a:lnTo>
                  <a:lnTo>
                    <a:pt x="328" y="117"/>
                  </a:lnTo>
                  <a:cubicBezTo>
                    <a:pt x="329" y="120"/>
                    <a:pt x="329" y="123"/>
                    <a:pt x="327" y="126"/>
                  </a:cubicBezTo>
                  <a:lnTo>
                    <a:pt x="315" y="140"/>
                  </a:lnTo>
                  <a:cubicBezTo>
                    <a:pt x="313" y="141"/>
                    <a:pt x="312" y="142"/>
                    <a:pt x="310" y="142"/>
                  </a:cubicBezTo>
                  <a:lnTo>
                    <a:pt x="286" y="147"/>
                  </a:lnTo>
                  <a:lnTo>
                    <a:pt x="292" y="139"/>
                  </a:lnTo>
                  <a:lnTo>
                    <a:pt x="292" y="140"/>
                  </a:lnTo>
                  <a:cubicBezTo>
                    <a:pt x="292" y="143"/>
                    <a:pt x="291" y="145"/>
                    <a:pt x="289" y="147"/>
                  </a:cubicBezTo>
                  <a:lnTo>
                    <a:pt x="274" y="158"/>
                  </a:lnTo>
                  <a:cubicBezTo>
                    <a:pt x="273" y="158"/>
                    <a:pt x="273" y="159"/>
                    <a:pt x="272" y="159"/>
                  </a:cubicBezTo>
                  <a:lnTo>
                    <a:pt x="252" y="165"/>
                  </a:lnTo>
                  <a:cubicBezTo>
                    <a:pt x="251" y="165"/>
                    <a:pt x="250" y="165"/>
                    <a:pt x="250" y="165"/>
                  </a:cubicBezTo>
                  <a:lnTo>
                    <a:pt x="227" y="166"/>
                  </a:lnTo>
                  <a:cubicBezTo>
                    <a:pt x="226" y="166"/>
                    <a:pt x="225" y="166"/>
                    <a:pt x="225" y="166"/>
                  </a:cubicBezTo>
                  <a:lnTo>
                    <a:pt x="204" y="161"/>
                  </a:lnTo>
                  <a:lnTo>
                    <a:pt x="209" y="161"/>
                  </a:lnTo>
                  <a:lnTo>
                    <a:pt x="182" y="175"/>
                  </a:lnTo>
                  <a:cubicBezTo>
                    <a:pt x="181" y="175"/>
                    <a:pt x="179" y="176"/>
                    <a:pt x="178" y="175"/>
                  </a:cubicBezTo>
                  <a:lnTo>
                    <a:pt x="140" y="172"/>
                  </a:lnTo>
                  <a:cubicBezTo>
                    <a:pt x="139" y="172"/>
                    <a:pt x="138" y="172"/>
                    <a:pt x="137" y="172"/>
                  </a:cubicBezTo>
                  <a:lnTo>
                    <a:pt x="122" y="164"/>
                  </a:lnTo>
                  <a:cubicBezTo>
                    <a:pt x="121" y="163"/>
                    <a:pt x="120" y="162"/>
                    <a:pt x="119" y="161"/>
                  </a:cubicBezTo>
                  <a:lnTo>
                    <a:pt x="110" y="149"/>
                  </a:lnTo>
                  <a:lnTo>
                    <a:pt x="118" y="152"/>
                  </a:lnTo>
                  <a:lnTo>
                    <a:pt x="96" y="156"/>
                  </a:lnTo>
                  <a:cubicBezTo>
                    <a:pt x="95" y="157"/>
                    <a:pt x="94" y="157"/>
                    <a:pt x="92" y="156"/>
                  </a:cubicBezTo>
                  <a:lnTo>
                    <a:pt x="61" y="148"/>
                  </a:lnTo>
                  <a:cubicBezTo>
                    <a:pt x="60" y="148"/>
                    <a:pt x="59" y="147"/>
                    <a:pt x="58" y="146"/>
                  </a:cubicBezTo>
                  <a:lnTo>
                    <a:pt x="49" y="136"/>
                  </a:lnTo>
                  <a:cubicBezTo>
                    <a:pt x="48" y="135"/>
                    <a:pt x="47" y="134"/>
                    <a:pt x="47" y="133"/>
                  </a:cubicBezTo>
                  <a:lnTo>
                    <a:pt x="43" y="122"/>
                  </a:lnTo>
                  <a:lnTo>
                    <a:pt x="48" y="127"/>
                  </a:lnTo>
                  <a:lnTo>
                    <a:pt x="25" y="121"/>
                  </a:lnTo>
                  <a:cubicBezTo>
                    <a:pt x="24" y="121"/>
                    <a:pt x="23" y="120"/>
                    <a:pt x="23" y="120"/>
                  </a:cubicBezTo>
                  <a:lnTo>
                    <a:pt x="10" y="110"/>
                  </a:lnTo>
                  <a:cubicBezTo>
                    <a:pt x="9" y="109"/>
                    <a:pt x="8" y="108"/>
                    <a:pt x="7" y="107"/>
                  </a:cubicBezTo>
                  <a:lnTo>
                    <a:pt x="1" y="94"/>
                  </a:lnTo>
                  <a:cubicBezTo>
                    <a:pt x="1" y="93"/>
                    <a:pt x="0" y="91"/>
                    <a:pt x="0" y="90"/>
                  </a:cubicBezTo>
                  <a:lnTo>
                    <a:pt x="1" y="77"/>
                  </a:lnTo>
                  <a:cubicBezTo>
                    <a:pt x="2" y="75"/>
                    <a:pt x="2" y="74"/>
                    <a:pt x="3" y="73"/>
                  </a:cubicBezTo>
                  <a:lnTo>
                    <a:pt x="12" y="61"/>
                  </a:lnTo>
                  <a:lnTo>
                    <a:pt x="11" y="69"/>
                  </a:lnTo>
                  <a:lnTo>
                    <a:pt x="9" y="65"/>
                  </a:lnTo>
                  <a:cubicBezTo>
                    <a:pt x="9" y="64"/>
                    <a:pt x="9" y="63"/>
                    <a:pt x="8" y="62"/>
                  </a:cubicBezTo>
                  <a:lnTo>
                    <a:pt x="7" y="52"/>
                  </a:lnTo>
                  <a:cubicBezTo>
                    <a:pt x="7" y="51"/>
                    <a:pt x="8" y="49"/>
                    <a:pt x="8" y="48"/>
                  </a:cubicBezTo>
                  <a:lnTo>
                    <a:pt x="13" y="38"/>
                  </a:lnTo>
                  <a:cubicBezTo>
                    <a:pt x="14" y="36"/>
                    <a:pt x="15" y="35"/>
                    <a:pt x="17" y="34"/>
                  </a:cubicBezTo>
                  <a:lnTo>
                    <a:pt x="41" y="21"/>
                  </a:lnTo>
                  <a:lnTo>
                    <a:pt x="38" y="23"/>
                  </a:lnTo>
                  <a:lnTo>
                    <a:pt x="50" y="9"/>
                  </a:lnTo>
                  <a:cubicBezTo>
                    <a:pt x="52" y="8"/>
                    <a:pt x="53" y="7"/>
                    <a:pt x="55" y="7"/>
                  </a:cubicBezTo>
                  <a:lnTo>
                    <a:pt x="81" y="1"/>
                  </a:lnTo>
                  <a:cubicBezTo>
                    <a:pt x="82" y="0"/>
                    <a:pt x="84" y="0"/>
                    <a:pt x="85" y="1"/>
                  </a:cubicBezTo>
                  <a:lnTo>
                    <a:pt x="109" y="10"/>
                  </a:lnTo>
                  <a:lnTo>
                    <a:pt x="102" y="11"/>
                  </a:lnTo>
                  <a:lnTo>
                    <a:pt x="114" y="4"/>
                  </a:lnTo>
                  <a:cubicBezTo>
                    <a:pt x="116" y="3"/>
                    <a:pt x="117" y="3"/>
                    <a:pt x="118" y="2"/>
                  </a:cubicBezTo>
                  <a:lnTo>
                    <a:pt x="143" y="1"/>
                  </a:lnTo>
                  <a:cubicBezTo>
                    <a:pt x="145" y="1"/>
                    <a:pt x="146" y="2"/>
                    <a:pt x="148" y="3"/>
                  </a:cubicBezTo>
                  <a:lnTo>
                    <a:pt x="166" y="14"/>
                  </a:lnTo>
                  <a:lnTo>
                    <a:pt x="158" y="13"/>
                  </a:lnTo>
                  <a:lnTo>
                    <a:pt x="167" y="9"/>
                  </a:lnTo>
                  <a:cubicBezTo>
                    <a:pt x="168" y="9"/>
                    <a:pt x="169" y="9"/>
                    <a:pt x="170" y="8"/>
                  </a:cubicBezTo>
                  <a:lnTo>
                    <a:pt x="200" y="6"/>
                  </a:lnTo>
                  <a:cubicBezTo>
                    <a:pt x="201" y="6"/>
                    <a:pt x="203" y="7"/>
                    <a:pt x="204" y="7"/>
                  </a:cubicBezTo>
                  <a:lnTo>
                    <a:pt x="228" y="20"/>
                  </a:lnTo>
                  <a:lnTo>
                    <a:pt x="223" y="20"/>
                  </a:lnTo>
                  <a:lnTo>
                    <a:pt x="255" y="15"/>
                  </a:lnTo>
                  <a:cubicBezTo>
                    <a:pt x="257" y="14"/>
                    <a:pt x="258" y="15"/>
                    <a:pt x="260" y="15"/>
                  </a:cubicBezTo>
                  <a:lnTo>
                    <a:pt x="293" y="29"/>
                  </a:lnTo>
                  <a:cubicBezTo>
                    <a:pt x="294" y="30"/>
                    <a:pt x="295" y="31"/>
                    <a:pt x="296" y="32"/>
                  </a:cubicBezTo>
                  <a:lnTo>
                    <a:pt x="304" y="43"/>
                  </a:lnTo>
                  <a:cubicBezTo>
                    <a:pt x="305" y="44"/>
                    <a:pt x="305" y="45"/>
                    <a:pt x="305" y="46"/>
                  </a:cubicBezTo>
                  <a:lnTo>
                    <a:pt x="307" y="60"/>
                  </a:lnTo>
                  <a:lnTo>
                    <a:pt x="303" y="54"/>
                  </a:lnTo>
                  <a:lnTo>
                    <a:pt x="327" y="65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0" name="Freeform 45"/>
            <p:cNvSpPr>
              <a:spLocks noEditPoints="1"/>
            </p:cNvSpPr>
            <p:nvPr/>
          </p:nvSpPr>
          <p:spPr bwMode="auto">
            <a:xfrm>
              <a:off x="2210942" y="4674246"/>
              <a:ext cx="242888" cy="117475"/>
            </a:xfrm>
            <a:custGeom>
              <a:avLst/>
              <a:gdLst>
                <a:gd name="T0" fmla="*/ 182883305 w 300"/>
                <a:gd name="T1" fmla="*/ 54923161 h 147"/>
                <a:gd name="T2" fmla="*/ 194681990 w 300"/>
                <a:gd name="T3" fmla="*/ 53006801 h 147"/>
                <a:gd name="T4" fmla="*/ 196648572 w 300"/>
                <a:gd name="T5" fmla="*/ 62587003 h 147"/>
                <a:gd name="T6" fmla="*/ 184849888 w 300"/>
                <a:gd name="T7" fmla="*/ 64502564 h 147"/>
                <a:gd name="T8" fmla="*/ 182883305 w 300"/>
                <a:gd name="T9" fmla="*/ 54923161 h 147"/>
                <a:gd name="T10" fmla="*/ 173050394 w 300"/>
                <a:gd name="T11" fmla="*/ 75998327 h 147"/>
                <a:gd name="T12" fmla="*/ 178294343 w 300"/>
                <a:gd name="T13" fmla="*/ 76636847 h 147"/>
                <a:gd name="T14" fmla="*/ 176983558 w 300"/>
                <a:gd name="T15" fmla="*/ 86216250 h 147"/>
                <a:gd name="T16" fmla="*/ 171739609 w 300"/>
                <a:gd name="T17" fmla="*/ 85577730 h 147"/>
                <a:gd name="T18" fmla="*/ 173050394 w 300"/>
                <a:gd name="T19" fmla="*/ 75998327 h 147"/>
                <a:gd name="T20" fmla="*/ 121922490 w 300"/>
                <a:gd name="T21" fmla="*/ 86854771 h 147"/>
                <a:gd name="T22" fmla="*/ 125199858 w 300"/>
                <a:gd name="T23" fmla="*/ 83022850 h 147"/>
                <a:gd name="T24" fmla="*/ 133721175 w 300"/>
                <a:gd name="T25" fmla="*/ 90048171 h 147"/>
                <a:gd name="T26" fmla="*/ 130443808 w 300"/>
                <a:gd name="T27" fmla="*/ 93880092 h 147"/>
                <a:gd name="T28" fmla="*/ 121922490 w 300"/>
                <a:gd name="T29" fmla="*/ 86854771 h 147"/>
                <a:gd name="T30" fmla="*/ 71448740 w 300"/>
                <a:gd name="T31" fmla="*/ 78552408 h 147"/>
                <a:gd name="T32" fmla="*/ 72760335 w 300"/>
                <a:gd name="T33" fmla="*/ 83022850 h 147"/>
                <a:gd name="T34" fmla="*/ 62927423 w 300"/>
                <a:gd name="T35" fmla="*/ 86216250 h 147"/>
                <a:gd name="T36" fmla="*/ 61616638 w 300"/>
                <a:gd name="T37" fmla="*/ 81745809 h 147"/>
                <a:gd name="T38" fmla="*/ 71448740 w 300"/>
                <a:gd name="T39" fmla="*/ 78552408 h 147"/>
                <a:gd name="T40" fmla="*/ 43918193 w 300"/>
                <a:gd name="T41" fmla="*/ 56200201 h 147"/>
                <a:gd name="T42" fmla="*/ 32119509 w 300"/>
                <a:gd name="T43" fmla="*/ 63225523 h 147"/>
                <a:gd name="T44" fmla="*/ 34086091 w 300"/>
                <a:gd name="T45" fmla="*/ 60670643 h 147"/>
                <a:gd name="T46" fmla="*/ 30152926 w 300"/>
                <a:gd name="T47" fmla="*/ 70889365 h 147"/>
                <a:gd name="T48" fmla="*/ 20320008 w 300"/>
                <a:gd name="T49" fmla="*/ 67695965 h 147"/>
                <a:gd name="T50" fmla="*/ 24253173 w 300"/>
                <a:gd name="T51" fmla="*/ 57477242 h 147"/>
                <a:gd name="T52" fmla="*/ 26219755 w 300"/>
                <a:gd name="T53" fmla="*/ 54923161 h 147"/>
                <a:gd name="T54" fmla="*/ 38018446 w 300"/>
                <a:gd name="T55" fmla="*/ 47897827 h 147"/>
                <a:gd name="T56" fmla="*/ 43918193 w 300"/>
                <a:gd name="T57" fmla="*/ 56200201 h 147"/>
                <a:gd name="T58" fmla="*/ 7210535 w 300"/>
                <a:gd name="T59" fmla="*/ 30654582 h 147"/>
                <a:gd name="T60" fmla="*/ 14421071 w 300"/>
                <a:gd name="T61" fmla="*/ 37041383 h 147"/>
                <a:gd name="T62" fmla="*/ 7210535 w 300"/>
                <a:gd name="T63" fmla="*/ 44065906 h 147"/>
                <a:gd name="T64" fmla="*/ 0 w 300"/>
                <a:gd name="T65" fmla="*/ 37679903 h 147"/>
                <a:gd name="T66" fmla="*/ 7210535 w 300"/>
                <a:gd name="T67" fmla="*/ 30654582 h 147"/>
                <a:gd name="T68" fmla="*/ 25563958 w 300"/>
                <a:gd name="T69" fmla="*/ 12134287 h 147"/>
                <a:gd name="T70" fmla="*/ 24908970 w 300"/>
                <a:gd name="T71" fmla="*/ 14688371 h 147"/>
                <a:gd name="T72" fmla="*/ 15076058 w 300"/>
                <a:gd name="T73" fmla="*/ 12772807 h 147"/>
                <a:gd name="T74" fmla="*/ 15731856 w 300"/>
                <a:gd name="T75" fmla="*/ 10217926 h 147"/>
                <a:gd name="T76" fmla="*/ 25563958 w 300"/>
                <a:gd name="T77" fmla="*/ 12134287 h 147"/>
                <a:gd name="T78" fmla="*/ 60960840 w 300"/>
                <a:gd name="T79" fmla="*/ 10857246 h 147"/>
                <a:gd name="T80" fmla="*/ 57683473 w 300"/>
                <a:gd name="T81" fmla="*/ 7025325 h 147"/>
                <a:gd name="T82" fmla="*/ 66204790 w 300"/>
                <a:gd name="T83" fmla="*/ 0 h 147"/>
                <a:gd name="T84" fmla="*/ 69482158 w 300"/>
                <a:gd name="T85" fmla="*/ 3831923 h 147"/>
                <a:gd name="T86" fmla="*/ 60960840 w 300"/>
                <a:gd name="T87" fmla="*/ 10857246 h 147"/>
                <a:gd name="T88" fmla="*/ 93736134 w 300"/>
                <a:gd name="T89" fmla="*/ 10857246 h 147"/>
                <a:gd name="T90" fmla="*/ 92424539 w 300"/>
                <a:gd name="T91" fmla="*/ 7663845 h 147"/>
                <a:gd name="T92" fmla="*/ 102257451 w 300"/>
                <a:gd name="T93" fmla="*/ 3831923 h 147"/>
                <a:gd name="T94" fmla="*/ 103568236 w 300"/>
                <a:gd name="T95" fmla="*/ 7025325 h 147"/>
                <a:gd name="T96" fmla="*/ 93736134 w 300"/>
                <a:gd name="T97" fmla="*/ 10857246 h 147"/>
                <a:gd name="T98" fmla="*/ 140931707 w 300"/>
                <a:gd name="T99" fmla="*/ 15327690 h 147"/>
                <a:gd name="T100" fmla="*/ 134376163 w 300"/>
                <a:gd name="T101" fmla="*/ 18520292 h 147"/>
                <a:gd name="T102" fmla="*/ 129788010 w 300"/>
                <a:gd name="T103" fmla="*/ 8940886 h 147"/>
                <a:gd name="T104" fmla="*/ 136342745 w 300"/>
                <a:gd name="T105" fmla="*/ 5747484 h 147"/>
                <a:gd name="T106" fmla="*/ 140931707 w 300"/>
                <a:gd name="T107" fmla="*/ 15327690 h 147"/>
                <a:gd name="T108" fmla="*/ 181572520 w 300"/>
                <a:gd name="T109" fmla="*/ 33209462 h 147"/>
                <a:gd name="T110" fmla="*/ 182883305 w 300"/>
                <a:gd name="T111" fmla="*/ 30016061 h 147"/>
                <a:gd name="T112" fmla="*/ 192715408 w 300"/>
                <a:gd name="T113" fmla="*/ 33847982 h 147"/>
                <a:gd name="T114" fmla="*/ 191404623 w 300"/>
                <a:gd name="T115" fmla="*/ 37041383 h 147"/>
                <a:gd name="T116" fmla="*/ 181572520 w 300"/>
                <a:gd name="T117" fmla="*/ 33209462 h 14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0"/>
                <a:gd name="T178" fmla="*/ 0 h 147"/>
                <a:gd name="T179" fmla="*/ 300 w 300"/>
                <a:gd name="T180" fmla="*/ 147 h 14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0" h="147">
                  <a:moveTo>
                    <a:pt x="279" y="86"/>
                  </a:moveTo>
                  <a:lnTo>
                    <a:pt x="297" y="83"/>
                  </a:lnTo>
                  <a:lnTo>
                    <a:pt x="300" y="98"/>
                  </a:lnTo>
                  <a:lnTo>
                    <a:pt x="282" y="101"/>
                  </a:lnTo>
                  <a:lnTo>
                    <a:pt x="279" y="86"/>
                  </a:lnTo>
                  <a:close/>
                  <a:moveTo>
                    <a:pt x="264" y="119"/>
                  </a:moveTo>
                  <a:lnTo>
                    <a:pt x="272" y="120"/>
                  </a:lnTo>
                  <a:lnTo>
                    <a:pt x="270" y="135"/>
                  </a:lnTo>
                  <a:lnTo>
                    <a:pt x="262" y="134"/>
                  </a:lnTo>
                  <a:lnTo>
                    <a:pt x="264" y="119"/>
                  </a:lnTo>
                  <a:close/>
                  <a:moveTo>
                    <a:pt x="186" y="136"/>
                  </a:moveTo>
                  <a:lnTo>
                    <a:pt x="191" y="130"/>
                  </a:lnTo>
                  <a:lnTo>
                    <a:pt x="204" y="141"/>
                  </a:lnTo>
                  <a:lnTo>
                    <a:pt x="199" y="147"/>
                  </a:lnTo>
                  <a:lnTo>
                    <a:pt x="186" y="136"/>
                  </a:lnTo>
                  <a:close/>
                  <a:moveTo>
                    <a:pt x="109" y="123"/>
                  </a:moveTo>
                  <a:lnTo>
                    <a:pt x="111" y="130"/>
                  </a:lnTo>
                  <a:lnTo>
                    <a:pt x="96" y="135"/>
                  </a:lnTo>
                  <a:lnTo>
                    <a:pt x="94" y="128"/>
                  </a:lnTo>
                  <a:lnTo>
                    <a:pt x="109" y="123"/>
                  </a:lnTo>
                  <a:close/>
                  <a:moveTo>
                    <a:pt x="67" y="88"/>
                  </a:moveTo>
                  <a:lnTo>
                    <a:pt x="49" y="99"/>
                  </a:lnTo>
                  <a:lnTo>
                    <a:pt x="52" y="95"/>
                  </a:lnTo>
                  <a:lnTo>
                    <a:pt x="46" y="111"/>
                  </a:lnTo>
                  <a:lnTo>
                    <a:pt x="31" y="106"/>
                  </a:lnTo>
                  <a:lnTo>
                    <a:pt x="37" y="90"/>
                  </a:lnTo>
                  <a:cubicBezTo>
                    <a:pt x="38" y="88"/>
                    <a:pt x="39" y="87"/>
                    <a:pt x="40" y="86"/>
                  </a:cubicBezTo>
                  <a:lnTo>
                    <a:pt x="58" y="75"/>
                  </a:lnTo>
                  <a:lnTo>
                    <a:pt x="67" y="88"/>
                  </a:lnTo>
                  <a:close/>
                  <a:moveTo>
                    <a:pt x="11" y="48"/>
                  </a:moveTo>
                  <a:lnTo>
                    <a:pt x="22" y="58"/>
                  </a:lnTo>
                  <a:lnTo>
                    <a:pt x="11" y="69"/>
                  </a:lnTo>
                  <a:lnTo>
                    <a:pt x="0" y="59"/>
                  </a:lnTo>
                  <a:lnTo>
                    <a:pt x="11" y="48"/>
                  </a:lnTo>
                  <a:close/>
                  <a:moveTo>
                    <a:pt x="39" y="19"/>
                  </a:moveTo>
                  <a:lnTo>
                    <a:pt x="38" y="23"/>
                  </a:lnTo>
                  <a:lnTo>
                    <a:pt x="23" y="20"/>
                  </a:lnTo>
                  <a:lnTo>
                    <a:pt x="24" y="16"/>
                  </a:lnTo>
                  <a:lnTo>
                    <a:pt x="39" y="19"/>
                  </a:lnTo>
                  <a:close/>
                  <a:moveTo>
                    <a:pt x="93" y="17"/>
                  </a:moveTo>
                  <a:lnTo>
                    <a:pt x="88" y="11"/>
                  </a:lnTo>
                  <a:lnTo>
                    <a:pt x="101" y="0"/>
                  </a:lnTo>
                  <a:lnTo>
                    <a:pt x="106" y="6"/>
                  </a:lnTo>
                  <a:lnTo>
                    <a:pt x="93" y="17"/>
                  </a:lnTo>
                  <a:close/>
                  <a:moveTo>
                    <a:pt x="143" y="17"/>
                  </a:moveTo>
                  <a:lnTo>
                    <a:pt x="141" y="12"/>
                  </a:lnTo>
                  <a:lnTo>
                    <a:pt x="156" y="6"/>
                  </a:lnTo>
                  <a:lnTo>
                    <a:pt x="158" y="11"/>
                  </a:lnTo>
                  <a:lnTo>
                    <a:pt x="143" y="17"/>
                  </a:lnTo>
                  <a:close/>
                  <a:moveTo>
                    <a:pt x="215" y="24"/>
                  </a:moveTo>
                  <a:lnTo>
                    <a:pt x="205" y="29"/>
                  </a:lnTo>
                  <a:lnTo>
                    <a:pt x="198" y="14"/>
                  </a:lnTo>
                  <a:lnTo>
                    <a:pt x="208" y="9"/>
                  </a:lnTo>
                  <a:lnTo>
                    <a:pt x="215" y="24"/>
                  </a:lnTo>
                  <a:close/>
                  <a:moveTo>
                    <a:pt x="277" y="52"/>
                  </a:moveTo>
                  <a:lnTo>
                    <a:pt x="279" y="47"/>
                  </a:lnTo>
                  <a:lnTo>
                    <a:pt x="294" y="53"/>
                  </a:lnTo>
                  <a:lnTo>
                    <a:pt x="292" y="58"/>
                  </a:lnTo>
                  <a:lnTo>
                    <a:pt x="277" y="52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" name="Rectangle 46"/>
            <p:cNvSpPr>
              <a:spLocks noChangeArrowheads="1"/>
            </p:cNvSpPr>
            <p:nvPr/>
          </p:nvSpPr>
          <p:spPr bwMode="auto">
            <a:xfrm>
              <a:off x="5757477" y="4605984"/>
              <a:ext cx="595313" cy="2968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600"/>
            </a:p>
          </p:txBody>
        </p:sp>
        <p:sp>
          <p:nvSpPr>
            <p:cNvPr id="32" name="Freeform 47"/>
            <p:cNvSpPr>
              <a:spLocks noEditPoints="1"/>
            </p:cNvSpPr>
            <p:nvPr/>
          </p:nvSpPr>
          <p:spPr bwMode="auto">
            <a:xfrm>
              <a:off x="5751127" y="4599634"/>
              <a:ext cx="608013" cy="309563"/>
            </a:xfrm>
            <a:custGeom>
              <a:avLst/>
              <a:gdLst>
                <a:gd name="T0" fmla="*/ 0 w 752"/>
                <a:gd name="T1" fmla="*/ 5198885 h 384"/>
                <a:gd name="T2" fmla="*/ 5229559 w 752"/>
                <a:gd name="T3" fmla="*/ 0 h 384"/>
                <a:gd name="T4" fmla="*/ 486365975 w 752"/>
                <a:gd name="T5" fmla="*/ 0 h 384"/>
                <a:gd name="T6" fmla="*/ 491595532 w 752"/>
                <a:gd name="T7" fmla="*/ 5198885 h 384"/>
                <a:gd name="T8" fmla="*/ 491595532 w 752"/>
                <a:gd name="T9" fmla="*/ 244356479 h 384"/>
                <a:gd name="T10" fmla="*/ 486365975 w 752"/>
                <a:gd name="T11" fmla="*/ 249555363 h 384"/>
                <a:gd name="T12" fmla="*/ 5229559 w 752"/>
                <a:gd name="T13" fmla="*/ 249555363 h 384"/>
                <a:gd name="T14" fmla="*/ 0 w 752"/>
                <a:gd name="T15" fmla="*/ 244356479 h 384"/>
                <a:gd name="T16" fmla="*/ 0 w 752"/>
                <a:gd name="T17" fmla="*/ 5198885 h 384"/>
                <a:gd name="T18" fmla="*/ 10459117 w 752"/>
                <a:gd name="T19" fmla="*/ 244356479 h 384"/>
                <a:gd name="T20" fmla="*/ 5229559 w 752"/>
                <a:gd name="T21" fmla="*/ 239157596 h 384"/>
                <a:gd name="T22" fmla="*/ 486365975 w 752"/>
                <a:gd name="T23" fmla="*/ 239157596 h 384"/>
                <a:gd name="T24" fmla="*/ 481136418 w 752"/>
                <a:gd name="T25" fmla="*/ 244356479 h 384"/>
                <a:gd name="T26" fmla="*/ 481136418 w 752"/>
                <a:gd name="T27" fmla="*/ 5198885 h 384"/>
                <a:gd name="T28" fmla="*/ 486365975 w 752"/>
                <a:gd name="T29" fmla="*/ 10397770 h 384"/>
                <a:gd name="T30" fmla="*/ 5229559 w 752"/>
                <a:gd name="T31" fmla="*/ 10397770 h 384"/>
                <a:gd name="T32" fmla="*/ 10459117 w 752"/>
                <a:gd name="T33" fmla="*/ 5198885 h 384"/>
                <a:gd name="T34" fmla="*/ 10459117 w 752"/>
                <a:gd name="T35" fmla="*/ 244356479 h 3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52"/>
                <a:gd name="T55" fmla="*/ 0 h 384"/>
                <a:gd name="T56" fmla="*/ 752 w 752"/>
                <a:gd name="T57" fmla="*/ 384 h 38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52" h="38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744" y="0"/>
                  </a:lnTo>
                  <a:cubicBezTo>
                    <a:pt x="749" y="0"/>
                    <a:pt x="752" y="4"/>
                    <a:pt x="752" y="8"/>
                  </a:cubicBezTo>
                  <a:lnTo>
                    <a:pt x="752" y="376"/>
                  </a:lnTo>
                  <a:cubicBezTo>
                    <a:pt x="752" y="381"/>
                    <a:pt x="749" y="384"/>
                    <a:pt x="744" y="384"/>
                  </a:cubicBezTo>
                  <a:lnTo>
                    <a:pt x="8" y="384"/>
                  </a:lnTo>
                  <a:cubicBezTo>
                    <a:pt x="4" y="384"/>
                    <a:pt x="0" y="381"/>
                    <a:pt x="0" y="376"/>
                  </a:cubicBezTo>
                  <a:lnTo>
                    <a:pt x="0" y="8"/>
                  </a:lnTo>
                  <a:close/>
                  <a:moveTo>
                    <a:pt x="16" y="376"/>
                  </a:moveTo>
                  <a:lnTo>
                    <a:pt x="8" y="368"/>
                  </a:lnTo>
                  <a:lnTo>
                    <a:pt x="744" y="368"/>
                  </a:lnTo>
                  <a:lnTo>
                    <a:pt x="736" y="376"/>
                  </a:lnTo>
                  <a:lnTo>
                    <a:pt x="736" y="8"/>
                  </a:lnTo>
                  <a:lnTo>
                    <a:pt x="7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76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Freeform 48"/>
            <p:cNvSpPr>
              <a:spLocks/>
            </p:cNvSpPr>
            <p:nvPr/>
          </p:nvSpPr>
          <p:spPr bwMode="auto">
            <a:xfrm>
              <a:off x="5744777" y="4602809"/>
              <a:ext cx="617538" cy="309563"/>
            </a:xfrm>
            <a:custGeom>
              <a:avLst/>
              <a:gdLst>
                <a:gd name="T0" fmla="*/ 448713044 w 763"/>
                <a:gd name="T1" fmla="*/ 83185381 h 384"/>
                <a:gd name="T2" fmla="*/ 384518148 w 763"/>
                <a:gd name="T3" fmla="*/ 25995228 h 384"/>
                <a:gd name="T4" fmla="*/ 336043454 w 763"/>
                <a:gd name="T5" fmla="*/ 32494443 h 384"/>
                <a:gd name="T6" fmla="*/ 336043454 w 763"/>
                <a:gd name="T7" fmla="*/ 32494443 h 384"/>
                <a:gd name="T8" fmla="*/ 255472172 w 763"/>
                <a:gd name="T9" fmla="*/ 15597462 h 384"/>
                <a:gd name="T10" fmla="*/ 241715566 w 763"/>
                <a:gd name="T11" fmla="*/ 22745624 h 384"/>
                <a:gd name="T12" fmla="*/ 241715566 w 763"/>
                <a:gd name="T13" fmla="*/ 22745624 h 384"/>
                <a:gd name="T14" fmla="*/ 176210375 w 763"/>
                <a:gd name="T15" fmla="*/ 7798731 h 384"/>
                <a:gd name="T16" fmla="*/ 159178310 w 763"/>
                <a:gd name="T17" fmla="*/ 17546741 h 384"/>
                <a:gd name="T18" fmla="*/ 159178310 w 763"/>
                <a:gd name="T19" fmla="*/ 17546741 h 384"/>
                <a:gd name="T20" fmla="*/ 83191999 w 763"/>
                <a:gd name="T21" fmla="*/ 12997614 h 384"/>
                <a:gd name="T22" fmla="*/ 64850397 w 763"/>
                <a:gd name="T23" fmla="*/ 34443722 h 384"/>
                <a:gd name="T24" fmla="*/ 64850397 w 763"/>
                <a:gd name="T25" fmla="*/ 34443722 h 384"/>
                <a:gd name="T26" fmla="*/ 22926603 w 763"/>
                <a:gd name="T27" fmla="*/ 83835141 h 384"/>
                <a:gd name="T28" fmla="*/ 25547294 w 763"/>
                <a:gd name="T29" fmla="*/ 89034024 h 384"/>
                <a:gd name="T30" fmla="*/ 25547294 w 763"/>
                <a:gd name="T31" fmla="*/ 89034024 h 384"/>
                <a:gd name="T32" fmla="*/ 39303097 w 763"/>
                <a:gd name="T33" fmla="*/ 160521313 h 384"/>
                <a:gd name="T34" fmla="*/ 74675966 w 763"/>
                <a:gd name="T35" fmla="*/ 170919080 h 384"/>
                <a:gd name="T36" fmla="*/ 74675966 w 763"/>
                <a:gd name="T37" fmla="*/ 170919080 h 384"/>
                <a:gd name="T38" fmla="*/ 140181941 w 763"/>
                <a:gd name="T39" fmla="*/ 213812134 h 384"/>
                <a:gd name="T40" fmla="*/ 173589684 w 763"/>
                <a:gd name="T41" fmla="*/ 207312875 h 384"/>
                <a:gd name="T42" fmla="*/ 173589684 w 763"/>
                <a:gd name="T43" fmla="*/ 207312875 h 384"/>
                <a:gd name="T44" fmla="*/ 267262854 w 763"/>
                <a:gd name="T45" fmla="*/ 241106875 h 384"/>
                <a:gd name="T46" fmla="*/ 308531052 w 763"/>
                <a:gd name="T47" fmla="*/ 220960296 h 384"/>
                <a:gd name="T48" fmla="*/ 308531052 w 763"/>
                <a:gd name="T49" fmla="*/ 220960296 h 384"/>
                <a:gd name="T50" fmla="*/ 426441215 w 763"/>
                <a:gd name="T51" fmla="*/ 200813666 h 384"/>
                <a:gd name="T52" fmla="*/ 427751561 w 763"/>
                <a:gd name="T53" fmla="*/ 200163906 h 384"/>
                <a:gd name="T54" fmla="*/ 427751561 w 763"/>
                <a:gd name="T55" fmla="*/ 200163906 h 384"/>
                <a:gd name="T56" fmla="*/ 481466019 w 763"/>
                <a:gd name="T57" fmla="*/ 170919080 h 384"/>
                <a:gd name="T58" fmla="*/ 468364990 w 763"/>
                <a:gd name="T59" fmla="*/ 144923858 h 384"/>
                <a:gd name="T60" fmla="*/ 468364990 w 763"/>
                <a:gd name="T61" fmla="*/ 144923858 h 384"/>
                <a:gd name="T62" fmla="*/ 486051823 w 763"/>
                <a:gd name="T63" fmla="*/ 100082356 h 384"/>
                <a:gd name="T64" fmla="*/ 449368621 w 763"/>
                <a:gd name="T65" fmla="*/ 83835141 h 384"/>
                <a:gd name="T66" fmla="*/ 448713044 w 763"/>
                <a:gd name="T67" fmla="*/ 83185381 h 38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63"/>
                <a:gd name="T103" fmla="*/ 0 h 384"/>
                <a:gd name="T104" fmla="*/ 763 w 763"/>
                <a:gd name="T105" fmla="*/ 384 h 38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63" h="384">
                  <a:moveTo>
                    <a:pt x="685" y="128"/>
                  </a:moveTo>
                  <a:cubicBezTo>
                    <a:pt x="694" y="85"/>
                    <a:pt x="649" y="46"/>
                    <a:pt x="587" y="40"/>
                  </a:cubicBezTo>
                  <a:cubicBezTo>
                    <a:pt x="561" y="37"/>
                    <a:pt x="535" y="41"/>
                    <a:pt x="513" y="50"/>
                  </a:cubicBezTo>
                  <a:cubicBezTo>
                    <a:pt x="489" y="20"/>
                    <a:pt x="434" y="8"/>
                    <a:pt x="390" y="24"/>
                  </a:cubicBezTo>
                  <a:cubicBezTo>
                    <a:pt x="382" y="27"/>
                    <a:pt x="375" y="31"/>
                    <a:pt x="369" y="35"/>
                  </a:cubicBezTo>
                  <a:cubicBezTo>
                    <a:pt x="351" y="10"/>
                    <a:pt x="306" y="0"/>
                    <a:pt x="269" y="12"/>
                  </a:cubicBezTo>
                  <a:cubicBezTo>
                    <a:pt x="259" y="15"/>
                    <a:pt x="250" y="20"/>
                    <a:pt x="243" y="27"/>
                  </a:cubicBezTo>
                  <a:cubicBezTo>
                    <a:pt x="214" y="3"/>
                    <a:pt x="161" y="0"/>
                    <a:pt x="127" y="20"/>
                  </a:cubicBezTo>
                  <a:cubicBezTo>
                    <a:pt x="112" y="29"/>
                    <a:pt x="102" y="40"/>
                    <a:pt x="99" y="53"/>
                  </a:cubicBezTo>
                  <a:cubicBezTo>
                    <a:pt x="50" y="62"/>
                    <a:pt x="22" y="96"/>
                    <a:pt x="35" y="129"/>
                  </a:cubicBezTo>
                  <a:cubicBezTo>
                    <a:pt x="36" y="132"/>
                    <a:pt x="37" y="135"/>
                    <a:pt x="39" y="137"/>
                  </a:cubicBezTo>
                  <a:cubicBezTo>
                    <a:pt x="0" y="172"/>
                    <a:pt x="10" y="221"/>
                    <a:pt x="60" y="247"/>
                  </a:cubicBezTo>
                  <a:cubicBezTo>
                    <a:pt x="76" y="256"/>
                    <a:pt x="95" y="261"/>
                    <a:pt x="114" y="263"/>
                  </a:cubicBezTo>
                  <a:cubicBezTo>
                    <a:pt x="115" y="300"/>
                    <a:pt x="159" y="330"/>
                    <a:pt x="214" y="329"/>
                  </a:cubicBezTo>
                  <a:cubicBezTo>
                    <a:pt x="232" y="329"/>
                    <a:pt x="250" y="326"/>
                    <a:pt x="265" y="319"/>
                  </a:cubicBezTo>
                  <a:cubicBezTo>
                    <a:pt x="283" y="361"/>
                    <a:pt x="348" y="384"/>
                    <a:pt x="408" y="371"/>
                  </a:cubicBezTo>
                  <a:cubicBezTo>
                    <a:pt x="434" y="366"/>
                    <a:pt x="456" y="355"/>
                    <a:pt x="471" y="340"/>
                  </a:cubicBezTo>
                  <a:cubicBezTo>
                    <a:pt x="533" y="365"/>
                    <a:pt x="614" y="352"/>
                    <a:pt x="651" y="309"/>
                  </a:cubicBezTo>
                  <a:cubicBezTo>
                    <a:pt x="652" y="309"/>
                    <a:pt x="652" y="308"/>
                    <a:pt x="653" y="308"/>
                  </a:cubicBezTo>
                  <a:cubicBezTo>
                    <a:pt x="693" y="311"/>
                    <a:pt x="730" y="291"/>
                    <a:pt x="735" y="263"/>
                  </a:cubicBezTo>
                  <a:cubicBezTo>
                    <a:pt x="738" y="249"/>
                    <a:pt x="730" y="234"/>
                    <a:pt x="715" y="223"/>
                  </a:cubicBezTo>
                  <a:cubicBezTo>
                    <a:pt x="751" y="209"/>
                    <a:pt x="763" y="178"/>
                    <a:pt x="742" y="154"/>
                  </a:cubicBezTo>
                  <a:cubicBezTo>
                    <a:pt x="730" y="140"/>
                    <a:pt x="709" y="131"/>
                    <a:pt x="686" y="129"/>
                  </a:cubicBezTo>
                  <a:lnTo>
                    <a:pt x="685" y="128"/>
                  </a:lnTo>
                  <a:close/>
                </a:path>
              </a:pathLst>
            </a:custGeom>
            <a:solidFill>
              <a:srgbClr val="CCC1D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Freeform 49"/>
            <p:cNvSpPr>
              <a:spLocks noEditPoints="1"/>
            </p:cNvSpPr>
            <p:nvPr/>
          </p:nvSpPr>
          <p:spPr bwMode="auto">
            <a:xfrm>
              <a:off x="5751127" y="4601221"/>
              <a:ext cx="609600" cy="309563"/>
            </a:xfrm>
            <a:custGeom>
              <a:avLst/>
              <a:gdLst>
                <a:gd name="T0" fmla="*/ 437800532 w 753"/>
                <a:gd name="T1" fmla="*/ 66938166 h 384"/>
                <a:gd name="T2" fmla="*/ 406997426 w 753"/>
                <a:gd name="T3" fmla="*/ 38343086 h 384"/>
                <a:gd name="T4" fmla="*/ 355876856 w 753"/>
                <a:gd name="T5" fmla="*/ 32494443 h 384"/>
                <a:gd name="T6" fmla="*/ 314587601 w 753"/>
                <a:gd name="T7" fmla="*/ 25995228 h 384"/>
                <a:gd name="T8" fmla="*/ 273953281 w 753"/>
                <a:gd name="T9" fmla="*/ 16896981 h 384"/>
                <a:gd name="T10" fmla="*/ 233318961 w 753"/>
                <a:gd name="T11" fmla="*/ 27294754 h 384"/>
                <a:gd name="T12" fmla="*/ 208414370 w 753"/>
                <a:gd name="T13" fmla="*/ 12347855 h 384"/>
                <a:gd name="T14" fmla="*/ 173678515 w 753"/>
                <a:gd name="T15" fmla="*/ 12997614 h 384"/>
                <a:gd name="T16" fmla="*/ 136321300 w 753"/>
                <a:gd name="T17" fmla="*/ 14297137 h 384"/>
                <a:gd name="T18" fmla="*/ 98308315 w 753"/>
                <a:gd name="T19" fmla="*/ 11698095 h 384"/>
                <a:gd name="T20" fmla="*/ 70782415 w 753"/>
                <a:gd name="T21" fmla="*/ 25995228 h 384"/>
                <a:gd name="T22" fmla="*/ 41945013 w 753"/>
                <a:gd name="T23" fmla="*/ 46791574 h 384"/>
                <a:gd name="T24" fmla="*/ 21628251 w 753"/>
                <a:gd name="T25" fmla="*/ 68237685 h 384"/>
                <a:gd name="T26" fmla="*/ 24904546 w 753"/>
                <a:gd name="T27" fmla="*/ 92933388 h 384"/>
                <a:gd name="T28" fmla="*/ 10486253 w 753"/>
                <a:gd name="T29" fmla="*/ 125427844 h 384"/>
                <a:gd name="T30" fmla="*/ 36046548 w 753"/>
                <a:gd name="T31" fmla="*/ 156621949 h 384"/>
                <a:gd name="T32" fmla="*/ 78646495 w 753"/>
                <a:gd name="T33" fmla="*/ 185217016 h 384"/>
                <a:gd name="T34" fmla="*/ 110105271 w 753"/>
                <a:gd name="T35" fmla="*/ 206663115 h 384"/>
                <a:gd name="T36" fmla="*/ 173022771 w 753"/>
                <a:gd name="T37" fmla="*/ 205363596 h 384"/>
                <a:gd name="T38" fmla="*/ 206447945 w 753"/>
                <a:gd name="T39" fmla="*/ 233957907 h 384"/>
                <a:gd name="T40" fmla="*/ 260845671 w 753"/>
                <a:gd name="T41" fmla="*/ 237207511 h 384"/>
                <a:gd name="T42" fmla="*/ 304756286 w 753"/>
                <a:gd name="T43" fmla="*/ 217060932 h 384"/>
                <a:gd name="T44" fmla="*/ 367018851 w 753"/>
                <a:gd name="T45" fmla="*/ 223560140 h 384"/>
                <a:gd name="T46" fmla="*/ 419450101 w 753"/>
                <a:gd name="T47" fmla="*/ 196915108 h 384"/>
                <a:gd name="T48" fmla="*/ 440422702 w 753"/>
                <a:gd name="T49" fmla="*/ 194965023 h 384"/>
                <a:gd name="T50" fmla="*/ 465982177 w 753"/>
                <a:gd name="T51" fmla="*/ 181967412 h 384"/>
                <a:gd name="T52" fmla="*/ 470569962 w 753"/>
                <a:gd name="T53" fmla="*/ 161820833 h 384"/>
                <a:gd name="T54" fmla="*/ 475157747 w 753"/>
                <a:gd name="T55" fmla="*/ 133225766 h 384"/>
                <a:gd name="T56" fmla="*/ 483022637 w 753"/>
                <a:gd name="T57" fmla="*/ 113079992 h 384"/>
                <a:gd name="T58" fmla="*/ 462705882 w 753"/>
                <a:gd name="T59" fmla="*/ 94232907 h 384"/>
                <a:gd name="T60" fmla="*/ 440422702 w 753"/>
                <a:gd name="T61" fmla="*/ 87734505 h 384"/>
                <a:gd name="T62" fmla="*/ 468604347 w 753"/>
                <a:gd name="T63" fmla="*/ 85784420 h 384"/>
                <a:gd name="T64" fmla="*/ 492853142 w 753"/>
                <a:gd name="T65" fmla="*/ 113729752 h 384"/>
                <a:gd name="T66" fmla="*/ 481056212 w 753"/>
                <a:gd name="T67" fmla="*/ 141674253 h 384"/>
                <a:gd name="T68" fmla="*/ 479745532 w 753"/>
                <a:gd name="T69" fmla="*/ 157271709 h 384"/>
                <a:gd name="T70" fmla="*/ 473847067 w 753"/>
                <a:gd name="T71" fmla="*/ 188466621 h 384"/>
                <a:gd name="T72" fmla="*/ 442388317 w 753"/>
                <a:gd name="T73" fmla="*/ 204713030 h 384"/>
                <a:gd name="T74" fmla="*/ 424692922 w 753"/>
                <a:gd name="T75" fmla="*/ 206013355 h 384"/>
                <a:gd name="T76" fmla="*/ 368984466 w 753"/>
                <a:gd name="T77" fmla="*/ 233308147 h 384"/>
                <a:gd name="T78" fmla="*/ 306722711 w 753"/>
                <a:gd name="T79" fmla="*/ 226159179 h 384"/>
                <a:gd name="T80" fmla="*/ 262811286 w 753"/>
                <a:gd name="T81" fmla="*/ 246955518 h 384"/>
                <a:gd name="T82" fmla="*/ 203170841 w 753"/>
                <a:gd name="T83" fmla="*/ 243056154 h 384"/>
                <a:gd name="T84" fmla="*/ 169746475 w 753"/>
                <a:gd name="T85" fmla="*/ 213161568 h 384"/>
                <a:gd name="T86" fmla="*/ 107483911 w 753"/>
                <a:gd name="T87" fmla="*/ 216411172 h 384"/>
                <a:gd name="T88" fmla="*/ 70126670 w 753"/>
                <a:gd name="T89" fmla="*/ 190415899 h 384"/>
                <a:gd name="T90" fmla="*/ 31458763 w 753"/>
                <a:gd name="T91" fmla="*/ 165720197 h 384"/>
                <a:gd name="T92" fmla="*/ 0 w 753"/>
                <a:gd name="T93" fmla="*/ 127377123 h 384"/>
                <a:gd name="T94" fmla="*/ 15728977 w 753"/>
                <a:gd name="T95" fmla="*/ 92283628 h 384"/>
                <a:gd name="T96" fmla="*/ 11796933 w 753"/>
                <a:gd name="T97" fmla="*/ 66288406 h 384"/>
                <a:gd name="T98" fmla="*/ 37357228 w 753"/>
                <a:gd name="T99" fmla="*/ 37693327 h 384"/>
                <a:gd name="T100" fmla="*/ 62917525 w 753"/>
                <a:gd name="T101" fmla="*/ 19496826 h 384"/>
                <a:gd name="T102" fmla="*/ 96342700 w 753"/>
                <a:gd name="T103" fmla="*/ 1299520 h 384"/>
                <a:gd name="T104" fmla="*/ 139598405 w 753"/>
                <a:gd name="T105" fmla="*/ 4549125 h 384"/>
                <a:gd name="T106" fmla="*/ 170401410 w 753"/>
                <a:gd name="T107" fmla="*/ 3899366 h 384"/>
                <a:gd name="T108" fmla="*/ 210379986 w 753"/>
                <a:gd name="T109" fmla="*/ 2599845 h 384"/>
                <a:gd name="T110" fmla="*/ 234629641 w 753"/>
                <a:gd name="T111" fmla="*/ 18846260 h 384"/>
                <a:gd name="T112" fmla="*/ 273297536 w 753"/>
                <a:gd name="T113" fmla="*/ 6499210 h 384"/>
                <a:gd name="T114" fmla="*/ 319830321 w 753"/>
                <a:gd name="T115" fmla="*/ 16896981 h 384"/>
                <a:gd name="T116" fmla="*/ 354566176 w 753"/>
                <a:gd name="T117" fmla="*/ 22095865 h 384"/>
                <a:gd name="T118" fmla="*/ 410929466 w 753"/>
                <a:gd name="T119" fmla="*/ 29244839 h 384"/>
                <a:gd name="T120" fmla="*/ 446976102 w 753"/>
                <a:gd name="T121" fmla="*/ 63688561 h 38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53"/>
                <a:gd name="T184" fmla="*/ 0 h 384"/>
                <a:gd name="T185" fmla="*/ 753 w 753"/>
                <a:gd name="T186" fmla="*/ 384 h 38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53" h="384">
                  <a:moveTo>
                    <a:pt x="672" y="135"/>
                  </a:moveTo>
                  <a:cubicBezTo>
                    <a:pt x="670" y="134"/>
                    <a:pt x="670" y="132"/>
                    <a:pt x="669" y="130"/>
                  </a:cubicBezTo>
                  <a:lnTo>
                    <a:pt x="666" y="99"/>
                  </a:lnTo>
                  <a:lnTo>
                    <a:pt x="668" y="103"/>
                  </a:lnTo>
                  <a:lnTo>
                    <a:pt x="649" y="76"/>
                  </a:lnTo>
                  <a:lnTo>
                    <a:pt x="651" y="78"/>
                  </a:lnTo>
                  <a:lnTo>
                    <a:pt x="618" y="58"/>
                  </a:lnTo>
                  <a:lnTo>
                    <a:pt x="621" y="59"/>
                  </a:lnTo>
                  <a:lnTo>
                    <a:pt x="578" y="49"/>
                  </a:lnTo>
                  <a:lnTo>
                    <a:pt x="580" y="49"/>
                  </a:lnTo>
                  <a:lnTo>
                    <a:pt x="542" y="50"/>
                  </a:lnTo>
                  <a:lnTo>
                    <a:pt x="543" y="50"/>
                  </a:lnTo>
                  <a:lnTo>
                    <a:pt x="507" y="59"/>
                  </a:lnTo>
                  <a:cubicBezTo>
                    <a:pt x="505" y="60"/>
                    <a:pt x="502" y="59"/>
                    <a:pt x="500" y="58"/>
                  </a:cubicBezTo>
                  <a:lnTo>
                    <a:pt x="477" y="39"/>
                  </a:lnTo>
                  <a:lnTo>
                    <a:pt x="480" y="40"/>
                  </a:lnTo>
                  <a:lnTo>
                    <a:pt x="449" y="29"/>
                  </a:lnTo>
                  <a:lnTo>
                    <a:pt x="451" y="29"/>
                  </a:lnTo>
                  <a:lnTo>
                    <a:pt x="416" y="26"/>
                  </a:lnTo>
                  <a:lnTo>
                    <a:pt x="418" y="26"/>
                  </a:lnTo>
                  <a:lnTo>
                    <a:pt x="384" y="33"/>
                  </a:lnTo>
                  <a:lnTo>
                    <a:pt x="386" y="33"/>
                  </a:lnTo>
                  <a:lnTo>
                    <a:pt x="365" y="44"/>
                  </a:lnTo>
                  <a:cubicBezTo>
                    <a:pt x="362" y="45"/>
                    <a:pt x="359" y="45"/>
                    <a:pt x="356" y="42"/>
                  </a:cubicBezTo>
                  <a:lnTo>
                    <a:pt x="338" y="26"/>
                  </a:lnTo>
                  <a:lnTo>
                    <a:pt x="341" y="28"/>
                  </a:lnTo>
                  <a:lnTo>
                    <a:pt x="316" y="19"/>
                  </a:lnTo>
                  <a:lnTo>
                    <a:pt x="318" y="19"/>
                  </a:lnTo>
                  <a:lnTo>
                    <a:pt x="290" y="16"/>
                  </a:lnTo>
                  <a:lnTo>
                    <a:pt x="292" y="16"/>
                  </a:lnTo>
                  <a:lnTo>
                    <a:pt x="263" y="21"/>
                  </a:lnTo>
                  <a:lnTo>
                    <a:pt x="265" y="20"/>
                  </a:lnTo>
                  <a:lnTo>
                    <a:pt x="239" y="35"/>
                  </a:lnTo>
                  <a:cubicBezTo>
                    <a:pt x="237" y="37"/>
                    <a:pt x="234" y="37"/>
                    <a:pt x="232" y="36"/>
                  </a:cubicBezTo>
                  <a:lnTo>
                    <a:pt x="206" y="22"/>
                  </a:lnTo>
                  <a:lnTo>
                    <a:pt x="208" y="22"/>
                  </a:lnTo>
                  <a:lnTo>
                    <a:pt x="178" y="16"/>
                  </a:lnTo>
                  <a:lnTo>
                    <a:pt x="180" y="16"/>
                  </a:lnTo>
                  <a:lnTo>
                    <a:pt x="148" y="18"/>
                  </a:lnTo>
                  <a:lnTo>
                    <a:pt x="150" y="18"/>
                  </a:lnTo>
                  <a:lnTo>
                    <a:pt x="122" y="29"/>
                  </a:lnTo>
                  <a:lnTo>
                    <a:pt x="125" y="28"/>
                  </a:lnTo>
                  <a:lnTo>
                    <a:pt x="107" y="43"/>
                  </a:lnTo>
                  <a:lnTo>
                    <a:pt x="108" y="40"/>
                  </a:lnTo>
                  <a:lnTo>
                    <a:pt x="98" y="58"/>
                  </a:lnTo>
                  <a:cubicBezTo>
                    <a:pt x="98" y="60"/>
                    <a:pt x="96" y="61"/>
                    <a:pt x="94" y="62"/>
                  </a:cubicBezTo>
                  <a:lnTo>
                    <a:pt x="62" y="73"/>
                  </a:lnTo>
                  <a:lnTo>
                    <a:pt x="64" y="72"/>
                  </a:lnTo>
                  <a:lnTo>
                    <a:pt x="41" y="90"/>
                  </a:lnTo>
                  <a:lnTo>
                    <a:pt x="44" y="87"/>
                  </a:lnTo>
                  <a:lnTo>
                    <a:pt x="33" y="109"/>
                  </a:lnTo>
                  <a:lnTo>
                    <a:pt x="33" y="105"/>
                  </a:lnTo>
                  <a:lnTo>
                    <a:pt x="35" y="130"/>
                  </a:lnTo>
                  <a:lnTo>
                    <a:pt x="35" y="127"/>
                  </a:lnTo>
                  <a:lnTo>
                    <a:pt x="39" y="135"/>
                  </a:lnTo>
                  <a:cubicBezTo>
                    <a:pt x="40" y="138"/>
                    <a:pt x="40" y="141"/>
                    <a:pt x="38" y="143"/>
                  </a:cubicBezTo>
                  <a:lnTo>
                    <a:pt x="18" y="171"/>
                  </a:lnTo>
                  <a:lnTo>
                    <a:pt x="19" y="167"/>
                  </a:lnTo>
                  <a:lnTo>
                    <a:pt x="16" y="197"/>
                  </a:lnTo>
                  <a:lnTo>
                    <a:pt x="16" y="193"/>
                  </a:lnTo>
                  <a:lnTo>
                    <a:pt x="30" y="222"/>
                  </a:lnTo>
                  <a:lnTo>
                    <a:pt x="27" y="219"/>
                  </a:lnTo>
                  <a:lnTo>
                    <a:pt x="57" y="242"/>
                  </a:lnTo>
                  <a:lnTo>
                    <a:pt x="55" y="241"/>
                  </a:lnTo>
                  <a:lnTo>
                    <a:pt x="109" y="257"/>
                  </a:lnTo>
                  <a:cubicBezTo>
                    <a:pt x="111" y="258"/>
                    <a:pt x="113" y="260"/>
                    <a:pt x="114" y="262"/>
                  </a:cubicBezTo>
                  <a:lnTo>
                    <a:pt x="122" y="288"/>
                  </a:lnTo>
                  <a:lnTo>
                    <a:pt x="120" y="285"/>
                  </a:lnTo>
                  <a:lnTo>
                    <a:pt x="142" y="306"/>
                  </a:lnTo>
                  <a:lnTo>
                    <a:pt x="140" y="304"/>
                  </a:lnTo>
                  <a:lnTo>
                    <a:pt x="171" y="318"/>
                  </a:lnTo>
                  <a:lnTo>
                    <a:pt x="168" y="318"/>
                  </a:lnTo>
                  <a:lnTo>
                    <a:pt x="207" y="323"/>
                  </a:lnTo>
                  <a:lnTo>
                    <a:pt x="205" y="323"/>
                  </a:lnTo>
                  <a:lnTo>
                    <a:pt x="256" y="313"/>
                  </a:lnTo>
                  <a:cubicBezTo>
                    <a:pt x="259" y="312"/>
                    <a:pt x="262" y="313"/>
                    <a:pt x="264" y="316"/>
                  </a:cubicBezTo>
                  <a:lnTo>
                    <a:pt x="286" y="344"/>
                  </a:lnTo>
                  <a:lnTo>
                    <a:pt x="283" y="341"/>
                  </a:lnTo>
                  <a:lnTo>
                    <a:pt x="317" y="360"/>
                  </a:lnTo>
                  <a:lnTo>
                    <a:pt x="315" y="360"/>
                  </a:lnTo>
                  <a:lnTo>
                    <a:pt x="357" y="368"/>
                  </a:lnTo>
                  <a:lnTo>
                    <a:pt x="355" y="367"/>
                  </a:lnTo>
                  <a:lnTo>
                    <a:pt x="400" y="364"/>
                  </a:lnTo>
                  <a:lnTo>
                    <a:pt x="398" y="365"/>
                  </a:lnTo>
                  <a:lnTo>
                    <a:pt x="434" y="353"/>
                  </a:lnTo>
                  <a:lnTo>
                    <a:pt x="432" y="354"/>
                  </a:lnTo>
                  <a:lnTo>
                    <a:pt x="459" y="335"/>
                  </a:lnTo>
                  <a:cubicBezTo>
                    <a:pt x="461" y="334"/>
                    <a:pt x="463" y="333"/>
                    <a:pt x="465" y="334"/>
                  </a:cubicBezTo>
                  <a:lnTo>
                    <a:pt x="514" y="346"/>
                  </a:lnTo>
                  <a:lnTo>
                    <a:pt x="512" y="345"/>
                  </a:lnTo>
                  <a:lnTo>
                    <a:pt x="562" y="343"/>
                  </a:lnTo>
                  <a:lnTo>
                    <a:pt x="560" y="344"/>
                  </a:lnTo>
                  <a:lnTo>
                    <a:pt x="606" y="330"/>
                  </a:lnTo>
                  <a:lnTo>
                    <a:pt x="604" y="331"/>
                  </a:lnTo>
                  <a:lnTo>
                    <a:pt x="639" y="304"/>
                  </a:lnTo>
                  <a:cubicBezTo>
                    <a:pt x="639" y="304"/>
                    <a:pt x="639" y="304"/>
                    <a:pt x="640" y="303"/>
                  </a:cubicBezTo>
                  <a:lnTo>
                    <a:pt x="642" y="302"/>
                  </a:lnTo>
                  <a:cubicBezTo>
                    <a:pt x="643" y="302"/>
                    <a:pt x="644" y="302"/>
                    <a:pt x="645" y="301"/>
                  </a:cubicBezTo>
                  <a:lnTo>
                    <a:pt x="674" y="299"/>
                  </a:lnTo>
                  <a:lnTo>
                    <a:pt x="672" y="300"/>
                  </a:lnTo>
                  <a:lnTo>
                    <a:pt x="697" y="291"/>
                  </a:lnTo>
                  <a:lnTo>
                    <a:pt x="695" y="292"/>
                  </a:lnTo>
                  <a:lnTo>
                    <a:pt x="714" y="277"/>
                  </a:lnTo>
                  <a:lnTo>
                    <a:pt x="711" y="280"/>
                  </a:lnTo>
                  <a:lnTo>
                    <a:pt x="720" y="261"/>
                  </a:lnTo>
                  <a:lnTo>
                    <a:pt x="720" y="266"/>
                  </a:lnTo>
                  <a:lnTo>
                    <a:pt x="717" y="245"/>
                  </a:lnTo>
                  <a:lnTo>
                    <a:pt x="718" y="249"/>
                  </a:lnTo>
                  <a:lnTo>
                    <a:pt x="701" y="230"/>
                  </a:lnTo>
                  <a:cubicBezTo>
                    <a:pt x="700" y="228"/>
                    <a:pt x="699" y="226"/>
                    <a:pt x="700" y="223"/>
                  </a:cubicBezTo>
                  <a:cubicBezTo>
                    <a:pt x="700" y="221"/>
                    <a:pt x="701" y="219"/>
                    <a:pt x="703" y="218"/>
                  </a:cubicBezTo>
                  <a:lnTo>
                    <a:pt x="725" y="205"/>
                  </a:lnTo>
                  <a:lnTo>
                    <a:pt x="723" y="207"/>
                  </a:lnTo>
                  <a:lnTo>
                    <a:pt x="736" y="189"/>
                  </a:lnTo>
                  <a:lnTo>
                    <a:pt x="735" y="193"/>
                  </a:lnTo>
                  <a:lnTo>
                    <a:pt x="737" y="174"/>
                  </a:lnTo>
                  <a:lnTo>
                    <a:pt x="737" y="178"/>
                  </a:lnTo>
                  <a:lnTo>
                    <a:pt x="727" y="159"/>
                  </a:lnTo>
                  <a:lnTo>
                    <a:pt x="730" y="162"/>
                  </a:lnTo>
                  <a:lnTo>
                    <a:pt x="706" y="145"/>
                  </a:lnTo>
                  <a:lnTo>
                    <a:pt x="709" y="146"/>
                  </a:lnTo>
                  <a:lnTo>
                    <a:pt x="677" y="138"/>
                  </a:lnTo>
                  <a:cubicBezTo>
                    <a:pt x="675" y="138"/>
                    <a:pt x="674" y="137"/>
                    <a:pt x="673" y="136"/>
                  </a:cubicBezTo>
                  <a:lnTo>
                    <a:pt x="672" y="135"/>
                  </a:lnTo>
                  <a:close/>
                  <a:moveTo>
                    <a:pt x="684" y="125"/>
                  </a:moveTo>
                  <a:lnTo>
                    <a:pt x="680" y="123"/>
                  </a:lnTo>
                  <a:lnTo>
                    <a:pt x="712" y="131"/>
                  </a:lnTo>
                  <a:cubicBezTo>
                    <a:pt x="713" y="131"/>
                    <a:pt x="714" y="131"/>
                    <a:pt x="715" y="132"/>
                  </a:cubicBezTo>
                  <a:lnTo>
                    <a:pt x="739" y="149"/>
                  </a:lnTo>
                  <a:cubicBezTo>
                    <a:pt x="740" y="150"/>
                    <a:pt x="741" y="151"/>
                    <a:pt x="742" y="152"/>
                  </a:cubicBezTo>
                  <a:lnTo>
                    <a:pt x="752" y="171"/>
                  </a:lnTo>
                  <a:cubicBezTo>
                    <a:pt x="752" y="172"/>
                    <a:pt x="753" y="174"/>
                    <a:pt x="752" y="175"/>
                  </a:cubicBezTo>
                  <a:lnTo>
                    <a:pt x="750" y="194"/>
                  </a:lnTo>
                  <a:cubicBezTo>
                    <a:pt x="750" y="196"/>
                    <a:pt x="750" y="197"/>
                    <a:pt x="749" y="198"/>
                  </a:cubicBezTo>
                  <a:lnTo>
                    <a:pt x="736" y="216"/>
                  </a:lnTo>
                  <a:cubicBezTo>
                    <a:pt x="735" y="217"/>
                    <a:pt x="734" y="218"/>
                    <a:pt x="734" y="218"/>
                  </a:cubicBezTo>
                  <a:lnTo>
                    <a:pt x="712" y="231"/>
                  </a:lnTo>
                  <a:lnTo>
                    <a:pt x="713" y="219"/>
                  </a:lnTo>
                  <a:lnTo>
                    <a:pt x="730" y="238"/>
                  </a:lnTo>
                  <a:cubicBezTo>
                    <a:pt x="731" y="239"/>
                    <a:pt x="732" y="241"/>
                    <a:pt x="732" y="242"/>
                  </a:cubicBezTo>
                  <a:lnTo>
                    <a:pt x="735" y="263"/>
                  </a:lnTo>
                  <a:cubicBezTo>
                    <a:pt x="736" y="265"/>
                    <a:pt x="735" y="266"/>
                    <a:pt x="735" y="268"/>
                  </a:cubicBezTo>
                  <a:lnTo>
                    <a:pt x="726" y="287"/>
                  </a:lnTo>
                  <a:cubicBezTo>
                    <a:pt x="725" y="288"/>
                    <a:pt x="724" y="289"/>
                    <a:pt x="723" y="290"/>
                  </a:cubicBezTo>
                  <a:lnTo>
                    <a:pt x="704" y="305"/>
                  </a:lnTo>
                  <a:cubicBezTo>
                    <a:pt x="704" y="305"/>
                    <a:pt x="703" y="306"/>
                    <a:pt x="702" y="306"/>
                  </a:cubicBezTo>
                  <a:lnTo>
                    <a:pt x="677" y="315"/>
                  </a:lnTo>
                  <a:cubicBezTo>
                    <a:pt x="676" y="315"/>
                    <a:pt x="676" y="315"/>
                    <a:pt x="675" y="315"/>
                  </a:cubicBezTo>
                  <a:lnTo>
                    <a:pt x="646" y="317"/>
                  </a:lnTo>
                  <a:lnTo>
                    <a:pt x="649" y="317"/>
                  </a:lnTo>
                  <a:lnTo>
                    <a:pt x="647" y="318"/>
                  </a:lnTo>
                  <a:lnTo>
                    <a:pt x="648" y="317"/>
                  </a:lnTo>
                  <a:lnTo>
                    <a:pt x="613" y="344"/>
                  </a:lnTo>
                  <a:cubicBezTo>
                    <a:pt x="613" y="344"/>
                    <a:pt x="612" y="345"/>
                    <a:pt x="611" y="345"/>
                  </a:cubicBezTo>
                  <a:lnTo>
                    <a:pt x="565" y="359"/>
                  </a:lnTo>
                  <a:cubicBezTo>
                    <a:pt x="564" y="359"/>
                    <a:pt x="563" y="359"/>
                    <a:pt x="563" y="359"/>
                  </a:cubicBezTo>
                  <a:lnTo>
                    <a:pt x="513" y="361"/>
                  </a:lnTo>
                  <a:cubicBezTo>
                    <a:pt x="512" y="361"/>
                    <a:pt x="511" y="361"/>
                    <a:pt x="511" y="361"/>
                  </a:cubicBezTo>
                  <a:lnTo>
                    <a:pt x="462" y="349"/>
                  </a:lnTo>
                  <a:lnTo>
                    <a:pt x="468" y="348"/>
                  </a:lnTo>
                  <a:lnTo>
                    <a:pt x="441" y="367"/>
                  </a:lnTo>
                  <a:cubicBezTo>
                    <a:pt x="440" y="367"/>
                    <a:pt x="440" y="368"/>
                    <a:pt x="439" y="368"/>
                  </a:cubicBezTo>
                  <a:lnTo>
                    <a:pt x="403" y="380"/>
                  </a:lnTo>
                  <a:cubicBezTo>
                    <a:pt x="402" y="380"/>
                    <a:pt x="402" y="380"/>
                    <a:pt x="401" y="380"/>
                  </a:cubicBezTo>
                  <a:lnTo>
                    <a:pt x="356" y="383"/>
                  </a:lnTo>
                  <a:cubicBezTo>
                    <a:pt x="355" y="384"/>
                    <a:pt x="355" y="383"/>
                    <a:pt x="354" y="383"/>
                  </a:cubicBezTo>
                  <a:lnTo>
                    <a:pt x="312" y="375"/>
                  </a:lnTo>
                  <a:cubicBezTo>
                    <a:pt x="311" y="375"/>
                    <a:pt x="310" y="375"/>
                    <a:pt x="310" y="374"/>
                  </a:cubicBezTo>
                  <a:lnTo>
                    <a:pt x="276" y="355"/>
                  </a:lnTo>
                  <a:cubicBezTo>
                    <a:pt x="275" y="355"/>
                    <a:pt x="274" y="354"/>
                    <a:pt x="273" y="353"/>
                  </a:cubicBezTo>
                  <a:lnTo>
                    <a:pt x="251" y="325"/>
                  </a:lnTo>
                  <a:lnTo>
                    <a:pt x="259" y="328"/>
                  </a:lnTo>
                  <a:lnTo>
                    <a:pt x="208" y="338"/>
                  </a:lnTo>
                  <a:cubicBezTo>
                    <a:pt x="207" y="338"/>
                    <a:pt x="206" y="339"/>
                    <a:pt x="205" y="338"/>
                  </a:cubicBezTo>
                  <a:lnTo>
                    <a:pt x="166" y="333"/>
                  </a:lnTo>
                  <a:cubicBezTo>
                    <a:pt x="166" y="333"/>
                    <a:pt x="165" y="333"/>
                    <a:pt x="164" y="333"/>
                  </a:cubicBezTo>
                  <a:lnTo>
                    <a:pt x="133" y="319"/>
                  </a:lnTo>
                  <a:cubicBezTo>
                    <a:pt x="132" y="318"/>
                    <a:pt x="132" y="318"/>
                    <a:pt x="131" y="317"/>
                  </a:cubicBezTo>
                  <a:lnTo>
                    <a:pt x="109" y="296"/>
                  </a:lnTo>
                  <a:cubicBezTo>
                    <a:pt x="108" y="295"/>
                    <a:pt x="107" y="294"/>
                    <a:pt x="107" y="293"/>
                  </a:cubicBezTo>
                  <a:lnTo>
                    <a:pt x="99" y="267"/>
                  </a:lnTo>
                  <a:lnTo>
                    <a:pt x="104" y="272"/>
                  </a:lnTo>
                  <a:lnTo>
                    <a:pt x="50" y="256"/>
                  </a:lnTo>
                  <a:cubicBezTo>
                    <a:pt x="49" y="256"/>
                    <a:pt x="48" y="255"/>
                    <a:pt x="48" y="255"/>
                  </a:cubicBezTo>
                  <a:lnTo>
                    <a:pt x="18" y="232"/>
                  </a:lnTo>
                  <a:cubicBezTo>
                    <a:pt x="17" y="231"/>
                    <a:pt x="16" y="230"/>
                    <a:pt x="15" y="229"/>
                  </a:cubicBezTo>
                  <a:lnTo>
                    <a:pt x="1" y="200"/>
                  </a:lnTo>
                  <a:cubicBezTo>
                    <a:pt x="1" y="199"/>
                    <a:pt x="0" y="197"/>
                    <a:pt x="0" y="196"/>
                  </a:cubicBezTo>
                  <a:lnTo>
                    <a:pt x="3" y="166"/>
                  </a:lnTo>
                  <a:cubicBezTo>
                    <a:pt x="4" y="164"/>
                    <a:pt x="4" y="163"/>
                    <a:pt x="5" y="162"/>
                  </a:cubicBezTo>
                  <a:lnTo>
                    <a:pt x="25" y="134"/>
                  </a:lnTo>
                  <a:lnTo>
                    <a:pt x="24" y="142"/>
                  </a:lnTo>
                  <a:lnTo>
                    <a:pt x="20" y="134"/>
                  </a:lnTo>
                  <a:cubicBezTo>
                    <a:pt x="20" y="133"/>
                    <a:pt x="20" y="132"/>
                    <a:pt x="19" y="131"/>
                  </a:cubicBezTo>
                  <a:lnTo>
                    <a:pt x="17" y="106"/>
                  </a:lnTo>
                  <a:cubicBezTo>
                    <a:pt x="17" y="105"/>
                    <a:pt x="18" y="103"/>
                    <a:pt x="18" y="102"/>
                  </a:cubicBezTo>
                  <a:lnTo>
                    <a:pt x="29" y="80"/>
                  </a:lnTo>
                  <a:cubicBezTo>
                    <a:pt x="30" y="79"/>
                    <a:pt x="31" y="78"/>
                    <a:pt x="32" y="77"/>
                  </a:cubicBezTo>
                  <a:lnTo>
                    <a:pt x="55" y="59"/>
                  </a:lnTo>
                  <a:cubicBezTo>
                    <a:pt x="55" y="59"/>
                    <a:pt x="56" y="58"/>
                    <a:pt x="57" y="58"/>
                  </a:cubicBezTo>
                  <a:lnTo>
                    <a:pt x="89" y="47"/>
                  </a:lnTo>
                  <a:lnTo>
                    <a:pt x="84" y="51"/>
                  </a:lnTo>
                  <a:lnTo>
                    <a:pt x="94" y="33"/>
                  </a:lnTo>
                  <a:cubicBezTo>
                    <a:pt x="95" y="32"/>
                    <a:pt x="96" y="31"/>
                    <a:pt x="96" y="30"/>
                  </a:cubicBezTo>
                  <a:lnTo>
                    <a:pt x="114" y="15"/>
                  </a:lnTo>
                  <a:cubicBezTo>
                    <a:pt x="115" y="15"/>
                    <a:pt x="116" y="14"/>
                    <a:pt x="117" y="14"/>
                  </a:cubicBezTo>
                  <a:lnTo>
                    <a:pt x="145" y="3"/>
                  </a:lnTo>
                  <a:cubicBezTo>
                    <a:pt x="145" y="3"/>
                    <a:pt x="146" y="3"/>
                    <a:pt x="147" y="2"/>
                  </a:cubicBezTo>
                  <a:lnTo>
                    <a:pt x="179" y="0"/>
                  </a:lnTo>
                  <a:cubicBezTo>
                    <a:pt x="180" y="0"/>
                    <a:pt x="180" y="0"/>
                    <a:pt x="181" y="1"/>
                  </a:cubicBezTo>
                  <a:lnTo>
                    <a:pt x="211" y="7"/>
                  </a:lnTo>
                  <a:cubicBezTo>
                    <a:pt x="212" y="7"/>
                    <a:pt x="213" y="7"/>
                    <a:pt x="213" y="7"/>
                  </a:cubicBezTo>
                  <a:lnTo>
                    <a:pt x="239" y="21"/>
                  </a:lnTo>
                  <a:lnTo>
                    <a:pt x="231" y="22"/>
                  </a:lnTo>
                  <a:lnTo>
                    <a:pt x="257" y="7"/>
                  </a:lnTo>
                  <a:cubicBezTo>
                    <a:pt x="258" y="6"/>
                    <a:pt x="259" y="6"/>
                    <a:pt x="260" y="6"/>
                  </a:cubicBezTo>
                  <a:lnTo>
                    <a:pt x="289" y="1"/>
                  </a:lnTo>
                  <a:cubicBezTo>
                    <a:pt x="290" y="0"/>
                    <a:pt x="291" y="0"/>
                    <a:pt x="291" y="1"/>
                  </a:cubicBezTo>
                  <a:lnTo>
                    <a:pt x="319" y="4"/>
                  </a:lnTo>
                  <a:cubicBezTo>
                    <a:pt x="320" y="4"/>
                    <a:pt x="321" y="4"/>
                    <a:pt x="321" y="4"/>
                  </a:cubicBezTo>
                  <a:lnTo>
                    <a:pt x="346" y="13"/>
                  </a:lnTo>
                  <a:cubicBezTo>
                    <a:pt x="347" y="13"/>
                    <a:pt x="348" y="14"/>
                    <a:pt x="349" y="14"/>
                  </a:cubicBezTo>
                  <a:lnTo>
                    <a:pt x="367" y="30"/>
                  </a:lnTo>
                  <a:lnTo>
                    <a:pt x="358" y="29"/>
                  </a:lnTo>
                  <a:lnTo>
                    <a:pt x="379" y="18"/>
                  </a:lnTo>
                  <a:cubicBezTo>
                    <a:pt x="379" y="18"/>
                    <a:pt x="380" y="18"/>
                    <a:pt x="381" y="18"/>
                  </a:cubicBezTo>
                  <a:lnTo>
                    <a:pt x="415" y="11"/>
                  </a:lnTo>
                  <a:cubicBezTo>
                    <a:pt x="416" y="10"/>
                    <a:pt x="416" y="10"/>
                    <a:pt x="417" y="10"/>
                  </a:cubicBezTo>
                  <a:lnTo>
                    <a:pt x="452" y="13"/>
                  </a:lnTo>
                  <a:cubicBezTo>
                    <a:pt x="453" y="14"/>
                    <a:pt x="453" y="14"/>
                    <a:pt x="454" y="14"/>
                  </a:cubicBezTo>
                  <a:lnTo>
                    <a:pt x="485" y="25"/>
                  </a:lnTo>
                  <a:cubicBezTo>
                    <a:pt x="486" y="25"/>
                    <a:pt x="487" y="26"/>
                    <a:pt x="488" y="26"/>
                  </a:cubicBezTo>
                  <a:lnTo>
                    <a:pt x="511" y="45"/>
                  </a:lnTo>
                  <a:lnTo>
                    <a:pt x="504" y="44"/>
                  </a:lnTo>
                  <a:lnTo>
                    <a:pt x="540" y="35"/>
                  </a:lnTo>
                  <a:cubicBezTo>
                    <a:pt x="540" y="35"/>
                    <a:pt x="541" y="34"/>
                    <a:pt x="541" y="34"/>
                  </a:cubicBezTo>
                  <a:lnTo>
                    <a:pt x="579" y="33"/>
                  </a:lnTo>
                  <a:cubicBezTo>
                    <a:pt x="580" y="33"/>
                    <a:pt x="581" y="34"/>
                    <a:pt x="581" y="34"/>
                  </a:cubicBezTo>
                  <a:lnTo>
                    <a:pt x="624" y="44"/>
                  </a:lnTo>
                  <a:cubicBezTo>
                    <a:pt x="625" y="44"/>
                    <a:pt x="626" y="44"/>
                    <a:pt x="627" y="45"/>
                  </a:cubicBezTo>
                  <a:lnTo>
                    <a:pt x="660" y="65"/>
                  </a:lnTo>
                  <a:cubicBezTo>
                    <a:pt x="661" y="65"/>
                    <a:pt x="661" y="66"/>
                    <a:pt x="662" y="67"/>
                  </a:cubicBezTo>
                  <a:lnTo>
                    <a:pt x="681" y="94"/>
                  </a:lnTo>
                  <a:cubicBezTo>
                    <a:pt x="682" y="95"/>
                    <a:pt x="682" y="96"/>
                    <a:pt x="682" y="98"/>
                  </a:cubicBezTo>
                  <a:lnTo>
                    <a:pt x="685" y="129"/>
                  </a:lnTo>
                  <a:lnTo>
                    <a:pt x="683" y="124"/>
                  </a:lnTo>
                  <a:lnTo>
                    <a:pt x="684" y="125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5" name="Freeform 50"/>
            <p:cNvSpPr>
              <a:spLocks noEditPoints="1"/>
            </p:cNvSpPr>
            <p:nvPr/>
          </p:nvSpPr>
          <p:spPr bwMode="auto">
            <a:xfrm>
              <a:off x="5771765" y="4618684"/>
              <a:ext cx="554038" cy="260350"/>
            </a:xfrm>
            <a:custGeom>
              <a:avLst/>
              <a:gdLst>
                <a:gd name="T0" fmla="*/ 447451839 w 683"/>
                <a:gd name="T1" fmla="*/ 126690504 h 323"/>
                <a:gd name="T2" fmla="*/ 421131292 w 683"/>
                <a:gd name="T3" fmla="*/ 140334290 h 323"/>
                <a:gd name="T4" fmla="*/ 395468715 w 683"/>
                <a:gd name="T5" fmla="*/ 179315844 h 323"/>
                <a:gd name="T6" fmla="*/ 405997056 w 683"/>
                <a:gd name="T7" fmla="*/ 191010632 h 323"/>
                <a:gd name="T8" fmla="*/ 395468715 w 683"/>
                <a:gd name="T9" fmla="*/ 179315844 h 323"/>
                <a:gd name="T10" fmla="*/ 290843990 w 683"/>
                <a:gd name="T11" fmla="*/ 194908626 h 323"/>
                <a:gd name="T12" fmla="*/ 292159728 w 683"/>
                <a:gd name="T13" fmla="*/ 209851744 h 323"/>
                <a:gd name="T14" fmla="*/ 153976322 w 683"/>
                <a:gd name="T15" fmla="*/ 181264841 h 323"/>
                <a:gd name="T16" fmla="*/ 147396008 w 683"/>
                <a:gd name="T17" fmla="*/ 195558292 h 323"/>
                <a:gd name="T18" fmla="*/ 153976322 w 683"/>
                <a:gd name="T19" fmla="*/ 181264841 h 323"/>
                <a:gd name="T20" fmla="*/ 76987756 w 683"/>
                <a:gd name="T21" fmla="*/ 129938832 h 323"/>
                <a:gd name="T22" fmla="*/ 65801546 w 683"/>
                <a:gd name="T23" fmla="*/ 138385293 h 323"/>
                <a:gd name="T24" fmla="*/ 59879912 w 683"/>
                <a:gd name="T25" fmla="*/ 148130278 h 323"/>
                <a:gd name="T26" fmla="*/ 58563362 w 683"/>
                <a:gd name="T27" fmla="*/ 158525735 h 323"/>
                <a:gd name="T28" fmla="*/ 50667297 w 683"/>
                <a:gd name="T29" fmla="*/ 144232284 h 323"/>
                <a:gd name="T30" fmla="*/ 58563362 w 683"/>
                <a:gd name="T31" fmla="*/ 131238164 h 323"/>
                <a:gd name="T32" fmla="*/ 71723991 w 683"/>
                <a:gd name="T33" fmla="*/ 120843513 h 323"/>
                <a:gd name="T34" fmla="*/ 87516096 w 683"/>
                <a:gd name="T35" fmla="*/ 113046718 h 323"/>
                <a:gd name="T36" fmla="*/ 7238187 w 683"/>
                <a:gd name="T37" fmla="*/ 72116142 h 323"/>
                <a:gd name="T38" fmla="*/ 16450792 w 683"/>
                <a:gd name="T39" fmla="*/ 94205582 h 323"/>
                <a:gd name="T40" fmla="*/ 7238187 w 683"/>
                <a:gd name="T41" fmla="*/ 72116142 h 323"/>
                <a:gd name="T42" fmla="*/ 46719271 w 683"/>
                <a:gd name="T43" fmla="*/ 28586915 h 323"/>
                <a:gd name="T44" fmla="*/ 38165349 w 683"/>
                <a:gd name="T45" fmla="*/ 20140449 h 323"/>
                <a:gd name="T46" fmla="*/ 142790112 w 683"/>
                <a:gd name="T47" fmla="*/ 16242455 h 323"/>
                <a:gd name="T48" fmla="*/ 141473563 w 683"/>
                <a:gd name="T49" fmla="*/ 0 h 323"/>
                <a:gd name="T50" fmla="*/ 142790112 w 683"/>
                <a:gd name="T51" fmla="*/ 16242455 h 323"/>
                <a:gd name="T52" fmla="*/ 215171998 w 683"/>
                <a:gd name="T53" fmla="*/ 11694792 h 323"/>
                <a:gd name="T54" fmla="*/ 228990496 w 683"/>
                <a:gd name="T55" fmla="*/ 14943123 h 323"/>
                <a:gd name="T56" fmla="*/ 317822305 w 683"/>
                <a:gd name="T57" fmla="*/ 24688109 h 323"/>
                <a:gd name="T58" fmla="*/ 298740042 w 683"/>
                <a:gd name="T59" fmla="*/ 22089446 h 323"/>
                <a:gd name="T60" fmla="*/ 317822305 w 683"/>
                <a:gd name="T61" fmla="*/ 24688109 h 323"/>
                <a:gd name="T62" fmla="*/ 423763580 w 683"/>
                <a:gd name="T63" fmla="*/ 68867813 h 323"/>
                <a:gd name="T64" fmla="*/ 431001865 w 683"/>
                <a:gd name="T65" fmla="*/ 79912936 h 3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83"/>
                <a:gd name="T100" fmla="*/ 0 h 323"/>
                <a:gd name="T101" fmla="*/ 683 w 683"/>
                <a:gd name="T102" fmla="*/ 323 h 3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83" h="323">
                  <a:moveTo>
                    <a:pt x="637" y="201"/>
                  </a:moveTo>
                  <a:lnTo>
                    <a:pt x="680" y="195"/>
                  </a:lnTo>
                  <a:lnTo>
                    <a:pt x="683" y="210"/>
                  </a:lnTo>
                  <a:lnTo>
                    <a:pt x="640" y="216"/>
                  </a:lnTo>
                  <a:lnTo>
                    <a:pt x="637" y="201"/>
                  </a:lnTo>
                  <a:close/>
                  <a:moveTo>
                    <a:pt x="601" y="276"/>
                  </a:moveTo>
                  <a:lnTo>
                    <a:pt x="620" y="279"/>
                  </a:lnTo>
                  <a:lnTo>
                    <a:pt x="617" y="294"/>
                  </a:lnTo>
                  <a:lnTo>
                    <a:pt x="598" y="291"/>
                  </a:lnTo>
                  <a:lnTo>
                    <a:pt x="601" y="276"/>
                  </a:lnTo>
                  <a:close/>
                  <a:moveTo>
                    <a:pt x="431" y="314"/>
                  </a:moveTo>
                  <a:lnTo>
                    <a:pt x="442" y="300"/>
                  </a:lnTo>
                  <a:lnTo>
                    <a:pt x="455" y="309"/>
                  </a:lnTo>
                  <a:lnTo>
                    <a:pt x="444" y="323"/>
                  </a:lnTo>
                  <a:lnTo>
                    <a:pt x="431" y="314"/>
                  </a:lnTo>
                  <a:close/>
                  <a:moveTo>
                    <a:pt x="234" y="279"/>
                  </a:moveTo>
                  <a:lnTo>
                    <a:pt x="239" y="296"/>
                  </a:lnTo>
                  <a:lnTo>
                    <a:pt x="224" y="301"/>
                  </a:lnTo>
                  <a:lnTo>
                    <a:pt x="219" y="284"/>
                  </a:lnTo>
                  <a:lnTo>
                    <a:pt x="234" y="279"/>
                  </a:lnTo>
                  <a:close/>
                  <a:moveTo>
                    <a:pt x="140" y="189"/>
                  </a:moveTo>
                  <a:lnTo>
                    <a:pt x="117" y="200"/>
                  </a:lnTo>
                  <a:lnTo>
                    <a:pt x="118" y="199"/>
                  </a:lnTo>
                  <a:lnTo>
                    <a:pt x="100" y="213"/>
                  </a:lnTo>
                  <a:lnTo>
                    <a:pt x="102" y="211"/>
                  </a:lnTo>
                  <a:lnTo>
                    <a:pt x="91" y="228"/>
                  </a:lnTo>
                  <a:lnTo>
                    <a:pt x="92" y="225"/>
                  </a:lnTo>
                  <a:lnTo>
                    <a:pt x="89" y="244"/>
                  </a:lnTo>
                  <a:lnTo>
                    <a:pt x="74" y="241"/>
                  </a:lnTo>
                  <a:lnTo>
                    <a:pt x="77" y="222"/>
                  </a:lnTo>
                  <a:cubicBezTo>
                    <a:pt x="77" y="221"/>
                    <a:pt x="77" y="220"/>
                    <a:pt x="78" y="219"/>
                  </a:cubicBezTo>
                  <a:lnTo>
                    <a:pt x="89" y="202"/>
                  </a:lnTo>
                  <a:cubicBezTo>
                    <a:pt x="89" y="201"/>
                    <a:pt x="90" y="201"/>
                    <a:pt x="91" y="200"/>
                  </a:cubicBezTo>
                  <a:lnTo>
                    <a:pt x="109" y="186"/>
                  </a:lnTo>
                  <a:cubicBezTo>
                    <a:pt x="109" y="186"/>
                    <a:pt x="109" y="185"/>
                    <a:pt x="110" y="185"/>
                  </a:cubicBezTo>
                  <a:lnTo>
                    <a:pt x="133" y="174"/>
                  </a:lnTo>
                  <a:lnTo>
                    <a:pt x="140" y="189"/>
                  </a:lnTo>
                  <a:close/>
                  <a:moveTo>
                    <a:pt x="11" y="111"/>
                  </a:moveTo>
                  <a:lnTo>
                    <a:pt x="36" y="134"/>
                  </a:lnTo>
                  <a:lnTo>
                    <a:pt x="25" y="145"/>
                  </a:lnTo>
                  <a:lnTo>
                    <a:pt x="0" y="122"/>
                  </a:lnTo>
                  <a:lnTo>
                    <a:pt x="11" y="111"/>
                  </a:lnTo>
                  <a:close/>
                  <a:moveTo>
                    <a:pt x="73" y="34"/>
                  </a:moveTo>
                  <a:lnTo>
                    <a:pt x="71" y="44"/>
                  </a:lnTo>
                  <a:lnTo>
                    <a:pt x="56" y="41"/>
                  </a:lnTo>
                  <a:lnTo>
                    <a:pt x="58" y="31"/>
                  </a:lnTo>
                  <a:lnTo>
                    <a:pt x="73" y="34"/>
                  </a:lnTo>
                  <a:close/>
                  <a:moveTo>
                    <a:pt x="217" y="25"/>
                  </a:moveTo>
                  <a:lnTo>
                    <a:pt x="204" y="11"/>
                  </a:lnTo>
                  <a:lnTo>
                    <a:pt x="215" y="0"/>
                  </a:lnTo>
                  <a:lnTo>
                    <a:pt x="228" y="14"/>
                  </a:lnTo>
                  <a:lnTo>
                    <a:pt x="217" y="25"/>
                  </a:lnTo>
                  <a:close/>
                  <a:moveTo>
                    <a:pt x="333" y="30"/>
                  </a:moveTo>
                  <a:lnTo>
                    <a:pt x="327" y="18"/>
                  </a:lnTo>
                  <a:lnTo>
                    <a:pt x="342" y="11"/>
                  </a:lnTo>
                  <a:lnTo>
                    <a:pt x="348" y="23"/>
                  </a:lnTo>
                  <a:lnTo>
                    <a:pt x="333" y="30"/>
                  </a:lnTo>
                  <a:close/>
                  <a:moveTo>
                    <a:pt x="483" y="38"/>
                  </a:moveTo>
                  <a:lnTo>
                    <a:pt x="461" y="49"/>
                  </a:lnTo>
                  <a:lnTo>
                    <a:pt x="454" y="34"/>
                  </a:lnTo>
                  <a:lnTo>
                    <a:pt x="476" y="23"/>
                  </a:lnTo>
                  <a:lnTo>
                    <a:pt x="483" y="38"/>
                  </a:lnTo>
                  <a:close/>
                  <a:moveTo>
                    <a:pt x="640" y="118"/>
                  </a:moveTo>
                  <a:lnTo>
                    <a:pt x="644" y="106"/>
                  </a:lnTo>
                  <a:lnTo>
                    <a:pt x="659" y="111"/>
                  </a:lnTo>
                  <a:lnTo>
                    <a:pt x="655" y="123"/>
                  </a:lnTo>
                  <a:lnTo>
                    <a:pt x="640" y="118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6" name="Freeform 52"/>
            <p:cNvSpPr>
              <a:spLocks noEditPoints="1"/>
            </p:cNvSpPr>
            <p:nvPr/>
          </p:nvSpPr>
          <p:spPr bwMode="auto">
            <a:xfrm>
              <a:off x="5157402" y="4896496"/>
              <a:ext cx="500063" cy="787400"/>
            </a:xfrm>
            <a:custGeom>
              <a:avLst/>
              <a:gdLst>
                <a:gd name="T0" fmla="*/ 0 w 618"/>
                <a:gd name="T1" fmla="*/ 623552341 h 977"/>
                <a:gd name="T2" fmla="*/ 384990199 w 618"/>
                <a:gd name="T3" fmla="*/ 12341306 h 977"/>
                <a:gd name="T4" fmla="*/ 402668795 w 618"/>
                <a:gd name="T5" fmla="*/ 23383443 h 977"/>
                <a:gd name="T6" fmla="*/ 17677793 w 618"/>
                <a:gd name="T7" fmla="*/ 634594475 h 977"/>
                <a:gd name="T8" fmla="*/ 0 w 618"/>
                <a:gd name="T9" fmla="*/ 623552341 h 977"/>
                <a:gd name="T10" fmla="*/ 303147396 w 618"/>
                <a:gd name="T11" fmla="*/ 53261940 h 977"/>
                <a:gd name="T12" fmla="*/ 404632634 w 618"/>
                <a:gd name="T13" fmla="*/ 0 h 977"/>
                <a:gd name="T14" fmla="*/ 401358760 w 618"/>
                <a:gd name="T15" fmla="*/ 114318090 h 977"/>
                <a:gd name="T16" fmla="*/ 390227912 w 618"/>
                <a:gd name="T17" fmla="*/ 124061055 h 977"/>
                <a:gd name="T18" fmla="*/ 380407099 w 618"/>
                <a:gd name="T19" fmla="*/ 113668506 h 977"/>
                <a:gd name="T20" fmla="*/ 383026360 w 618"/>
                <a:gd name="T21" fmla="*/ 17537181 h 977"/>
                <a:gd name="T22" fmla="*/ 398740308 w 618"/>
                <a:gd name="T23" fmla="*/ 26630567 h 977"/>
                <a:gd name="T24" fmla="*/ 312968209 w 618"/>
                <a:gd name="T25" fmla="*/ 71448699 h 977"/>
                <a:gd name="T26" fmla="*/ 298563487 w 618"/>
                <a:gd name="T27" fmla="*/ 67551191 h 977"/>
                <a:gd name="T28" fmla="*/ 303147396 w 618"/>
                <a:gd name="T29" fmla="*/ 53261940 h 97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18"/>
                <a:gd name="T46" fmla="*/ 0 h 977"/>
                <a:gd name="T47" fmla="*/ 618 w 618"/>
                <a:gd name="T48" fmla="*/ 977 h 97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18" h="977">
                  <a:moveTo>
                    <a:pt x="0" y="960"/>
                  </a:moveTo>
                  <a:lnTo>
                    <a:pt x="588" y="19"/>
                  </a:lnTo>
                  <a:lnTo>
                    <a:pt x="615" y="36"/>
                  </a:lnTo>
                  <a:lnTo>
                    <a:pt x="27" y="977"/>
                  </a:lnTo>
                  <a:lnTo>
                    <a:pt x="0" y="960"/>
                  </a:lnTo>
                  <a:close/>
                  <a:moveTo>
                    <a:pt x="463" y="82"/>
                  </a:moveTo>
                  <a:lnTo>
                    <a:pt x="618" y="0"/>
                  </a:lnTo>
                  <a:lnTo>
                    <a:pt x="613" y="176"/>
                  </a:lnTo>
                  <a:cubicBezTo>
                    <a:pt x="613" y="185"/>
                    <a:pt x="605" y="192"/>
                    <a:pt x="596" y="191"/>
                  </a:cubicBezTo>
                  <a:cubicBezTo>
                    <a:pt x="588" y="191"/>
                    <a:pt x="581" y="184"/>
                    <a:pt x="581" y="175"/>
                  </a:cubicBezTo>
                  <a:lnTo>
                    <a:pt x="585" y="27"/>
                  </a:lnTo>
                  <a:lnTo>
                    <a:pt x="609" y="41"/>
                  </a:lnTo>
                  <a:lnTo>
                    <a:pt x="478" y="110"/>
                  </a:lnTo>
                  <a:cubicBezTo>
                    <a:pt x="470" y="115"/>
                    <a:pt x="460" y="112"/>
                    <a:pt x="456" y="104"/>
                  </a:cubicBezTo>
                  <a:cubicBezTo>
                    <a:pt x="452" y="96"/>
                    <a:pt x="455" y="86"/>
                    <a:pt x="463" y="82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Freeform 53"/>
            <p:cNvSpPr>
              <a:spLocks noEditPoints="1"/>
            </p:cNvSpPr>
            <p:nvPr/>
          </p:nvSpPr>
          <p:spPr bwMode="auto">
            <a:xfrm>
              <a:off x="6243252" y="4793309"/>
              <a:ext cx="598488" cy="884238"/>
            </a:xfrm>
            <a:custGeom>
              <a:avLst/>
              <a:gdLst>
                <a:gd name="T0" fmla="*/ 466376675 w 740"/>
                <a:gd name="T1" fmla="*/ 712091725 h 1098"/>
                <a:gd name="T2" fmla="*/ 3270656 w 740"/>
                <a:gd name="T3" fmla="*/ 23346939 h 1098"/>
                <a:gd name="T4" fmla="*/ 20277420 w 740"/>
                <a:gd name="T5" fmla="*/ 11673872 h 1098"/>
                <a:gd name="T6" fmla="*/ 484037726 w 740"/>
                <a:gd name="T7" fmla="*/ 700417856 h 1098"/>
                <a:gd name="T8" fmla="*/ 466376675 w 740"/>
                <a:gd name="T9" fmla="*/ 712091725 h 1098"/>
                <a:gd name="T10" fmla="*/ 7194797 w 740"/>
                <a:gd name="T11" fmla="*/ 114142401 h 1098"/>
                <a:gd name="T12" fmla="*/ 0 w 740"/>
                <a:gd name="T13" fmla="*/ 0 h 1098"/>
                <a:gd name="T14" fmla="*/ 103348355 w 740"/>
                <a:gd name="T15" fmla="*/ 50585974 h 1098"/>
                <a:gd name="T16" fmla="*/ 108581105 w 740"/>
                <a:gd name="T17" fmla="*/ 64204695 h 1098"/>
                <a:gd name="T18" fmla="*/ 94191491 w 740"/>
                <a:gd name="T19" fmla="*/ 68745070 h 1098"/>
                <a:gd name="T20" fmla="*/ 7194797 w 740"/>
                <a:gd name="T21" fmla="*/ 26589955 h 1098"/>
                <a:gd name="T22" fmla="*/ 22239490 w 740"/>
                <a:gd name="T23" fmla="*/ 16861725 h 1098"/>
                <a:gd name="T24" fmla="*/ 28126513 w 740"/>
                <a:gd name="T25" fmla="*/ 112845036 h 1098"/>
                <a:gd name="T26" fmla="*/ 18314542 w 740"/>
                <a:gd name="T27" fmla="*/ 123870626 h 1098"/>
                <a:gd name="T28" fmla="*/ 7194797 w 740"/>
                <a:gd name="T29" fmla="*/ 114142401 h 109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40"/>
                <a:gd name="T46" fmla="*/ 0 h 1098"/>
                <a:gd name="T47" fmla="*/ 740 w 740"/>
                <a:gd name="T48" fmla="*/ 1098 h 109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40" h="1098">
                  <a:moveTo>
                    <a:pt x="713" y="1098"/>
                  </a:moveTo>
                  <a:lnTo>
                    <a:pt x="5" y="36"/>
                  </a:lnTo>
                  <a:lnTo>
                    <a:pt x="31" y="18"/>
                  </a:lnTo>
                  <a:lnTo>
                    <a:pt x="740" y="1080"/>
                  </a:lnTo>
                  <a:lnTo>
                    <a:pt x="713" y="1098"/>
                  </a:lnTo>
                  <a:close/>
                  <a:moveTo>
                    <a:pt x="11" y="176"/>
                  </a:moveTo>
                  <a:lnTo>
                    <a:pt x="0" y="0"/>
                  </a:lnTo>
                  <a:lnTo>
                    <a:pt x="158" y="78"/>
                  </a:lnTo>
                  <a:cubicBezTo>
                    <a:pt x="166" y="81"/>
                    <a:pt x="169" y="91"/>
                    <a:pt x="166" y="99"/>
                  </a:cubicBezTo>
                  <a:cubicBezTo>
                    <a:pt x="162" y="107"/>
                    <a:pt x="152" y="110"/>
                    <a:pt x="144" y="106"/>
                  </a:cubicBezTo>
                  <a:lnTo>
                    <a:pt x="11" y="41"/>
                  </a:lnTo>
                  <a:lnTo>
                    <a:pt x="34" y="26"/>
                  </a:lnTo>
                  <a:lnTo>
                    <a:pt x="43" y="174"/>
                  </a:lnTo>
                  <a:cubicBezTo>
                    <a:pt x="43" y="183"/>
                    <a:pt x="37" y="190"/>
                    <a:pt x="28" y="191"/>
                  </a:cubicBezTo>
                  <a:cubicBezTo>
                    <a:pt x="19" y="191"/>
                    <a:pt x="11" y="185"/>
                    <a:pt x="11" y="176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Rectangle 55"/>
            <p:cNvSpPr>
              <a:spLocks noChangeArrowheads="1"/>
            </p:cNvSpPr>
            <p:nvPr/>
          </p:nvSpPr>
          <p:spPr bwMode="auto">
            <a:xfrm>
              <a:off x="5886065" y="4671071"/>
              <a:ext cx="336550" cy="141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600"/>
            </a:p>
          </p:txBody>
        </p:sp>
        <p:sp>
          <p:nvSpPr>
            <p:cNvPr id="39" name="Freeform 56"/>
            <p:cNvSpPr>
              <a:spLocks noEditPoints="1"/>
            </p:cNvSpPr>
            <p:nvPr/>
          </p:nvSpPr>
          <p:spPr bwMode="auto">
            <a:xfrm>
              <a:off x="5879715" y="4664721"/>
              <a:ext cx="349250" cy="153988"/>
            </a:xfrm>
            <a:custGeom>
              <a:avLst/>
              <a:gdLst>
                <a:gd name="T0" fmla="*/ 0 w 432"/>
                <a:gd name="T1" fmla="*/ 5145766 h 192"/>
                <a:gd name="T2" fmla="*/ 5229049 w 432"/>
                <a:gd name="T3" fmla="*/ 0 h 192"/>
                <a:gd name="T4" fmla="*/ 277121813 w 432"/>
                <a:gd name="T5" fmla="*/ 0 h 192"/>
                <a:gd name="T6" fmla="*/ 282350860 w 432"/>
                <a:gd name="T7" fmla="*/ 5145766 h 192"/>
                <a:gd name="T8" fmla="*/ 282350860 w 432"/>
                <a:gd name="T9" fmla="*/ 118355831 h 192"/>
                <a:gd name="T10" fmla="*/ 277121813 w 432"/>
                <a:gd name="T11" fmla="*/ 123501595 h 192"/>
                <a:gd name="T12" fmla="*/ 5229049 w 432"/>
                <a:gd name="T13" fmla="*/ 123501595 h 192"/>
                <a:gd name="T14" fmla="*/ 0 w 432"/>
                <a:gd name="T15" fmla="*/ 118355831 h 192"/>
                <a:gd name="T16" fmla="*/ 0 w 432"/>
                <a:gd name="T17" fmla="*/ 5145766 h 192"/>
                <a:gd name="T18" fmla="*/ 10457289 w 432"/>
                <a:gd name="T19" fmla="*/ 118355831 h 192"/>
                <a:gd name="T20" fmla="*/ 5229049 w 432"/>
                <a:gd name="T21" fmla="*/ 113210067 h 192"/>
                <a:gd name="T22" fmla="*/ 277121813 w 432"/>
                <a:gd name="T23" fmla="*/ 113210067 h 192"/>
                <a:gd name="T24" fmla="*/ 271893575 w 432"/>
                <a:gd name="T25" fmla="*/ 118355831 h 192"/>
                <a:gd name="T26" fmla="*/ 271893575 w 432"/>
                <a:gd name="T27" fmla="*/ 5145766 h 192"/>
                <a:gd name="T28" fmla="*/ 277121813 w 432"/>
                <a:gd name="T29" fmla="*/ 10291531 h 192"/>
                <a:gd name="T30" fmla="*/ 5229049 w 432"/>
                <a:gd name="T31" fmla="*/ 10291531 h 192"/>
                <a:gd name="T32" fmla="*/ 10457289 w 432"/>
                <a:gd name="T33" fmla="*/ 5145766 h 192"/>
                <a:gd name="T34" fmla="*/ 10457289 w 432"/>
                <a:gd name="T35" fmla="*/ 118355831 h 1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32"/>
                <a:gd name="T55" fmla="*/ 0 h 192"/>
                <a:gd name="T56" fmla="*/ 432 w 432"/>
                <a:gd name="T57" fmla="*/ 192 h 1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32" h="19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24" y="0"/>
                  </a:lnTo>
                  <a:cubicBezTo>
                    <a:pt x="429" y="0"/>
                    <a:pt x="432" y="4"/>
                    <a:pt x="432" y="8"/>
                  </a:cubicBezTo>
                  <a:lnTo>
                    <a:pt x="432" y="184"/>
                  </a:lnTo>
                  <a:cubicBezTo>
                    <a:pt x="432" y="189"/>
                    <a:pt x="429" y="192"/>
                    <a:pt x="424" y="192"/>
                  </a:cubicBezTo>
                  <a:lnTo>
                    <a:pt x="8" y="192"/>
                  </a:lnTo>
                  <a:cubicBezTo>
                    <a:pt x="4" y="192"/>
                    <a:pt x="0" y="189"/>
                    <a:pt x="0" y="184"/>
                  </a:cubicBezTo>
                  <a:lnTo>
                    <a:pt x="0" y="8"/>
                  </a:lnTo>
                  <a:close/>
                  <a:moveTo>
                    <a:pt x="16" y="184"/>
                  </a:moveTo>
                  <a:lnTo>
                    <a:pt x="8" y="176"/>
                  </a:lnTo>
                  <a:lnTo>
                    <a:pt x="424" y="176"/>
                  </a:lnTo>
                  <a:lnTo>
                    <a:pt x="416" y="184"/>
                  </a:lnTo>
                  <a:lnTo>
                    <a:pt x="416" y="8"/>
                  </a:lnTo>
                  <a:lnTo>
                    <a:pt x="42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84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0" name="Freeform 57"/>
            <p:cNvSpPr>
              <a:spLocks/>
            </p:cNvSpPr>
            <p:nvPr/>
          </p:nvSpPr>
          <p:spPr bwMode="auto">
            <a:xfrm>
              <a:off x="5922577" y="4669484"/>
              <a:ext cx="266700" cy="134938"/>
            </a:xfrm>
            <a:custGeom>
              <a:avLst/>
              <a:gdLst>
                <a:gd name="T0" fmla="*/ 21423824 w 331"/>
                <a:gd name="T1" fmla="*/ 36561733 h 167"/>
                <a:gd name="T2" fmla="*/ 49340300 w 331"/>
                <a:gd name="T3" fmla="*/ 11098852 h 167"/>
                <a:gd name="T4" fmla="*/ 70115510 w 331"/>
                <a:gd name="T5" fmla="*/ 14363222 h 167"/>
                <a:gd name="T6" fmla="*/ 70115510 w 331"/>
                <a:gd name="T7" fmla="*/ 14363222 h 167"/>
                <a:gd name="T8" fmla="*/ 105173252 w 331"/>
                <a:gd name="T9" fmla="*/ 7181611 h 167"/>
                <a:gd name="T10" fmla="*/ 111016503 w 331"/>
                <a:gd name="T11" fmla="*/ 9793105 h 167"/>
                <a:gd name="T12" fmla="*/ 111016503 w 331"/>
                <a:gd name="T13" fmla="*/ 9793105 h 167"/>
                <a:gd name="T14" fmla="*/ 138932167 w 331"/>
                <a:gd name="T15" fmla="*/ 3264368 h 167"/>
                <a:gd name="T16" fmla="*/ 146074245 w 331"/>
                <a:gd name="T17" fmla="*/ 7834484 h 167"/>
                <a:gd name="T18" fmla="*/ 146074245 w 331"/>
                <a:gd name="T19" fmla="*/ 7834484 h 167"/>
                <a:gd name="T20" fmla="*/ 179183709 w 331"/>
                <a:gd name="T21" fmla="*/ 5875863 h 167"/>
                <a:gd name="T22" fmla="*/ 186974408 w 331"/>
                <a:gd name="T23" fmla="*/ 15016095 h 167"/>
                <a:gd name="T24" fmla="*/ 186974408 w 331"/>
                <a:gd name="T25" fmla="*/ 15016095 h 167"/>
                <a:gd name="T26" fmla="*/ 205152705 w 331"/>
                <a:gd name="T27" fmla="*/ 36561733 h 167"/>
                <a:gd name="T28" fmla="*/ 203853853 w 331"/>
                <a:gd name="T29" fmla="*/ 39173227 h 167"/>
                <a:gd name="T30" fmla="*/ 203853853 w 331"/>
                <a:gd name="T31" fmla="*/ 39173227 h 167"/>
                <a:gd name="T32" fmla="*/ 198011433 w 331"/>
                <a:gd name="T33" fmla="*/ 70511165 h 167"/>
                <a:gd name="T34" fmla="*/ 183079461 w 331"/>
                <a:gd name="T35" fmla="*/ 74428405 h 167"/>
                <a:gd name="T36" fmla="*/ 183079461 w 331"/>
                <a:gd name="T37" fmla="*/ 74428405 h 167"/>
                <a:gd name="T38" fmla="*/ 154513565 w 331"/>
                <a:gd name="T39" fmla="*/ 93362543 h 167"/>
                <a:gd name="T40" fmla="*/ 140231020 w 331"/>
                <a:gd name="T41" fmla="*/ 90751049 h 167"/>
                <a:gd name="T42" fmla="*/ 140231020 w 331"/>
                <a:gd name="T43" fmla="*/ 90751049 h 167"/>
                <a:gd name="T44" fmla="*/ 99979453 w 331"/>
                <a:gd name="T45" fmla="*/ 105767138 h 167"/>
                <a:gd name="T46" fmla="*/ 82450582 w 331"/>
                <a:gd name="T47" fmla="*/ 96626910 h 167"/>
                <a:gd name="T48" fmla="*/ 82450582 w 331"/>
                <a:gd name="T49" fmla="*/ 96626910 h 167"/>
                <a:gd name="T50" fmla="*/ 31162808 w 331"/>
                <a:gd name="T51" fmla="*/ 88139555 h 167"/>
                <a:gd name="T52" fmla="*/ 30513382 w 331"/>
                <a:gd name="T53" fmla="*/ 87486682 h 167"/>
                <a:gd name="T54" fmla="*/ 30513382 w 331"/>
                <a:gd name="T55" fmla="*/ 87486682 h 167"/>
                <a:gd name="T56" fmla="*/ 7790702 w 331"/>
                <a:gd name="T57" fmla="*/ 75081279 h 167"/>
                <a:gd name="T58" fmla="*/ 12984501 w 331"/>
                <a:gd name="T59" fmla="*/ 63329557 h 167"/>
                <a:gd name="T60" fmla="*/ 12984501 w 331"/>
                <a:gd name="T61" fmla="*/ 63329557 h 167"/>
                <a:gd name="T62" fmla="*/ 5843227 w 331"/>
                <a:gd name="T63" fmla="*/ 43743341 h 167"/>
                <a:gd name="T64" fmla="*/ 21423824 w 331"/>
                <a:gd name="T65" fmla="*/ 36561733 h 1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1"/>
                <a:gd name="T100" fmla="*/ 0 h 167"/>
                <a:gd name="T101" fmla="*/ 331 w 331"/>
                <a:gd name="T102" fmla="*/ 167 h 16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1" h="167">
                  <a:moveTo>
                    <a:pt x="33" y="56"/>
                  </a:moveTo>
                  <a:cubicBezTo>
                    <a:pt x="30" y="37"/>
                    <a:pt x="49" y="20"/>
                    <a:pt x="76" y="17"/>
                  </a:cubicBezTo>
                  <a:cubicBezTo>
                    <a:pt x="87" y="16"/>
                    <a:pt x="99" y="18"/>
                    <a:pt x="108" y="22"/>
                  </a:cubicBezTo>
                  <a:cubicBezTo>
                    <a:pt x="118" y="9"/>
                    <a:pt x="142" y="4"/>
                    <a:pt x="162" y="11"/>
                  </a:cubicBezTo>
                  <a:cubicBezTo>
                    <a:pt x="165" y="12"/>
                    <a:pt x="168" y="13"/>
                    <a:pt x="171" y="15"/>
                  </a:cubicBezTo>
                  <a:cubicBezTo>
                    <a:pt x="179" y="4"/>
                    <a:pt x="198" y="0"/>
                    <a:pt x="214" y="5"/>
                  </a:cubicBezTo>
                  <a:cubicBezTo>
                    <a:pt x="219" y="7"/>
                    <a:pt x="222" y="9"/>
                    <a:pt x="225" y="12"/>
                  </a:cubicBezTo>
                  <a:cubicBezTo>
                    <a:pt x="238" y="1"/>
                    <a:pt x="261" y="0"/>
                    <a:pt x="276" y="9"/>
                  </a:cubicBezTo>
                  <a:cubicBezTo>
                    <a:pt x="283" y="12"/>
                    <a:pt x="287" y="18"/>
                    <a:pt x="288" y="23"/>
                  </a:cubicBezTo>
                  <a:cubicBezTo>
                    <a:pt x="309" y="27"/>
                    <a:pt x="322" y="42"/>
                    <a:pt x="316" y="56"/>
                  </a:cubicBezTo>
                  <a:cubicBezTo>
                    <a:pt x="316" y="57"/>
                    <a:pt x="315" y="59"/>
                    <a:pt x="314" y="60"/>
                  </a:cubicBezTo>
                  <a:cubicBezTo>
                    <a:pt x="331" y="75"/>
                    <a:pt x="327" y="96"/>
                    <a:pt x="305" y="108"/>
                  </a:cubicBezTo>
                  <a:cubicBezTo>
                    <a:pt x="298" y="111"/>
                    <a:pt x="290" y="114"/>
                    <a:pt x="282" y="114"/>
                  </a:cubicBezTo>
                  <a:cubicBezTo>
                    <a:pt x="281" y="130"/>
                    <a:pt x="262" y="143"/>
                    <a:pt x="238" y="143"/>
                  </a:cubicBezTo>
                  <a:cubicBezTo>
                    <a:pt x="230" y="143"/>
                    <a:pt x="223" y="142"/>
                    <a:pt x="216" y="139"/>
                  </a:cubicBezTo>
                  <a:cubicBezTo>
                    <a:pt x="208" y="157"/>
                    <a:pt x="180" y="167"/>
                    <a:pt x="154" y="162"/>
                  </a:cubicBezTo>
                  <a:cubicBezTo>
                    <a:pt x="143" y="159"/>
                    <a:pt x="133" y="154"/>
                    <a:pt x="127" y="148"/>
                  </a:cubicBezTo>
                  <a:cubicBezTo>
                    <a:pt x="99" y="159"/>
                    <a:pt x="64" y="153"/>
                    <a:pt x="48" y="135"/>
                  </a:cubicBezTo>
                  <a:cubicBezTo>
                    <a:pt x="48" y="134"/>
                    <a:pt x="48" y="134"/>
                    <a:pt x="47" y="134"/>
                  </a:cubicBezTo>
                  <a:cubicBezTo>
                    <a:pt x="30" y="135"/>
                    <a:pt x="14" y="127"/>
                    <a:pt x="12" y="115"/>
                  </a:cubicBezTo>
                  <a:cubicBezTo>
                    <a:pt x="11" y="108"/>
                    <a:pt x="14" y="102"/>
                    <a:pt x="20" y="97"/>
                  </a:cubicBezTo>
                  <a:cubicBezTo>
                    <a:pt x="5" y="91"/>
                    <a:pt x="0" y="77"/>
                    <a:pt x="9" y="67"/>
                  </a:cubicBezTo>
                  <a:cubicBezTo>
                    <a:pt x="14" y="61"/>
                    <a:pt x="23" y="57"/>
                    <a:pt x="33" y="56"/>
                  </a:cubicBezTo>
                  <a:close/>
                </a:path>
              </a:pathLst>
            </a:custGeom>
            <a:solidFill>
              <a:srgbClr val="D7E4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" name="Freeform 58"/>
            <p:cNvSpPr>
              <a:spLocks noEditPoints="1"/>
            </p:cNvSpPr>
            <p:nvPr/>
          </p:nvSpPr>
          <p:spPr bwMode="auto">
            <a:xfrm>
              <a:off x="5920990" y="4664721"/>
              <a:ext cx="269875" cy="142875"/>
            </a:xfrm>
            <a:custGeom>
              <a:avLst/>
              <a:gdLst>
                <a:gd name="T0" fmla="*/ 19469668 w 335"/>
                <a:gd name="T1" fmla="*/ 30313856 h 176"/>
                <a:gd name="T2" fmla="*/ 27257378 w 335"/>
                <a:gd name="T3" fmla="*/ 19111155 h 176"/>
                <a:gd name="T4" fmla="*/ 72686601 w 335"/>
                <a:gd name="T5" fmla="*/ 13180217 h 176"/>
                <a:gd name="T6" fmla="*/ 86964191 w 335"/>
                <a:gd name="T7" fmla="*/ 3954228 h 176"/>
                <a:gd name="T8" fmla="*/ 114870892 w 335"/>
                <a:gd name="T9" fmla="*/ 8566818 h 176"/>
                <a:gd name="T10" fmla="*/ 125254229 w 335"/>
                <a:gd name="T11" fmla="*/ 659173 h 176"/>
                <a:gd name="T12" fmla="*/ 150564466 w 335"/>
                <a:gd name="T13" fmla="*/ 7249283 h 176"/>
                <a:gd name="T14" fmla="*/ 164842863 w 335"/>
                <a:gd name="T15" fmla="*/ 659173 h 176"/>
                <a:gd name="T16" fmla="*/ 192748733 w 335"/>
                <a:gd name="T17" fmla="*/ 15156928 h 176"/>
                <a:gd name="T18" fmla="*/ 208973451 w 335"/>
                <a:gd name="T19" fmla="*/ 25042089 h 176"/>
                <a:gd name="T20" fmla="*/ 211569940 w 335"/>
                <a:gd name="T21" fmla="*/ 40858190 h 176"/>
                <a:gd name="T22" fmla="*/ 209622762 w 335"/>
                <a:gd name="T23" fmla="*/ 40199016 h 176"/>
                <a:gd name="T24" fmla="*/ 216761205 w 335"/>
                <a:gd name="T25" fmla="*/ 59310177 h 176"/>
                <a:gd name="T26" fmla="*/ 210920578 w 335"/>
                <a:gd name="T27" fmla="*/ 72490392 h 176"/>
                <a:gd name="T28" fmla="*/ 185610341 w 335"/>
                <a:gd name="T29" fmla="*/ 83693087 h 176"/>
                <a:gd name="T30" fmla="*/ 185610341 w 335"/>
                <a:gd name="T31" fmla="*/ 89624021 h 176"/>
                <a:gd name="T32" fmla="*/ 157054354 w 335"/>
                <a:gd name="T33" fmla="*/ 102804235 h 176"/>
                <a:gd name="T34" fmla="*/ 146021706 w 335"/>
                <a:gd name="T35" fmla="*/ 98191647 h 176"/>
                <a:gd name="T36" fmla="*/ 128499172 w 335"/>
                <a:gd name="T37" fmla="*/ 113348594 h 176"/>
                <a:gd name="T38" fmla="*/ 99294655 w 335"/>
                <a:gd name="T39" fmla="*/ 115325301 h 176"/>
                <a:gd name="T40" fmla="*/ 70739473 w 335"/>
                <a:gd name="T41" fmla="*/ 109394367 h 176"/>
                <a:gd name="T42" fmla="*/ 53866250 w 335"/>
                <a:gd name="T43" fmla="*/ 108735194 h 176"/>
                <a:gd name="T44" fmla="*/ 29853010 w 335"/>
                <a:gd name="T45" fmla="*/ 96873301 h 176"/>
                <a:gd name="T46" fmla="*/ 31151632 w 335"/>
                <a:gd name="T47" fmla="*/ 96873301 h 176"/>
                <a:gd name="T48" fmla="*/ 5192072 w 335"/>
                <a:gd name="T49" fmla="*/ 83034725 h 176"/>
                <a:gd name="T50" fmla="*/ 11032650 w 335"/>
                <a:gd name="T51" fmla="*/ 71172045 h 176"/>
                <a:gd name="T52" fmla="*/ 2595633 w 335"/>
                <a:gd name="T53" fmla="*/ 46789124 h 176"/>
                <a:gd name="T54" fmla="*/ 9734834 w 335"/>
                <a:gd name="T55" fmla="*/ 52720058 h 176"/>
                <a:gd name="T56" fmla="*/ 9085523 w 335"/>
                <a:gd name="T57" fmla="*/ 55355951 h 176"/>
                <a:gd name="T58" fmla="*/ 14277597 w 335"/>
                <a:gd name="T59" fmla="*/ 81716379 h 176"/>
                <a:gd name="T60" fmla="*/ 18171852 w 335"/>
                <a:gd name="T61" fmla="*/ 83693087 h 176"/>
                <a:gd name="T62" fmla="*/ 36342897 w 335"/>
                <a:gd name="T63" fmla="*/ 88965659 h 176"/>
                <a:gd name="T64" fmla="*/ 44131407 w 335"/>
                <a:gd name="T65" fmla="*/ 94896593 h 176"/>
                <a:gd name="T66" fmla="*/ 70090162 w 335"/>
                <a:gd name="T67" fmla="*/ 98850008 h 176"/>
                <a:gd name="T68" fmla="*/ 86314880 w 335"/>
                <a:gd name="T69" fmla="*/ 96214128 h 176"/>
                <a:gd name="T70" fmla="*/ 125903540 w 335"/>
                <a:gd name="T71" fmla="*/ 102804235 h 176"/>
                <a:gd name="T72" fmla="*/ 131744116 w 335"/>
                <a:gd name="T73" fmla="*/ 100168354 h 176"/>
                <a:gd name="T74" fmla="*/ 157054354 w 335"/>
                <a:gd name="T75" fmla="*/ 92919074 h 176"/>
                <a:gd name="T76" fmla="*/ 172630566 w 335"/>
                <a:gd name="T77" fmla="*/ 88965659 h 176"/>
                <a:gd name="T78" fmla="*/ 179768959 w 335"/>
                <a:gd name="T79" fmla="*/ 77102979 h 176"/>
                <a:gd name="T80" fmla="*/ 196642988 w 335"/>
                <a:gd name="T81" fmla="*/ 70513684 h 176"/>
                <a:gd name="T82" fmla="*/ 207026324 w 335"/>
                <a:gd name="T83" fmla="*/ 57333470 h 176"/>
                <a:gd name="T84" fmla="*/ 207026324 w 335"/>
                <a:gd name="T85" fmla="*/ 54038416 h 176"/>
                <a:gd name="T86" fmla="*/ 201835059 w 335"/>
                <a:gd name="T87" fmla="*/ 38222309 h 176"/>
                <a:gd name="T88" fmla="*/ 202483564 w 335"/>
                <a:gd name="T89" fmla="*/ 36244790 h 176"/>
                <a:gd name="T90" fmla="*/ 186258846 w 335"/>
                <a:gd name="T91" fmla="*/ 23723742 h 176"/>
                <a:gd name="T92" fmla="*/ 179768959 w 335"/>
                <a:gd name="T93" fmla="*/ 14497755 h 176"/>
                <a:gd name="T94" fmla="*/ 149266650 w 335"/>
                <a:gd name="T95" fmla="*/ 16475274 h 176"/>
                <a:gd name="T96" fmla="*/ 140181130 w 335"/>
                <a:gd name="T97" fmla="*/ 11861871 h 176"/>
                <a:gd name="T98" fmla="*/ 114870892 w 335"/>
                <a:gd name="T99" fmla="*/ 17792808 h 176"/>
                <a:gd name="T100" fmla="*/ 106433878 w 335"/>
                <a:gd name="T101" fmla="*/ 15816101 h 176"/>
                <a:gd name="T102" fmla="*/ 73984417 w 335"/>
                <a:gd name="T103" fmla="*/ 22406208 h 176"/>
                <a:gd name="T104" fmla="*/ 53216939 w 335"/>
                <a:gd name="T105" fmla="*/ 19770328 h 176"/>
                <a:gd name="T106" fmla="*/ 28555194 w 335"/>
                <a:gd name="T107" fmla="*/ 34268082 h 176"/>
                <a:gd name="T108" fmla="*/ 25310244 w 335"/>
                <a:gd name="T109" fmla="*/ 45470777 h 17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35"/>
                <a:gd name="T166" fmla="*/ 0 h 176"/>
                <a:gd name="T167" fmla="*/ 335 w 335"/>
                <a:gd name="T168" fmla="*/ 176 h 17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35" h="176">
                  <a:moveTo>
                    <a:pt x="32" y="54"/>
                  </a:moveTo>
                  <a:lnTo>
                    <a:pt x="28" y="60"/>
                  </a:lnTo>
                  <a:lnTo>
                    <a:pt x="30" y="46"/>
                  </a:lnTo>
                  <a:cubicBezTo>
                    <a:pt x="30" y="45"/>
                    <a:pt x="30" y="44"/>
                    <a:pt x="31" y="43"/>
                  </a:cubicBezTo>
                  <a:lnTo>
                    <a:pt x="39" y="32"/>
                  </a:lnTo>
                  <a:cubicBezTo>
                    <a:pt x="40" y="31"/>
                    <a:pt x="41" y="30"/>
                    <a:pt x="42" y="29"/>
                  </a:cubicBezTo>
                  <a:lnTo>
                    <a:pt x="75" y="15"/>
                  </a:lnTo>
                  <a:cubicBezTo>
                    <a:pt x="77" y="15"/>
                    <a:pt x="78" y="14"/>
                    <a:pt x="80" y="15"/>
                  </a:cubicBezTo>
                  <a:lnTo>
                    <a:pt x="112" y="20"/>
                  </a:lnTo>
                  <a:lnTo>
                    <a:pt x="107" y="20"/>
                  </a:lnTo>
                  <a:lnTo>
                    <a:pt x="130" y="7"/>
                  </a:lnTo>
                  <a:cubicBezTo>
                    <a:pt x="131" y="7"/>
                    <a:pt x="132" y="6"/>
                    <a:pt x="134" y="6"/>
                  </a:cubicBezTo>
                  <a:lnTo>
                    <a:pt x="165" y="8"/>
                  </a:lnTo>
                  <a:cubicBezTo>
                    <a:pt x="166" y="9"/>
                    <a:pt x="167" y="9"/>
                    <a:pt x="168" y="9"/>
                  </a:cubicBezTo>
                  <a:lnTo>
                    <a:pt x="177" y="13"/>
                  </a:lnTo>
                  <a:lnTo>
                    <a:pt x="169" y="14"/>
                  </a:lnTo>
                  <a:lnTo>
                    <a:pt x="188" y="3"/>
                  </a:lnTo>
                  <a:cubicBezTo>
                    <a:pt x="190" y="2"/>
                    <a:pt x="191" y="1"/>
                    <a:pt x="193" y="1"/>
                  </a:cubicBezTo>
                  <a:lnTo>
                    <a:pt x="217" y="2"/>
                  </a:lnTo>
                  <a:cubicBezTo>
                    <a:pt x="218" y="3"/>
                    <a:pt x="220" y="3"/>
                    <a:pt x="221" y="4"/>
                  </a:cubicBezTo>
                  <a:lnTo>
                    <a:pt x="232" y="11"/>
                  </a:lnTo>
                  <a:lnTo>
                    <a:pt x="225" y="10"/>
                  </a:lnTo>
                  <a:lnTo>
                    <a:pt x="250" y="1"/>
                  </a:lnTo>
                  <a:cubicBezTo>
                    <a:pt x="251" y="0"/>
                    <a:pt x="253" y="0"/>
                    <a:pt x="254" y="1"/>
                  </a:cubicBezTo>
                  <a:lnTo>
                    <a:pt x="280" y="7"/>
                  </a:lnTo>
                  <a:cubicBezTo>
                    <a:pt x="282" y="7"/>
                    <a:pt x="283" y="8"/>
                    <a:pt x="285" y="9"/>
                  </a:cubicBezTo>
                  <a:lnTo>
                    <a:pt x="297" y="23"/>
                  </a:lnTo>
                  <a:lnTo>
                    <a:pt x="294" y="21"/>
                  </a:lnTo>
                  <a:lnTo>
                    <a:pt x="318" y="34"/>
                  </a:lnTo>
                  <a:cubicBezTo>
                    <a:pt x="320" y="35"/>
                    <a:pt x="321" y="36"/>
                    <a:pt x="322" y="38"/>
                  </a:cubicBezTo>
                  <a:lnTo>
                    <a:pt x="327" y="48"/>
                  </a:lnTo>
                  <a:cubicBezTo>
                    <a:pt x="327" y="49"/>
                    <a:pt x="328" y="51"/>
                    <a:pt x="327" y="52"/>
                  </a:cubicBezTo>
                  <a:lnTo>
                    <a:pt x="326" y="62"/>
                  </a:lnTo>
                  <a:cubicBezTo>
                    <a:pt x="326" y="63"/>
                    <a:pt x="326" y="64"/>
                    <a:pt x="326" y="65"/>
                  </a:cubicBezTo>
                  <a:lnTo>
                    <a:pt x="324" y="69"/>
                  </a:lnTo>
                  <a:lnTo>
                    <a:pt x="323" y="61"/>
                  </a:lnTo>
                  <a:lnTo>
                    <a:pt x="332" y="73"/>
                  </a:lnTo>
                  <a:cubicBezTo>
                    <a:pt x="333" y="74"/>
                    <a:pt x="333" y="75"/>
                    <a:pt x="333" y="77"/>
                  </a:cubicBezTo>
                  <a:lnTo>
                    <a:pt x="334" y="90"/>
                  </a:lnTo>
                  <a:cubicBezTo>
                    <a:pt x="335" y="91"/>
                    <a:pt x="334" y="93"/>
                    <a:pt x="334" y="94"/>
                  </a:cubicBezTo>
                  <a:lnTo>
                    <a:pt x="328" y="107"/>
                  </a:lnTo>
                  <a:cubicBezTo>
                    <a:pt x="327" y="108"/>
                    <a:pt x="326" y="109"/>
                    <a:pt x="325" y="110"/>
                  </a:cubicBezTo>
                  <a:lnTo>
                    <a:pt x="312" y="120"/>
                  </a:lnTo>
                  <a:cubicBezTo>
                    <a:pt x="311" y="120"/>
                    <a:pt x="311" y="121"/>
                    <a:pt x="309" y="121"/>
                  </a:cubicBezTo>
                  <a:lnTo>
                    <a:pt x="286" y="127"/>
                  </a:lnTo>
                  <a:lnTo>
                    <a:pt x="292" y="122"/>
                  </a:lnTo>
                  <a:lnTo>
                    <a:pt x="288" y="133"/>
                  </a:lnTo>
                  <a:cubicBezTo>
                    <a:pt x="288" y="134"/>
                    <a:pt x="287" y="135"/>
                    <a:pt x="286" y="136"/>
                  </a:cubicBezTo>
                  <a:lnTo>
                    <a:pt x="277" y="146"/>
                  </a:lnTo>
                  <a:cubicBezTo>
                    <a:pt x="276" y="147"/>
                    <a:pt x="275" y="148"/>
                    <a:pt x="273" y="148"/>
                  </a:cubicBezTo>
                  <a:lnTo>
                    <a:pt x="242" y="156"/>
                  </a:lnTo>
                  <a:cubicBezTo>
                    <a:pt x="241" y="157"/>
                    <a:pt x="240" y="157"/>
                    <a:pt x="239" y="156"/>
                  </a:cubicBezTo>
                  <a:lnTo>
                    <a:pt x="217" y="152"/>
                  </a:lnTo>
                  <a:lnTo>
                    <a:pt x="225" y="149"/>
                  </a:lnTo>
                  <a:lnTo>
                    <a:pt x="216" y="161"/>
                  </a:lnTo>
                  <a:cubicBezTo>
                    <a:pt x="215" y="162"/>
                    <a:pt x="214" y="163"/>
                    <a:pt x="213" y="164"/>
                  </a:cubicBezTo>
                  <a:lnTo>
                    <a:pt x="198" y="172"/>
                  </a:lnTo>
                  <a:cubicBezTo>
                    <a:pt x="197" y="172"/>
                    <a:pt x="196" y="172"/>
                    <a:pt x="195" y="172"/>
                  </a:cubicBezTo>
                  <a:lnTo>
                    <a:pt x="157" y="175"/>
                  </a:lnTo>
                  <a:cubicBezTo>
                    <a:pt x="156" y="176"/>
                    <a:pt x="154" y="175"/>
                    <a:pt x="153" y="175"/>
                  </a:cubicBezTo>
                  <a:lnTo>
                    <a:pt x="126" y="161"/>
                  </a:lnTo>
                  <a:lnTo>
                    <a:pt x="131" y="161"/>
                  </a:lnTo>
                  <a:lnTo>
                    <a:pt x="109" y="166"/>
                  </a:lnTo>
                  <a:cubicBezTo>
                    <a:pt x="109" y="166"/>
                    <a:pt x="108" y="166"/>
                    <a:pt x="107" y="166"/>
                  </a:cubicBezTo>
                  <a:lnTo>
                    <a:pt x="85" y="165"/>
                  </a:lnTo>
                  <a:cubicBezTo>
                    <a:pt x="84" y="165"/>
                    <a:pt x="84" y="165"/>
                    <a:pt x="83" y="165"/>
                  </a:cubicBezTo>
                  <a:lnTo>
                    <a:pt x="63" y="159"/>
                  </a:lnTo>
                  <a:cubicBezTo>
                    <a:pt x="62" y="159"/>
                    <a:pt x="61" y="158"/>
                    <a:pt x="61" y="158"/>
                  </a:cubicBezTo>
                  <a:lnTo>
                    <a:pt x="46" y="147"/>
                  </a:lnTo>
                  <a:cubicBezTo>
                    <a:pt x="45" y="147"/>
                    <a:pt x="45" y="146"/>
                    <a:pt x="45" y="146"/>
                  </a:cubicBezTo>
                  <a:lnTo>
                    <a:pt x="44" y="145"/>
                  </a:lnTo>
                  <a:lnTo>
                    <a:pt x="48" y="147"/>
                  </a:lnTo>
                  <a:lnTo>
                    <a:pt x="25" y="142"/>
                  </a:lnTo>
                  <a:cubicBezTo>
                    <a:pt x="23" y="142"/>
                    <a:pt x="22" y="141"/>
                    <a:pt x="20" y="140"/>
                  </a:cubicBezTo>
                  <a:lnTo>
                    <a:pt x="8" y="126"/>
                  </a:lnTo>
                  <a:cubicBezTo>
                    <a:pt x="6" y="123"/>
                    <a:pt x="6" y="120"/>
                    <a:pt x="7" y="117"/>
                  </a:cubicBezTo>
                  <a:lnTo>
                    <a:pt x="15" y="99"/>
                  </a:lnTo>
                  <a:lnTo>
                    <a:pt x="17" y="108"/>
                  </a:lnTo>
                  <a:lnTo>
                    <a:pt x="3" y="95"/>
                  </a:lnTo>
                  <a:cubicBezTo>
                    <a:pt x="1" y="93"/>
                    <a:pt x="0" y="91"/>
                    <a:pt x="1" y="88"/>
                  </a:cubicBezTo>
                  <a:lnTo>
                    <a:pt x="4" y="71"/>
                  </a:lnTo>
                  <a:cubicBezTo>
                    <a:pt x="4" y="68"/>
                    <a:pt x="6" y="66"/>
                    <a:pt x="8" y="65"/>
                  </a:cubicBezTo>
                  <a:lnTo>
                    <a:pt x="32" y="54"/>
                  </a:lnTo>
                  <a:close/>
                  <a:moveTo>
                    <a:pt x="15" y="80"/>
                  </a:moveTo>
                  <a:lnTo>
                    <a:pt x="19" y="74"/>
                  </a:lnTo>
                  <a:lnTo>
                    <a:pt x="16" y="91"/>
                  </a:lnTo>
                  <a:lnTo>
                    <a:pt x="14" y="84"/>
                  </a:lnTo>
                  <a:lnTo>
                    <a:pt x="28" y="97"/>
                  </a:lnTo>
                  <a:cubicBezTo>
                    <a:pt x="30" y="99"/>
                    <a:pt x="31" y="103"/>
                    <a:pt x="30" y="106"/>
                  </a:cubicBezTo>
                  <a:lnTo>
                    <a:pt x="22" y="124"/>
                  </a:lnTo>
                  <a:lnTo>
                    <a:pt x="21" y="115"/>
                  </a:lnTo>
                  <a:lnTo>
                    <a:pt x="33" y="129"/>
                  </a:lnTo>
                  <a:lnTo>
                    <a:pt x="28" y="127"/>
                  </a:lnTo>
                  <a:lnTo>
                    <a:pt x="51" y="132"/>
                  </a:lnTo>
                  <a:cubicBezTo>
                    <a:pt x="53" y="132"/>
                    <a:pt x="54" y="133"/>
                    <a:pt x="55" y="134"/>
                  </a:cubicBezTo>
                  <a:lnTo>
                    <a:pt x="56" y="135"/>
                  </a:lnTo>
                  <a:lnTo>
                    <a:pt x="55" y="134"/>
                  </a:lnTo>
                  <a:lnTo>
                    <a:pt x="70" y="145"/>
                  </a:lnTo>
                  <a:lnTo>
                    <a:pt x="68" y="144"/>
                  </a:lnTo>
                  <a:lnTo>
                    <a:pt x="88" y="150"/>
                  </a:lnTo>
                  <a:lnTo>
                    <a:pt x="86" y="149"/>
                  </a:lnTo>
                  <a:lnTo>
                    <a:pt x="108" y="150"/>
                  </a:lnTo>
                  <a:lnTo>
                    <a:pt x="106" y="151"/>
                  </a:lnTo>
                  <a:lnTo>
                    <a:pt x="128" y="146"/>
                  </a:lnTo>
                  <a:cubicBezTo>
                    <a:pt x="130" y="145"/>
                    <a:pt x="131" y="145"/>
                    <a:pt x="133" y="146"/>
                  </a:cubicBezTo>
                  <a:lnTo>
                    <a:pt x="160" y="160"/>
                  </a:lnTo>
                  <a:lnTo>
                    <a:pt x="156" y="159"/>
                  </a:lnTo>
                  <a:lnTo>
                    <a:pt x="194" y="156"/>
                  </a:lnTo>
                  <a:lnTo>
                    <a:pt x="191" y="157"/>
                  </a:lnTo>
                  <a:lnTo>
                    <a:pt x="206" y="149"/>
                  </a:lnTo>
                  <a:lnTo>
                    <a:pt x="203" y="152"/>
                  </a:lnTo>
                  <a:lnTo>
                    <a:pt x="212" y="140"/>
                  </a:lnTo>
                  <a:cubicBezTo>
                    <a:pt x="214" y="137"/>
                    <a:pt x="217" y="136"/>
                    <a:pt x="220" y="137"/>
                  </a:cubicBezTo>
                  <a:lnTo>
                    <a:pt x="242" y="141"/>
                  </a:lnTo>
                  <a:lnTo>
                    <a:pt x="238" y="141"/>
                  </a:lnTo>
                  <a:lnTo>
                    <a:pt x="269" y="133"/>
                  </a:lnTo>
                  <a:lnTo>
                    <a:pt x="266" y="135"/>
                  </a:lnTo>
                  <a:lnTo>
                    <a:pt x="275" y="125"/>
                  </a:lnTo>
                  <a:lnTo>
                    <a:pt x="273" y="128"/>
                  </a:lnTo>
                  <a:lnTo>
                    <a:pt x="277" y="117"/>
                  </a:lnTo>
                  <a:cubicBezTo>
                    <a:pt x="278" y="114"/>
                    <a:pt x="280" y="112"/>
                    <a:pt x="282" y="112"/>
                  </a:cubicBezTo>
                  <a:lnTo>
                    <a:pt x="305" y="106"/>
                  </a:lnTo>
                  <a:lnTo>
                    <a:pt x="303" y="107"/>
                  </a:lnTo>
                  <a:lnTo>
                    <a:pt x="316" y="97"/>
                  </a:lnTo>
                  <a:lnTo>
                    <a:pt x="313" y="100"/>
                  </a:lnTo>
                  <a:lnTo>
                    <a:pt x="319" y="87"/>
                  </a:lnTo>
                  <a:lnTo>
                    <a:pt x="318" y="91"/>
                  </a:lnTo>
                  <a:lnTo>
                    <a:pt x="317" y="78"/>
                  </a:lnTo>
                  <a:lnTo>
                    <a:pt x="319" y="82"/>
                  </a:lnTo>
                  <a:lnTo>
                    <a:pt x="310" y="70"/>
                  </a:lnTo>
                  <a:cubicBezTo>
                    <a:pt x="308" y="68"/>
                    <a:pt x="308" y="65"/>
                    <a:pt x="309" y="62"/>
                  </a:cubicBezTo>
                  <a:lnTo>
                    <a:pt x="311" y="58"/>
                  </a:lnTo>
                  <a:lnTo>
                    <a:pt x="310" y="61"/>
                  </a:lnTo>
                  <a:lnTo>
                    <a:pt x="311" y="51"/>
                  </a:lnTo>
                  <a:lnTo>
                    <a:pt x="312" y="55"/>
                  </a:lnTo>
                  <a:lnTo>
                    <a:pt x="307" y="45"/>
                  </a:lnTo>
                  <a:lnTo>
                    <a:pt x="311" y="49"/>
                  </a:lnTo>
                  <a:lnTo>
                    <a:pt x="287" y="36"/>
                  </a:lnTo>
                  <a:cubicBezTo>
                    <a:pt x="286" y="35"/>
                    <a:pt x="285" y="34"/>
                    <a:pt x="284" y="34"/>
                  </a:cubicBezTo>
                  <a:lnTo>
                    <a:pt x="272" y="20"/>
                  </a:lnTo>
                  <a:lnTo>
                    <a:pt x="277" y="22"/>
                  </a:lnTo>
                  <a:lnTo>
                    <a:pt x="251" y="16"/>
                  </a:lnTo>
                  <a:lnTo>
                    <a:pt x="255" y="16"/>
                  </a:lnTo>
                  <a:lnTo>
                    <a:pt x="230" y="25"/>
                  </a:lnTo>
                  <a:cubicBezTo>
                    <a:pt x="228" y="26"/>
                    <a:pt x="225" y="26"/>
                    <a:pt x="223" y="24"/>
                  </a:cubicBezTo>
                  <a:lnTo>
                    <a:pt x="212" y="17"/>
                  </a:lnTo>
                  <a:lnTo>
                    <a:pt x="216" y="18"/>
                  </a:lnTo>
                  <a:lnTo>
                    <a:pt x="192" y="17"/>
                  </a:lnTo>
                  <a:lnTo>
                    <a:pt x="196" y="16"/>
                  </a:lnTo>
                  <a:lnTo>
                    <a:pt x="177" y="27"/>
                  </a:lnTo>
                  <a:cubicBezTo>
                    <a:pt x="175" y="29"/>
                    <a:pt x="173" y="29"/>
                    <a:pt x="170" y="28"/>
                  </a:cubicBezTo>
                  <a:lnTo>
                    <a:pt x="161" y="24"/>
                  </a:lnTo>
                  <a:lnTo>
                    <a:pt x="164" y="24"/>
                  </a:lnTo>
                  <a:lnTo>
                    <a:pt x="133" y="22"/>
                  </a:lnTo>
                  <a:lnTo>
                    <a:pt x="137" y="21"/>
                  </a:lnTo>
                  <a:lnTo>
                    <a:pt x="114" y="34"/>
                  </a:lnTo>
                  <a:cubicBezTo>
                    <a:pt x="113" y="35"/>
                    <a:pt x="111" y="36"/>
                    <a:pt x="109" y="35"/>
                  </a:cubicBezTo>
                  <a:lnTo>
                    <a:pt x="77" y="30"/>
                  </a:lnTo>
                  <a:lnTo>
                    <a:pt x="82" y="30"/>
                  </a:lnTo>
                  <a:lnTo>
                    <a:pt x="49" y="44"/>
                  </a:lnTo>
                  <a:lnTo>
                    <a:pt x="52" y="41"/>
                  </a:lnTo>
                  <a:lnTo>
                    <a:pt x="44" y="52"/>
                  </a:lnTo>
                  <a:lnTo>
                    <a:pt x="45" y="49"/>
                  </a:lnTo>
                  <a:lnTo>
                    <a:pt x="43" y="63"/>
                  </a:lnTo>
                  <a:cubicBezTo>
                    <a:pt x="43" y="65"/>
                    <a:pt x="41" y="68"/>
                    <a:pt x="39" y="69"/>
                  </a:cubicBezTo>
                  <a:lnTo>
                    <a:pt x="15" y="80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Freeform 59"/>
            <p:cNvSpPr>
              <a:spLocks noEditPoints="1"/>
            </p:cNvSpPr>
            <p:nvPr/>
          </p:nvSpPr>
          <p:spPr bwMode="auto">
            <a:xfrm>
              <a:off x="5936865" y="4674246"/>
              <a:ext cx="244475" cy="117475"/>
            </a:xfrm>
            <a:custGeom>
              <a:avLst/>
              <a:gdLst>
                <a:gd name="T0" fmla="*/ 12534012 w 301"/>
                <a:gd name="T1" fmla="*/ 64502564 h 147"/>
                <a:gd name="T2" fmla="*/ 0 w 301"/>
                <a:gd name="T3" fmla="*/ 62587003 h 147"/>
                <a:gd name="T4" fmla="*/ 1979354 w 301"/>
                <a:gd name="T5" fmla="*/ 53006801 h 147"/>
                <a:gd name="T6" fmla="*/ 14513368 w 301"/>
                <a:gd name="T7" fmla="*/ 54923161 h 147"/>
                <a:gd name="T8" fmla="*/ 12534012 w 301"/>
                <a:gd name="T9" fmla="*/ 64502564 h 147"/>
                <a:gd name="T10" fmla="*/ 25068024 w 301"/>
                <a:gd name="T11" fmla="*/ 85577730 h 147"/>
                <a:gd name="T12" fmla="*/ 19790290 w 301"/>
                <a:gd name="T13" fmla="*/ 86216250 h 147"/>
                <a:gd name="T14" fmla="*/ 18471263 w 301"/>
                <a:gd name="T15" fmla="*/ 76636847 h 147"/>
                <a:gd name="T16" fmla="*/ 23748997 w 301"/>
                <a:gd name="T17" fmla="*/ 75998327 h 147"/>
                <a:gd name="T18" fmla="*/ 25068024 w 301"/>
                <a:gd name="T19" fmla="*/ 85577730 h 147"/>
                <a:gd name="T20" fmla="*/ 67287478 w 301"/>
                <a:gd name="T21" fmla="*/ 93880092 h 147"/>
                <a:gd name="T22" fmla="*/ 63989097 w 301"/>
                <a:gd name="T23" fmla="*/ 90048171 h 147"/>
                <a:gd name="T24" fmla="*/ 72565212 w 301"/>
                <a:gd name="T25" fmla="*/ 83022850 h 147"/>
                <a:gd name="T26" fmla="*/ 75863592 w 301"/>
                <a:gd name="T27" fmla="*/ 86854771 h 147"/>
                <a:gd name="T28" fmla="*/ 67287478 w 301"/>
                <a:gd name="T29" fmla="*/ 93880092 h 147"/>
                <a:gd name="T30" fmla="*/ 136554309 w 301"/>
                <a:gd name="T31" fmla="*/ 81745809 h 147"/>
                <a:gd name="T32" fmla="*/ 135235281 w 301"/>
                <a:gd name="T33" fmla="*/ 86216250 h 147"/>
                <a:gd name="T34" fmla="*/ 125340139 w 301"/>
                <a:gd name="T35" fmla="*/ 83022850 h 147"/>
                <a:gd name="T36" fmla="*/ 126659167 w 301"/>
                <a:gd name="T37" fmla="*/ 78552408 h 147"/>
                <a:gd name="T38" fmla="*/ 136554309 w 301"/>
                <a:gd name="T39" fmla="*/ 81745809 h 147"/>
                <a:gd name="T40" fmla="*/ 160303299 w 301"/>
                <a:gd name="T41" fmla="*/ 47897827 h 147"/>
                <a:gd name="T42" fmla="*/ 172177794 w 301"/>
                <a:gd name="T43" fmla="*/ 54923161 h 147"/>
                <a:gd name="T44" fmla="*/ 174156335 w 301"/>
                <a:gd name="T45" fmla="*/ 57477242 h 147"/>
                <a:gd name="T46" fmla="*/ 178115042 w 301"/>
                <a:gd name="T47" fmla="*/ 67695965 h 147"/>
                <a:gd name="T48" fmla="*/ 168219088 w 301"/>
                <a:gd name="T49" fmla="*/ 70889365 h 147"/>
                <a:gd name="T50" fmla="*/ 164261193 w 301"/>
                <a:gd name="T51" fmla="*/ 60670643 h 147"/>
                <a:gd name="T52" fmla="*/ 166240547 w 301"/>
                <a:gd name="T53" fmla="*/ 63225523 h 147"/>
                <a:gd name="T54" fmla="*/ 154366052 w 301"/>
                <a:gd name="T55" fmla="*/ 56200201 h 147"/>
                <a:gd name="T56" fmla="*/ 160303299 w 301"/>
                <a:gd name="T57" fmla="*/ 47897827 h 147"/>
                <a:gd name="T58" fmla="*/ 198564839 w 301"/>
                <a:gd name="T59" fmla="*/ 37679903 h 147"/>
                <a:gd name="T60" fmla="*/ 191308564 w 301"/>
                <a:gd name="T61" fmla="*/ 44065906 h 147"/>
                <a:gd name="T62" fmla="*/ 184051477 w 301"/>
                <a:gd name="T63" fmla="*/ 37041383 h 147"/>
                <a:gd name="T64" fmla="*/ 191308564 w 301"/>
                <a:gd name="T65" fmla="*/ 30654582 h 147"/>
                <a:gd name="T66" fmla="*/ 198564839 w 301"/>
                <a:gd name="T67" fmla="*/ 37679903 h 147"/>
                <a:gd name="T68" fmla="*/ 182732450 w 301"/>
                <a:gd name="T69" fmla="*/ 10217926 h 147"/>
                <a:gd name="T70" fmla="*/ 183391964 w 301"/>
                <a:gd name="T71" fmla="*/ 12772807 h 147"/>
                <a:gd name="T72" fmla="*/ 173496822 w 301"/>
                <a:gd name="T73" fmla="*/ 14688371 h 147"/>
                <a:gd name="T74" fmla="*/ 172837308 w 301"/>
                <a:gd name="T75" fmla="*/ 12134287 h 147"/>
                <a:gd name="T76" fmla="*/ 182732450 w 301"/>
                <a:gd name="T77" fmla="*/ 10217926 h 147"/>
                <a:gd name="T78" fmla="*/ 128638520 w 301"/>
                <a:gd name="T79" fmla="*/ 3831923 h 147"/>
                <a:gd name="T80" fmla="*/ 131936901 w 301"/>
                <a:gd name="T81" fmla="*/ 0 h 147"/>
                <a:gd name="T82" fmla="*/ 140513015 w 301"/>
                <a:gd name="T83" fmla="*/ 7025325 h 147"/>
                <a:gd name="T84" fmla="*/ 137214635 w 301"/>
                <a:gd name="T85" fmla="*/ 10857246 h 147"/>
                <a:gd name="T86" fmla="*/ 128638520 w 301"/>
                <a:gd name="T87" fmla="*/ 3831923 h 147"/>
                <a:gd name="T88" fmla="*/ 94334849 w 301"/>
                <a:gd name="T89" fmla="*/ 6386004 h 147"/>
                <a:gd name="T90" fmla="*/ 96314202 w 301"/>
                <a:gd name="T91" fmla="*/ 3193401 h 147"/>
                <a:gd name="T92" fmla="*/ 104889504 w 301"/>
                <a:gd name="T93" fmla="*/ 8940886 h 147"/>
                <a:gd name="T94" fmla="*/ 102910963 w 301"/>
                <a:gd name="T95" fmla="*/ 12134287 h 147"/>
                <a:gd name="T96" fmla="*/ 94334849 w 301"/>
                <a:gd name="T97" fmla="*/ 6386004 h 147"/>
                <a:gd name="T98" fmla="*/ 61350230 w 301"/>
                <a:gd name="T99" fmla="*/ 5747484 h 147"/>
                <a:gd name="T100" fmla="*/ 67947804 w 301"/>
                <a:gd name="T101" fmla="*/ 8940886 h 147"/>
                <a:gd name="T102" fmla="*/ 63329583 w 301"/>
                <a:gd name="T103" fmla="*/ 18520292 h 147"/>
                <a:gd name="T104" fmla="*/ 56732822 w 301"/>
                <a:gd name="T105" fmla="*/ 15327690 h 147"/>
                <a:gd name="T106" fmla="*/ 61350230 w 301"/>
                <a:gd name="T107" fmla="*/ 5747484 h 147"/>
                <a:gd name="T108" fmla="*/ 5937249 w 301"/>
                <a:gd name="T109" fmla="*/ 37041383 h 147"/>
                <a:gd name="T110" fmla="*/ 4617410 w 301"/>
                <a:gd name="T111" fmla="*/ 33847982 h 147"/>
                <a:gd name="T112" fmla="*/ 14513368 w 301"/>
                <a:gd name="T113" fmla="*/ 30016061 h 147"/>
                <a:gd name="T114" fmla="*/ 15832396 w 301"/>
                <a:gd name="T115" fmla="*/ 33209462 h 147"/>
                <a:gd name="T116" fmla="*/ 5937249 w 301"/>
                <a:gd name="T117" fmla="*/ 37041383 h 14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1"/>
                <a:gd name="T178" fmla="*/ 0 h 147"/>
                <a:gd name="T179" fmla="*/ 301 w 301"/>
                <a:gd name="T180" fmla="*/ 147 h 14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1" h="147">
                  <a:moveTo>
                    <a:pt x="19" y="101"/>
                  </a:moveTo>
                  <a:lnTo>
                    <a:pt x="0" y="98"/>
                  </a:lnTo>
                  <a:lnTo>
                    <a:pt x="3" y="83"/>
                  </a:lnTo>
                  <a:lnTo>
                    <a:pt x="22" y="86"/>
                  </a:lnTo>
                  <a:lnTo>
                    <a:pt x="19" y="101"/>
                  </a:lnTo>
                  <a:close/>
                  <a:moveTo>
                    <a:pt x="38" y="134"/>
                  </a:moveTo>
                  <a:lnTo>
                    <a:pt x="30" y="135"/>
                  </a:lnTo>
                  <a:lnTo>
                    <a:pt x="28" y="120"/>
                  </a:lnTo>
                  <a:lnTo>
                    <a:pt x="36" y="119"/>
                  </a:lnTo>
                  <a:lnTo>
                    <a:pt x="38" y="134"/>
                  </a:lnTo>
                  <a:close/>
                  <a:moveTo>
                    <a:pt x="102" y="147"/>
                  </a:moveTo>
                  <a:lnTo>
                    <a:pt x="97" y="141"/>
                  </a:lnTo>
                  <a:lnTo>
                    <a:pt x="110" y="130"/>
                  </a:lnTo>
                  <a:lnTo>
                    <a:pt x="115" y="136"/>
                  </a:lnTo>
                  <a:lnTo>
                    <a:pt x="102" y="147"/>
                  </a:lnTo>
                  <a:close/>
                  <a:moveTo>
                    <a:pt x="207" y="128"/>
                  </a:moveTo>
                  <a:lnTo>
                    <a:pt x="205" y="135"/>
                  </a:lnTo>
                  <a:lnTo>
                    <a:pt x="190" y="130"/>
                  </a:lnTo>
                  <a:lnTo>
                    <a:pt x="192" y="123"/>
                  </a:lnTo>
                  <a:lnTo>
                    <a:pt x="207" y="128"/>
                  </a:lnTo>
                  <a:close/>
                  <a:moveTo>
                    <a:pt x="243" y="75"/>
                  </a:moveTo>
                  <a:lnTo>
                    <a:pt x="261" y="86"/>
                  </a:lnTo>
                  <a:cubicBezTo>
                    <a:pt x="262" y="87"/>
                    <a:pt x="263" y="88"/>
                    <a:pt x="264" y="90"/>
                  </a:cubicBezTo>
                  <a:lnTo>
                    <a:pt x="270" y="106"/>
                  </a:lnTo>
                  <a:lnTo>
                    <a:pt x="255" y="111"/>
                  </a:lnTo>
                  <a:lnTo>
                    <a:pt x="249" y="95"/>
                  </a:lnTo>
                  <a:lnTo>
                    <a:pt x="252" y="99"/>
                  </a:lnTo>
                  <a:lnTo>
                    <a:pt x="234" y="88"/>
                  </a:lnTo>
                  <a:lnTo>
                    <a:pt x="243" y="75"/>
                  </a:lnTo>
                  <a:close/>
                  <a:moveTo>
                    <a:pt x="301" y="59"/>
                  </a:moveTo>
                  <a:lnTo>
                    <a:pt x="290" y="69"/>
                  </a:lnTo>
                  <a:lnTo>
                    <a:pt x="279" y="58"/>
                  </a:lnTo>
                  <a:lnTo>
                    <a:pt x="290" y="48"/>
                  </a:lnTo>
                  <a:lnTo>
                    <a:pt x="301" y="59"/>
                  </a:lnTo>
                  <a:close/>
                  <a:moveTo>
                    <a:pt x="277" y="16"/>
                  </a:moveTo>
                  <a:lnTo>
                    <a:pt x="278" y="20"/>
                  </a:lnTo>
                  <a:lnTo>
                    <a:pt x="263" y="23"/>
                  </a:lnTo>
                  <a:lnTo>
                    <a:pt x="262" y="19"/>
                  </a:lnTo>
                  <a:lnTo>
                    <a:pt x="277" y="16"/>
                  </a:lnTo>
                  <a:close/>
                  <a:moveTo>
                    <a:pt x="195" y="6"/>
                  </a:moveTo>
                  <a:lnTo>
                    <a:pt x="200" y="0"/>
                  </a:lnTo>
                  <a:lnTo>
                    <a:pt x="213" y="11"/>
                  </a:lnTo>
                  <a:lnTo>
                    <a:pt x="208" y="17"/>
                  </a:lnTo>
                  <a:lnTo>
                    <a:pt x="195" y="6"/>
                  </a:lnTo>
                  <a:close/>
                  <a:moveTo>
                    <a:pt x="143" y="10"/>
                  </a:moveTo>
                  <a:lnTo>
                    <a:pt x="146" y="5"/>
                  </a:lnTo>
                  <a:lnTo>
                    <a:pt x="159" y="14"/>
                  </a:lnTo>
                  <a:lnTo>
                    <a:pt x="156" y="19"/>
                  </a:lnTo>
                  <a:lnTo>
                    <a:pt x="143" y="10"/>
                  </a:lnTo>
                  <a:close/>
                  <a:moveTo>
                    <a:pt x="93" y="9"/>
                  </a:moveTo>
                  <a:lnTo>
                    <a:pt x="103" y="14"/>
                  </a:lnTo>
                  <a:lnTo>
                    <a:pt x="96" y="29"/>
                  </a:lnTo>
                  <a:lnTo>
                    <a:pt x="86" y="24"/>
                  </a:lnTo>
                  <a:lnTo>
                    <a:pt x="93" y="9"/>
                  </a:lnTo>
                  <a:close/>
                  <a:moveTo>
                    <a:pt x="9" y="58"/>
                  </a:moveTo>
                  <a:lnTo>
                    <a:pt x="7" y="53"/>
                  </a:lnTo>
                  <a:lnTo>
                    <a:pt x="22" y="47"/>
                  </a:lnTo>
                  <a:lnTo>
                    <a:pt x="24" y="52"/>
                  </a:lnTo>
                  <a:lnTo>
                    <a:pt x="9" y="58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1548156" y="4090304"/>
              <a:ext cx="1583930" cy="46196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ja-JP" sz="1600" dirty="0">
                  <a:latin typeface="+mn-lt"/>
                </a:rPr>
                <a:t>Domain proxy node</a:t>
              </a:r>
              <a:r>
                <a:rPr lang="ja-JP" altLang="en-US" sz="1600" dirty="0">
                  <a:latin typeface="+mn-lt"/>
                </a:rPr>
                <a:t> </a:t>
              </a:r>
              <a:r>
                <a:rPr lang="en-US" altLang="ja-JP" sz="1600" dirty="0">
                  <a:latin typeface="+mn-lt"/>
                </a:rPr>
                <a:t>(</a:t>
              </a:r>
              <a:r>
                <a:rPr lang="en-US" altLang="ja-JP" sz="1600" dirty="0" err="1">
                  <a:latin typeface="+mn-lt"/>
                </a:rPr>
                <a:t>Subdomain</a:t>
              </a:r>
              <a:r>
                <a:rPr lang="en-US" altLang="ja-JP" sz="1600" dirty="0">
                  <a:latin typeface="+mn-lt"/>
                </a:rPr>
                <a:t>)</a:t>
              </a:r>
              <a:endParaRPr lang="ja-JP" altLang="en-US" sz="1600" dirty="0">
                <a:latin typeface="+mn-lt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5246922" y="4090304"/>
              <a:ext cx="1583930" cy="46196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ja-JP" sz="1600" dirty="0">
                  <a:latin typeface="+mn-lt"/>
                </a:rPr>
                <a:t>Domain proxy node</a:t>
              </a:r>
              <a:r>
                <a:rPr lang="ja-JP" altLang="en-US" sz="1600" dirty="0">
                  <a:latin typeface="+mn-lt"/>
                </a:rPr>
                <a:t> </a:t>
              </a:r>
              <a:r>
                <a:rPr lang="en-US" altLang="ja-JP" sz="1600" dirty="0">
                  <a:latin typeface="+mn-lt"/>
                </a:rPr>
                <a:t>(</a:t>
              </a:r>
              <a:r>
                <a:rPr lang="en-US" altLang="ja-JP" sz="1600" dirty="0" err="1">
                  <a:latin typeface="+mn-lt"/>
                </a:rPr>
                <a:t>Subdomain</a:t>
              </a:r>
              <a:r>
                <a:rPr lang="en-US" altLang="ja-JP" sz="1600" dirty="0">
                  <a:latin typeface="+mn-lt"/>
                </a:rPr>
                <a:t>)</a:t>
              </a:r>
              <a:endParaRPr lang="ja-JP" altLang="en-US" sz="1600" dirty="0">
                <a:latin typeface="+mn-lt"/>
              </a:endParaRPr>
            </a:p>
          </p:txBody>
        </p:sp>
        <p:sp>
          <p:nvSpPr>
            <p:cNvPr id="45" name="Rectangle 37"/>
            <p:cNvSpPr>
              <a:spLocks noChangeArrowheads="1"/>
            </p:cNvSpPr>
            <p:nvPr/>
          </p:nvSpPr>
          <p:spPr bwMode="auto">
            <a:xfrm>
              <a:off x="1043608" y="5405885"/>
              <a:ext cx="1110760" cy="394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altLang="ja-JP" sz="18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Image of the other domain</a:t>
              </a:r>
              <a:endParaRPr lang="ja-JP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46" name="Rectangle 40"/>
            <p:cNvSpPr>
              <a:spLocks noChangeArrowheads="1"/>
            </p:cNvSpPr>
            <p:nvPr/>
          </p:nvSpPr>
          <p:spPr bwMode="auto">
            <a:xfrm>
              <a:off x="2627538" y="5405885"/>
              <a:ext cx="1251330" cy="394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altLang="ja-JP" sz="18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Image of own domain</a:t>
              </a:r>
              <a:endParaRPr lang="ja-JP" altLang="ja-JP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47" name="Rectangle 51"/>
            <p:cNvSpPr>
              <a:spLocks noChangeArrowheads="1"/>
            </p:cNvSpPr>
            <p:nvPr/>
          </p:nvSpPr>
          <p:spPr bwMode="auto">
            <a:xfrm>
              <a:off x="4526498" y="5405885"/>
              <a:ext cx="1241289" cy="394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altLang="ja-JP" sz="18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Image of the other domain</a:t>
              </a:r>
              <a:endParaRPr lang="ja-JP" altLang="ja-JP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48" name="Rectangle 54"/>
            <p:cNvSpPr>
              <a:spLocks noChangeArrowheads="1"/>
            </p:cNvSpPr>
            <p:nvPr/>
          </p:nvSpPr>
          <p:spPr bwMode="auto">
            <a:xfrm>
              <a:off x="6254764" y="5405885"/>
              <a:ext cx="1080637" cy="39417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altLang="ja-JP" sz="18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Image of own domain</a:t>
              </a:r>
              <a:endParaRPr lang="ja-JP" altLang="ja-JP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49" name="テキスト ボックス 48"/>
            <p:cNvSpPr txBox="1">
              <a:spLocks noChangeArrowheads="1"/>
            </p:cNvSpPr>
            <p:nvPr/>
          </p:nvSpPr>
          <p:spPr bwMode="auto">
            <a:xfrm>
              <a:off x="1070705" y="3755132"/>
              <a:ext cx="936104" cy="175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ct val="80000"/>
                </a:lnSpc>
              </a:pPr>
              <a:r>
                <a:rPr lang="en-US" altLang="ja-JP" sz="1800">
                  <a:latin typeface="Arial" pitchFamily="34" charset="0"/>
                  <a:cs typeface="Arial" pitchFamily="34" charset="0"/>
                </a:rPr>
                <a:t>Domain A</a:t>
              </a:r>
              <a:endParaRPr lang="ja-JP" alt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テキスト ボックス 49"/>
            <p:cNvSpPr txBox="1">
              <a:spLocks noChangeArrowheads="1"/>
            </p:cNvSpPr>
            <p:nvPr/>
          </p:nvSpPr>
          <p:spPr bwMode="auto">
            <a:xfrm>
              <a:off x="6327289" y="3755247"/>
              <a:ext cx="1008112" cy="1751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ct val="80000"/>
                </a:lnSpc>
              </a:pPr>
              <a:r>
                <a:rPr lang="en-US" altLang="ja-JP" sz="1800">
                  <a:latin typeface="Arial" pitchFamily="34" charset="0"/>
                  <a:cs typeface="Arial" pitchFamily="34" charset="0"/>
                </a:rPr>
                <a:t>Domain B</a:t>
              </a:r>
              <a:endParaRPr lang="ja-JP" altLang="en-US" sz="180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3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Three Physical Components </a:t>
            </a:r>
            <a:br>
              <a:rPr lang="en-US" altLang="ja-JP" dirty="0" smtClean="0"/>
            </a:br>
            <a:r>
              <a:rPr lang="en-US" altLang="ja-JP" dirty="0" smtClean="0"/>
              <a:t>for Federation-less Federation</a:t>
            </a:r>
          </a:p>
        </p:txBody>
      </p:sp>
      <p:sp>
        <p:nvSpPr>
          <p:cNvPr id="12291" name="テキスト プレースホルダ 35"/>
          <p:cNvSpPr>
            <a:spLocks noGrp="1"/>
          </p:cNvSpPr>
          <p:nvPr>
            <p:ph type="body" idx="4294967295"/>
          </p:nvPr>
        </p:nvSpPr>
        <p:spPr>
          <a:xfrm>
            <a:off x="304800" y="865188"/>
            <a:ext cx="8534400" cy="5394325"/>
          </a:xfrm>
        </p:spPr>
        <p:txBody>
          <a:bodyPr/>
          <a:lstStyle/>
          <a:p>
            <a:r>
              <a:rPr lang="en-US" altLang="ja-JP" dirty="0" smtClean="0"/>
              <a:t>Domain proxy node (DPN)</a:t>
            </a:r>
          </a:p>
          <a:p>
            <a:pPr lvl="1"/>
            <a:r>
              <a:rPr lang="en-US" altLang="ja-JP" sz="1800" dirty="0" smtClean="0"/>
              <a:t>It receives a specification of PVN that contains the other-domain-part of slice definition and sends it to Gatekeeper.</a:t>
            </a:r>
          </a:p>
          <a:p>
            <a:r>
              <a:rPr lang="en-US" altLang="ja-JP" dirty="0" smtClean="0"/>
              <a:t>Gatekeeper</a:t>
            </a:r>
          </a:p>
          <a:p>
            <a:pPr lvl="1"/>
            <a:r>
              <a:rPr lang="en-US" altLang="ja-JP" sz="1800" dirty="0" smtClean="0"/>
              <a:t>It receives the other-domain-part of slice definition and sends it to the other domain through the </a:t>
            </a:r>
            <a:r>
              <a:rPr lang="en-US" altLang="ja-JP" sz="1800" i="1" dirty="0" smtClean="0"/>
              <a:t>Federation API</a:t>
            </a:r>
            <a:r>
              <a:rPr lang="en-US" altLang="ja-JP" sz="1800" dirty="0" smtClean="0"/>
              <a:t>.</a:t>
            </a:r>
          </a:p>
          <a:p>
            <a:r>
              <a:rPr lang="en-US" altLang="ja-JP" dirty="0" smtClean="0"/>
              <a:t>Gateway</a:t>
            </a:r>
          </a:p>
          <a:p>
            <a:pPr lvl="1"/>
            <a:r>
              <a:rPr lang="en-US" altLang="ja-JP" sz="1800" dirty="0" smtClean="0"/>
              <a:t>It converts the data packet from intra-domain format to inter-domain format. </a:t>
            </a:r>
            <a:br>
              <a:rPr lang="en-US" altLang="ja-JP" sz="1800" dirty="0" smtClean="0"/>
            </a:br>
            <a:endParaRPr lang="en-US" altLang="ja-JP" sz="1800" dirty="0" smtClean="0"/>
          </a:p>
          <a:p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numbers of DPN,</a:t>
            </a:r>
            <a:b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gatekeeper, and gateway</a:t>
            </a:r>
            <a:b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may be the same or</a:t>
            </a:r>
            <a:b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different in federation of</a:t>
            </a:r>
            <a:b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three or more domains.</a:t>
            </a:r>
            <a:endParaRPr lang="ja-JP" altLang="en-US" sz="2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3851275" y="3698875"/>
            <a:ext cx="3138488" cy="288131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38" name="雲 37"/>
          <p:cNvSpPr/>
          <p:nvPr/>
        </p:nvSpPr>
        <p:spPr>
          <a:xfrm>
            <a:off x="3894138" y="5067300"/>
            <a:ext cx="3060700" cy="1512888"/>
          </a:xfrm>
          <a:prstGeom prst="cloud">
            <a:avLst/>
          </a:prstGeom>
          <a:solidFill>
            <a:srgbClr val="D8E4BE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ja-JP" altLang="en-US" sz="3600"/>
          </a:p>
        </p:txBody>
      </p:sp>
      <p:sp>
        <p:nvSpPr>
          <p:cNvPr id="39" name="正方形/長方形 38"/>
          <p:cNvSpPr/>
          <p:nvPr/>
        </p:nvSpPr>
        <p:spPr>
          <a:xfrm>
            <a:off x="4541838" y="5391150"/>
            <a:ext cx="755650" cy="468313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N11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965575" y="6003925"/>
            <a:ext cx="749300" cy="431800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541838" y="4076700"/>
            <a:ext cx="842962" cy="468313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controller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2" name="直線矢印コネクタ 41"/>
          <p:cNvCxnSpPr>
            <a:endCxn id="41" idx="2"/>
          </p:cNvCxnSpPr>
          <p:nvPr/>
        </p:nvCxnSpPr>
        <p:spPr>
          <a:xfrm flipV="1">
            <a:off x="4181475" y="4545013"/>
            <a:ext cx="781050" cy="145891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endCxn id="41" idx="2"/>
          </p:cNvCxnSpPr>
          <p:nvPr/>
        </p:nvCxnSpPr>
        <p:spPr>
          <a:xfrm flipH="1" flipV="1">
            <a:off x="4962525" y="4545013"/>
            <a:ext cx="688975" cy="153035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39" idx="0"/>
            <a:endCxn id="41" idx="2"/>
          </p:cNvCxnSpPr>
          <p:nvPr/>
        </p:nvCxnSpPr>
        <p:spPr>
          <a:xfrm flipV="1">
            <a:off x="4919663" y="4545013"/>
            <a:ext cx="42862" cy="84613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0" name="円/楕円 44"/>
          <p:cNvSpPr>
            <a:spLocks noChangeArrowheads="1"/>
          </p:cNvSpPr>
          <p:nvPr/>
        </p:nvSpPr>
        <p:spPr bwMode="auto">
          <a:xfrm>
            <a:off x="5621338" y="4130675"/>
            <a:ext cx="1441450" cy="2232025"/>
          </a:xfrm>
          <a:prstGeom prst="ellipse">
            <a:avLst/>
          </a:prstGeom>
          <a:solidFill>
            <a:srgbClr val="F7FFA5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6162675" y="5859463"/>
            <a:ext cx="755650" cy="431800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Gate-way 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47" name="直線矢印コネクタ 46"/>
          <p:cNvCxnSpPr>
            <a:stCxn id="56" idx="0"/>
            <a:endCxn id="41" idx="2"/>
          </p:cNvCxnSpPr>
          <p:nvPr/>
        </p:nvCxnSpPr>
        <p:spPr>
          <a:xfrm flipH="1" flipV="1">
            <a:off x="4962525" y="4545013"/>
            <a:ext cx="1235075" cy="61912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55" idx="2"/>
            <a:endCxn id="56" idx="0"/>
          </p:cNvCxnSpPr>
          <p:nvPr/>
        </p:nvCxnSpPr>
        <p:spPr>
          <a:xfrm flipH="1">
            <a:off x="6197600" y="4527550"/>
            <a:ext cx="252413" cy="636588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0" name="テキスト ボックス 50"/>
          <p:cNvSpPr txBox="1">
            <a:spLocks noChangeArrowheads="1"/>
          </p:cNvSpPr>
          <p:nvPr/>
        </p:nvSpPr>
        <p:spPr bwMode="auto">
          <a:xfrm>
            <a:off x="4464050" y="4635500"/>
            <a:ext cx="1241425" cy="3079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ja-JP" sz="1400" dirty="0">
                <a:latin typeface="+mn-lt"/>
              </a:rPr>
              <a:t>Common</a:t>
            </a:r>
            <a:r>
              <a:rPr lang="ja-JP" altLang="en-US" sz="1400" dirty="0">
                <a:latin typeface="+mn-lt"/>
              </a:rPr>
              <a:t> </a:t>
            </a:r>
            <a:r>
              <a:rPr lang="en-US" altLang="ja-JP" sz="1400" dirty="0">
                <a:latin typeface="+mn-lt"/>
              </a:rPr>
              <a:t>API</a:t>
            </a:r>
            <a:endParaRPr lang="ja-JP" altLang="en-US" dirty="0">
              <a:latin typeface="+mn-lt"/>
            </a:endParaRPr>
          </a:p>
        </p:txBody>
      </p:sp>
      <p:sp>
        <p:nvSpPr>
          <p:cNvPr id="12305" name="テキスト ボックス 52"/>
          <p:cNvSpPr txBox="1">
            <a:spLocks noChangeArrowheads="1"/>
          </p:cNvSpPr>
          <p:nvPr/>
        </p:nvSpPr>
        <p:spPr bwMode="auto">
          <a:xfrm>
            <a:off x="4643438" y="3716338"/>
            <a:ext cx="1584325" cy="2778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Domain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D1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5118100" y="6097588"/>
            <a:ext cx="792163" cy="40957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N12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018213" y="4059238"/>
            <a:ext cx="863600" cy="46831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Gate-keeper 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5765800" y="5164138"/>
            <a:ext cx="863600" cy="550862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proxy 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b="1" dirty="0">
                <a:solidFill>
                  <a:schemeClr val="tx1"/>
                </a:solidFill>
              </a:rPr>
              <a:t>P11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 flipH="1" flipV="1">
            <a:off x="6773863" y="4491038"/>
            <a:ext cx="73025" cy="136842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角丸四角形 58"/>
          <p:cNvSpPr/>
          <p:nvPr/>
        </p:nvSpPr>
        <p:spPr bwMode="auto">
          <a:xfrm>
            <a:off x="7596188" y="3698875"/>
            <a:ext cx="1266825" cy="288131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7740650" y="4059238"/>
            <a:ext cx="863600" cy="4683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Gate-keeper 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312" name="テキスト ボックス 59"/>
          <p:cNvSpPr txBox="1">
            <a:spLocks noChangeArrowheads="1"/>
          </p:cNvSpPr>
          <p:nvPr/>
        </p:nvSpPr>
        <p:spPr bwMode="auto">
          <a:xfrm>
            <a:off x="6875463" y="4635500"/>
            <a:ext cx="1152525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ja-JP" sz="1600" i="1">
                <a:latin typeface="Arial" pitchFamily="34" charset="0"/>
                <a:cs typeface="Arial" pitchFamily="34" charset="0"/>
              </a:rPr>
              <a:t>Federation</a:t>
            </a:r>
            <a:r>
              <a:rPr lang="ja-JP" altLang="en-US" sz="1600" i="1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600" i="1">
                <a:latin typeface="Arial" pitchFamily="34" charset="0"/>
                <a:cs typeface="Arial" pitchFamily="34" charset="0"/>
              </a:rPr>
              <a:t>API</a:t>
            </a:r>
            <a:br>
              <a:rPr lang="en-US" altLang="ja-JP" sz="1600" i="1">
                <a:latin typeface="Arial" pitchFamily="34" charset="0"/>
                <a:cs typeface="Arial" pitchFamily="34" charset="0"/>
              </a:rPr>
            </a:br>
            <a:r>
              <a:rPr lang="en-US" altLang="ja-JP" sz="1400">
                <a:latin typeface="Arial" pitchFamily="34" charset="0"/>
                <a:cs typeface="Arial" pitchFamily="34" charset="0"/>
              </a:rPr>
              <a:t>(control plane)</a:t>
            </a:r>
            <a:endParaRPr lang="ja-JP" altLang="en-US" sz="16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直線矢印コネクタ 60"/>
          <p:cNvCxnSpPr/>
          <p:nvPr/>
        </p:nvCxnSpPr>
        <p:spPr>
          <a:xfrm flipH="1">
            <a:off x="6896100" y="4157663"/>
            <a:ext cx="827088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7316788" y="4008438"/>
            <a:ext cx="0" cy="64770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/>
          <p:nvPr/>
        </p:nvCxnSpPr>
        <p:spPr>
          <a:xfrm>
            <a:off x="6900863" y="4389438"/>
            <a:ext cx="865187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16" name="テキスト ボックス 63"/>
          <p:cNvSpPr txBox="1">
            <a:spLocks noChangeArrowheads="1"/>
          </p:cNvSpPr>
          <p:nvPr/>
        </p:nvSpPr>
        <p:spPr bwMode="auto">
          <a:xfrm>
            <a:off x="7524750" y="3727450"/>
            <a:ext cx="1439863" cy="2778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Domain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D2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29" name="直線コネクタ 28"/>
          <p:cNvCxnSpPr/>
          <p:nvPr/>
        </p:nvCxnSpPr>
        <p:spPr>
          <a:xfrm>
            <a:off x="7286625" y="5870575"/>
            <a:ext cx="0" cy="615950"/>
          </a:xfrm>
          <a:prstGeom prst="line">
            <a:avLst/>
          </a:prstGeom>
          <a:ln w="38100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>
            <a:off x="6919913" y="6075363"/>
            <a:ext cx="752475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659563" y="6310313"/>
            <a:ext cx="1225550" cy="43180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Data exchange</a:t>
            </a:r>
            <a:b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(data plane)</a:t>
            </a:r>
            <a:endParaRPr lang="ja-JP" altLang="en-US" sz="1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7667625" y="5859463"/>
            <a:ext cx="757238" cy="431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Gate-way 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err="1" smtClean="0"/>
              <a:t>Homogenious</a:t>
            </a:r>
            <a:r>
              <a:rPr lang="en-US" altLang="ja-JP" dirty="0" smtClean="0"/>
              <a:t> Federation </a:t>
            </a:r>
            <a:br>
              <a:rPr lang="en-US" altLang="ja-JP" dirty="0" smtClean="0"/>
            </a:br>
            <a:r>
              <a:rPr lang="en-US" altLang="ja-JP" dirty="0" smtClean="0"/>
              <a:t>Process 1: Sender side</a:t>
            </a:r>
            <a:endParaRPr lang="ja-JP" altLang="en-US" dirty="0" smtClean="0"/>
          </a:p>
        </p:txBody>
      </p:sp>
      <p:sp>
        <p:nvSpPr>
          <p:cNvPr id="14339" name="テキスト プレースホルダ 30"/>
          <p:cNvSpPr>
            <a:spLocks noGrp="1"/>
          </p:cNvSpPr>
          <p:nvPr>
            <p:ph type="body" idx="4294967295"/>
          </p:nvPr>
        </p:nvSpPr>
        <p:spPr>
          <a:xfrm>
            <a:off x="304800" y="869950"/>
            <a:ext cx="8587680" cy="2808288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altLang="ja-JP" b="0" dirty="0" smtClean="0"/>
              <a:t>[Slice] </a:t>
            </a:r>
            <a:r>
              <a:rPr lang="en-US" altLang="ja-JP" dirty="0" smtClean="0"/>
              <a:t>In a slice specification given to DC 1, </a:t>
            </a:r>
            <a:br>
              <a:rPr lang="en-US" altLang="ja-JP" dirty="0" smtClean="0"/>
            </a:br>
            <a:r>
              <a:rPr lang="en-US" altLang="ja-JP" dirty="0" smtClean="0"/>
              <a:t>PVN encloses the other-domain-part of the slice.</a:t>
            </a:r>
          </a:p>
          <a:p>
            <a:pPr lvl="1">
              <a:lnSpc>
                <a:spcPct val="85000"/>
              </a:lnSpc>
            </a:pPr>
            <a:r>
              <a:rPr lang="en-US" altLang="ja-JP" sz="2000" dirty="0" smtClean="0"/>
              <a:t>The spec is in a domain-dependent form.</a:t>
            </a:r>
            <a:endParaRPr lang="en-US" altLang="ja-JP" dirty="0" smtClean="0"/>
          </a:p>
          <a:p>
            <a:pPr>
              <a:lnSpc>
                <a:spcPct val="85000"/>
              </a:lnSpc>
            </a:pPr>
            <a:r>
              <a:rPr lang="en-US" altLang="ja-JP" sz="2200" b="0" dirty="0" smtClean="0"/>
              <a:t>[Step 2] </a:t>
            </a:r>
            <a:r>
              <a:rPr lang="en-US" altLang="ja-JP" sz="2200" dirty="0" smtClean="0"/>
              <a:t>DC 1 sends the spec to DPN, as well as normal </a:t>
            </a:r>
            <a:r>
              <a:rPr lang="en-US" altLang="ja-JP" sz="2200" dirty="0" err="1" smtClean="0"/>
              <a:t>VNodes</a:t>
            </a:r>
            <a:r>
              <a:rPr lang="en-US" altLang="ja-JP" sz="2200" dirty="0" smtClean="0"/>
              <a:t>, using the same API. </a:t>
            </a:r>
          </a:p>
          <a:p>
            <a:pPr>
              <a:lnSpc>
                <a:spcPct val="85000"/>
              </a:lnSpc>
            </a:pPr>
            <a:r>
              <a:rPr lang="en-US" altLang="ja-JP" sz="2200" b="0" dirty="0" smtClean="0"/>
              <a:t>[Step 3, 4] </a:t>
            </a:r>
            <a:r>
              <a:rPr lang="en-US" altLang="ja-JP" sz="2200" dirty="0" smtClean="0"/>
              <a:t>DPN sends the spec to the other domain through Gatekeeper 1.</a:t>
            </a:r>
          </a:p>
          <a:p>
            <a:pPr lvl="1">
              <a:lnSpc>
                <a:spcPct val="85000"/>
              </a:lnSpc>
            </a:pPr>
            <a:r>
              <a:rPr lang="en-US" altLang="ja-JP" sz="2000" dirty="0" smtClean="0"/>
              <a:t>Gatekeeper 1 translates the spec into a domain-</a:t>
            </a:r>
            <a:r>
              <a:rPr lang="en-US" altLang="ja-JP" sz="2000" i="1" dirty="0" smtClean="0"/>
              <a:t>in</a:t>
            </a:r>
            <a:r>
              <a:rPr lang="en-US" altLang="ja-JP" sz="2000" dirty="0" smtClean="0"/>
              <a:t>dependent form.</a:t>
            </a:r>
            <a:endParaRPr lang="ja-JP" altLang="en-US" sz="2000" dirty="0" smtClean="0"/>
          </a:p>
        </p:txBody>
      </p:sp>
      <p:sp>
        <p:nvSpPr>
          <p:cNvPr id="91" name="Rectangle 43"/>
          <p:cNvSpPr>
            <a:spLocks noChangeArrowheads="1"/>
          </p:cNvSpPr>
          <p:nvPr/>
        </p:nvSpPr>
        <p:spPr bwMode="auto">
          <a:xfrm>
            <a:off x="409575" y="3833813"/>
            <a:ext cx="1641475" cy="2597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eaLnBrk="0" hangingPunct="0">
              <a:defRPr/>
            </a:pPr>
            <a:r>
              <a:rPr lang="en-US" altLang="ja-JP" sz="1200" dirty="0">
                <a:latin typeface="Arial" charset="0"/>
              </a:rPr>
              <a:t>Slice S</a:t>
            </a:r>
            <a:endParaRPr lang="ja-JP" altLang="en-US" sz="1200" dirty="0">
              <a:latin typeface="Arial" charset="0"/>
            </a:endParaRPr>
          </a:p>
        </p:txBody>
      </p:sp>
      <p:sp>
        <p:nvSpPr>
          <p:cNvPr id="94" name="角丸四角形 93"/>
          <p:cNvSpPr/>
          <p:nvPr/>
        </p:nvSpPr>
        <p:spPr bwMode="auto">
          <a:xfrm>
            <a:off x="2314575" y="3833813"/>
            <a:ext cx="2981325" cy="273685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100" name="角丸四角形 99"/>
          <p:cNvSpPr/>
          <p:nvPr/>
        </p:nvSpPr>
        <p:spPr bwMode="auto">
          <a:xfrm>
            <a:off x="5911850" y="3833813"/>
            <a:ext cx="2981325" cy="273685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101" name="雲 100"/>
          <p:cNvSpPr/>
          <p:nvPr/>
        </p:nvSpPr>
        <p:spPr>
          <a:xfrm>
            <a:off x="2354263" y="5133975"/>
            <a:ext cx="2906712" cy="1436688"/>
          </a:xfrm>
          <a:prstGeom prst="cloud">
            <a:avLst/>
          </a:prstGeom>
          <a:solidFill>
            <a:srgbClr val="D8E4BE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ja-JP" altLang="en-US" sz="3600"/>
          </a:p>
        </p:txBody>
      </p:sp>
      <p:sp>
        <p:nvSpPr>
          <p:cNvPr id="103" name="正方形/長方形 102"/>
          <p:cNvSpPr/>
          <p:nvPr/>
        </p:nvSpPr>
        <p:spPr>
          <a:xfrm>
            <a:off x="2970213" y="5441950"/>
            <a:ext cx="717550" cy="4445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N11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2422525" y="6022975"/>
            <a:ext cx="711200" cy="411163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2970213" y="4192588"/>
            <a:ext cx="800100" cy="444500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0" hangingPunct="0">
              <a:defRPr/>
            </a:pPr>
            <a:r>
              <a:rPr lang="en-US" altLang="ja-JP" sz="1400" dirty="0" smtClean="0">
                <a:solidFill>
                  <a:schemeClr val="tx1"/>
                </a:solidFill>
              </a:rPr>
              <a:t>DC 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06" name="直線矢印コネクタ 105"/>
          <p:cNvCxnSpPr>
            <a:endCxn id="105" idx="2"/>
          </p:cNvCxnSpPr>
          <p:nvPr/>
        </p:nvCxnSpPr>
        <p:spPr>
          <a:xfrm flipV="1">
            <a:off x="2627313" y="4637088"/>
            <a:ext cx="742950" cy="1385887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矢印コネクタ 106"/>
          <p:cNvCxnSpPr>
            <a:endCxn id="105" idx="2"/>
          </p:cNvCxnSpPr>
          <p:nvPr/>
        </p:nvCxnSpPr>
        <p:spPr>
          <a:xfrm flipH="1" flipV="1">
            <a:off x="3370263" y="4637088"/>
            <a:ext cx="652462" cy="145415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>
            <a:stCxn id="103" idx="0"/>
            <a:endCxn id="105" idx="2"/>
          </p:cNvCxnSpPr>
          <p:nvPr/>
        </p:nvCxnSpPr>
        <p:spPr>
          <a:xfrm flipV="1">
            <a:off x="3328988" y="4637088"/>
            <a:ext cx="41275" cy="80486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0" name="テキスト ボックス 116"/>
          <p:cNvSpPr txBox="1">
            <a:spLocks noChangeArrowheads="1"/>
          </p:cNvSpPr>
          <p:nvPr/>
        </p:nvSpPr>
        <p:spPr bwMode="auto">
          <a:xfrm>
            <a:off x="6732588" y="3890963"/>
            <a:ext cx="1436687" cy="261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Domain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D2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18" name="雲 117"/>
          <p:cNvSpPr/>
          <p:nvPr/>
        </p:nvSpPr>
        <p:spPr>
          <a:xfrm>
            <a:off x="5911850" y="5132388"/>
            <a:ext cx="2940050" cy="1438275"/>
          </a:xfrm>
          <a:prstGeom prst="cloud">
            <a:avLst/>
          </a:prstGeom>
          <a:solidFill>
            <a:srgbClr val="CCC2DA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ja-JP" altLang="en-US" sz="3600"/>
          </a:p>
        </p:txBody>
      </p:sp>
      <p:sp>
        <p:nvSpPr>
          <p:cNvPr id="119" name="正方形/長方形 118"/>
          <p:cNvSpPr/>
          <p:nvPr/>
        </p:nvSpPr>
        <p:spPr>
          <a:xfrm>
            <a:off x="7497763" y="5441950"/>
            <a:ext cx="739775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N21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8018463" y="6091238"/>
            <a:ext cx="696912" cy="411162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7435850" y="4191000"/>
            <a:ext cx="801688" cy="444500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0" hangingPunct="0">
              <a:defRPr/>
            </a:pPr>
            <a:r>
              <a:rPr lang="en-US" altLang="ja-JP" sz="1400" dirty="0" smtClean="0">
                <a:solidFill>
                  <a:schemeClr val="tx1"/>
                </a:solidFill>
              </a:rPr>
              <a:t>DC 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28" name="直線矢印コネクタ 127"/>
          <p:cNvCxnSpPr>
            <a:endCxn id="124" idx="2"/>
          </p:cNvCxnSpPr>
          <p:nvPr/>
        </p:nvCxnSpPr>
        <p:spPr>
          <a:xfrm flipV="1">
            <a:off x="7189788" y="4635500"/>
            <a:ext cx="647700" cy="149066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/>
          <p:cNvCxnSpPr>
            <a:endCxn id="124" idx="2"/>
          </p:cNvCxnSpPr>
          <p:nvPr/>
        </p:nvCxnSpPr>
        <p:spPr>
          <a:xfrm flipH="1" flipV="1">
            <a:off x="7837488" y="4635500"/>
            <a:ext cx="741362" cy="1455738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矢印コネクタ 129"/>
          <p:cNvCxnSpPr>
            <a:stCxn id="119" idx="0"/>
            <a:endCxn id="124" idx="2"/>
          </p:cNvCxnSpPr>
          <p:nvPr/>
        </p:nvCxnSpPr>
        <p:spPr>
          <a:xfrm flipH="1" flipV="1">
            <a:off x="7837488" y="4635500"/>
            <a:ext cx="30162" cy="80645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>
            <a:off x="5592763" y="5886450"/>
            <a:ext cx="0" cy="615950"/>
          </a:xfrm>
          <a:prstGeom prst="line">
            <a:avLst/>
          </a:prstGeom>
          <a:ln w="38100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9" name="円/楕円 131"/>
          <p:cNvSpPr>
            <a:spLocks noChangeArrowheads="1"/>
          </p:cNvSpPr>
          <p:nvPr/>
        </p:nvSpPr>
        <p:spPr bwMode="auto">
          <a:xfrm>
            <a:off x="3995738" y="4244975"/>
            <a:ext cx="1368425" cy="2120900"/>
          </a:xfrm>
          <a:prstGeom prst="ellipse">
            <a:avLst/>
          </a:prstGeom>
          <a:solidFill>
            <a:srgbClr val="F7FFA5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14360" name="円/楕円 132"/>
          <p:cNvSpPr>
            <a:spLocks noChangeArrowheads="1"/>
          </p:cNvSpPr>
          <p:nvPr/>
        </p:nvSpPr>
        <p:spPr bwMode="auto">
          <a:xfrm>
            <a:off x="5842000" y="4244975"/>
            <a:ext cx="1368425" cy="2120900"/>
          </a:xfrm>
          <a:prstGeom prst="ellipse">
            <a:avLst/>
          </a:prstGeom>
          <a:solidFill>
            <a:srgbClr val="F7FFA5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134" name="正方形/長方形 133"/>
          <p:cNvSpPr/>
          <p:nvPr/>
        </p:nvSpPr>
        <p:spPr>
          <a:xfrm>
            <a:off x="6253163" y="5226050"/>
            <a:ext cx="820737" cy="52387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Proxy 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P21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5" name="正方形/長方形 134"/>
          <p:cNvSpPr/>
          <p:nvPr/>
        </p:nvSpPr>
        <p:spPr>
          <a:xfrm>
            <a:off x="4508500" y="5886450"/>
            <a:ext cx="719138" cy="411163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Gate-way 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6" name="正方形/長方形 135"/>
          <p:cNvSpPr/>
          <p:nvPr/>
        </p:nvSpPr>
        <p:spPr>
          <a:xfrm>
            <a:off x="5980113" y="5886450"/>
            <a:ext cx="684212" cy="411163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Gate-way 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37" name="直線矢印コネクタ 136"/>
          <p:cNvCxnSpPr>
            <a:stCxn id="136" idx="1"/>
            <a:endCxn id="135" idx="3"/>
          </p:cNvCxnSpPr>
          <p:nvPr/>
        </p:nvCxnSpPr>
        <p:spPr>
          <a:xfrm flipH="1">
            <a:off x="5227638" y="6091238"/>
            <a:ext cx="752475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>
            <a:stCxn id="195" idx="0"/>
            <a:endCxn id="105" idx="2"/>
          </p:cNvCxnSpPr>
          <p:nvPr/>
        </p:nvCxnSpPr>
        <p:spPr>
          <a:xfrm flipH="1" flipV="1">
            <a:off x="3370263" y="4637088"/>
            <a:ext cx="1173162" cy="588962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矢印コネクタ 138"/>
          <p:cNvCxnSpPr>
            <a:stCxn id="124" idx="1"/>
            <a:endCxn id="193" idx="3"/>
          </p:cNvCxnSpPr>
          <p:nvPr/>
        </p:nvCxnSpPr>
        <p:spPr>
          <a:xfrm flipH="1" flipV="1">
            <a:off x="6800850" y="4398963"/>
            <a:ext cx="635000" cy="14287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7" name="テキスト ボックス 139"/>
          <p:cNvSpPr txBox="1">
            <a:spLocks noChangeArrowheads="1"/>
          </p:cNvSpPr>
          <p:nvPr/>
        </p:nvSpPr>
        <p:spPr bwMode="auto">
          <a:xfrm>
            <a:off x="5106988" y="4751388"/>
            <a:ext cx="1093787" cy="468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ja-JP" sz="1600" b="1">
                <a:latin typeface="Arial" pitchFamily="34" charset="0"/>
                <a:cs typeface="Arial" pitchFamily="34" charset="0"/>
              </a:rPr>
              <a:t>Federation</a:t>
            </a:r>
            <a:r>
              <a:rPr lang="ja-JP" altLang="en-US" sz="1600" b="1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600" b="1">
                <a:latin typeface="Arial" pitchFamily="34" charset="0"/>
                <a:cs typeface="Arial" pitchFamily="34" charset="0"/>
              </a:rPr>
              <a:t>API</a:t>
            </a:r>
            <a:endParaRPr lang="ja-JP" alt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4368" name="テキスト ボックス 140"/>
          <p:cNvSpPr txBox="1">
            <a:spLocks noChangeArrowheads="1"/>
          </p:cNvSpPr>
          <p:nvPr/>
        </p:nvSpPr>
        <p:spPr bwMode="auto">
          <a:xfrm>
            <a:off x="323850" y="3602038"/>
            <a:ext cx="4535488" cy="2206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altLang="ja-JP" sz="1800">
                <a:latin typeface="Arial" pitchFamily="34" charset="0"/>
                <a:cs typeface="Arial" pitchFamily="34" charset="0"/>
              </a:rPr>
              <a:t>Slice specification S1</a:t>
            </a:r>
            <a:r>
              <a:rPr lang="en-US" altLang="ja-JP" sz="1600">
                <a:latin typeface="Arial" pitchFamily="34" charset="0"/>
                <a:cs typeface="Arial" pitchFamily="34" charset="0"/>
              </a:rPr>
              <a:t> (domain dependent form)</a:t>
            </a:r>
            <a:endParaRPr lang="ja-JP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69" name="Rectangle 43"/>
          <p:cNvSpPr>
            <a:spLocks noChangeArrowheads="1"/>
          </p:cNvSpPr>
          <p:nvPr/>
        </p:nvSpPr>
        <p:spPr bwMode="auto">
          <a:xfrm>
            <a:off x="793750" y="4078288"/>
            <a:ext cx="504825" cy="2508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VN1*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14370" name="Rectangle 43"/>
          <p:cNvSpPr>
            <a:spLocks noChangeArrowheads="1"/>
          </p:cNvSpPr>
          <p:nvPr/>
        </p:nvSpPr>
        <p:spPr bwMode="auto">
          <a:xfrm>
            <a:off x="793750" y="4518025"/>
            <a:ext cx="504825" cy="25241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VN2*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14371" name="Rectangle 43"/>
          <p:cNvSpPr>
            <a:spLocks noChangeArrowheads="1"/>
          </p:cNvSpPr>
          <p:nvPr/>
        </p:nvSpPr>
        <p:spPr bwMode="auto">
          <a:xfrm>
            <a:off x="666750" y="5029200"/>
            <a:ext cx="1247775" cy="1062038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eaLnBrk="0" hangingPunct="0"/>
            <a:r>
              <a:rPr lang="en-US" altLang="ja-JP" sz="1100">
                <a:latin typeface="Arial" pitchFamily="34" charset="0"/>
              </a:rPr>
              <a:t> VirtualNode PV1*</a:t>
            </a:r>
            <a:endParaRPr lang="ja-JP" altLang="en-US" sz="1100">
              <a:latin typeface="Arial" pitchFamily="34" charset="0"/>
            </a:endParaRPr>
          </a:p>
        </p:txBody>
      </p:sp>
      <p:sp>
        <p:nvSpPr>
          <p:cNvPr id="14372" name="Rectangle 43"/>
          <p:cNvSpPr>
            <a:spLocks noChangeArrowheads="1"/>
          </p:cNvSpPr>
          <p:nvPr/>
        </p:nvSpPr>
        <p:spPr bwMode="auto">
          <a:xfrm>
            <a:off x="793750" y="5273675"/>
            <a:ext cx="504825" cy="252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VN3*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14373" name="Rectangle 43"/>
          <p:cNvSpPr>
            <a:spLocks noChangeArrowheads="1"/>
          </p:cNvSpPr>
          <p:nvPr/>
        </p:nvSpPr>
        <p:spPr bwMode="auto">
          <a:xfrm>
            <a:off x="793750" y="5713413"/>
            <a:ext cx="504825" cy="252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VN4*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147" name="円/楕円 146"/>
          <p:cNvSpPr/>
          <p:nvPr/>
        </p:nvSpPr>
        <p:spPr bwMode="auto">
          <a:xfrm>
            <a:off x="768350" y="5368925"/>
            <a:ext cx="61913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48" name="円/楕円 147"/>
          <p:cNvSpPr/>
          <p:nvPr/>
        </p:nvSpPr>
        <p:spPr bwMode="auto">
          <a:xfrm>
            <a:off x="768350" y="5807075"/>
            <a:ext cx="61913" cy="61913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49" name="円/楕円 148"/>
          <p:cNvSpPr/>
          <p:nvPr/>
        </p:nvSpPr>
        <p:spPr bwMode="auto">
          <a:xfrm>
            <a:off x="638175" y="5368925"/>
            <a:ext cx="61913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50" name="円/楕円 149"/>
          <p:cNvSpPr/>
          <p:nvPr/>
        </p:nvSpPr>
        <p:spPr bwMode="auto">
          <a:xfrm>
            <a:off x="638175" y="5807075"/>
            <a:ext cx="61913" cy="61913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51" name="円/楕円 150"/>
          <p:cNvSpPr/>
          <p:nvPr/>
        </p:nvSpPr>
        <p:spPr bwMode="auto">
          <a:xfrm>
            <a:off x="763588" y="4173538"/>
            <a:ext cx="63500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52" name="円/楕円 151"/>
          <p:cNvSpPr/>
          <p:nvPr/>
        </p:nvSpPr>
        <p:spPr bwMode="auto">
          <a:xfrm>
            <a:off x="763588" y="4610100"/>
            <a:ext cx="63500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53" name="円/楕円 152"/>
          <p:cNvSpPr/>
          <p:nvPr/>
        </p:nvSpPr>
        <p:spPr bwMode="auto">
          <a:xfrm>
            <a:off x="1025525" y="4306888"/>
            <a:ext cx="63500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54" name="円/楕円 153"/>
          <p:cNvSpPr/>
          <p:nvPr/>
        </p:nvSpPr>
        <p:spPr bwMode="auto">
          <a:xfrm>
            <a:off x="1025525" y="4489450"/>
            <a:ext cx="63500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55" name="円/楕円 154"/>
          <p:cNvSpPr/>
          <p:nvPr/>
        </p:nvSpPr>
        <p:spPr bwMode="auto">
          <a:xfrm>
            <a:off x="1025525" y="5500688"/>
            <a:ext cx="63500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56" name="円/楕円 155"/>
          <p:cNvSpPr/>
          <p:nvPr/>
        </p:nvSpPr>
        <p:spPr bwMode="auto">
          <a:xfrm>
            <a:off x="1025525" y="5684838"/>
            <a:ext cx="63500" cy="6191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cxnSp>
        <p:nvCxnSpPr>
          <p:cNvPr id="157" name="直線コネクタ 156"/>
          <p:cNvCxnSpPr>
            <a:stCxn id="155" idx="4"/>
            <a:endCxn id="156" idx="0"/>
          </p:cNvCxnSpPr>
          <p:nvPr/>
        </p:nvCxnSpPr>
        <p:spPr bwMode="auto">
          <a:xfrm>
            <a:off x="1057275" y="5564188"/>
            <a:ext cx="0" cy="120650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直線コネクタ 157"/>
          <p:cNvCxnSpPr>
            <a:stCxn id="153" idx="4"/>
            <a:endCxn id="154" idx="0"/>
          </p:cNvCxnSpPr>
          <p:nvPr/>
        </p:nvCxnSpPr>
        <p:spPr bwMode="auto">
          <a:xfrm>
            <a:off x="1057275" y="4370388"/>
            <a:ext cx="0" cy="119062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カギ線コネクタ 158"/>
          <p:cNvCxnSpPr>
            <a:stCxn id="151" idx="2"/>
            <a:endCxn id="150" idx="2"/>
          </p:cNvCxnSpPr>
          <p:nvPr/>
        </p:nvCxnSpPr>
        <p:spPr bwMode="auto">
          <a:xfrm rot="10800000" flipV="1">
            <a:off x="638175" y="4205288"/>
            <a:ext cx="125413" cy="1631950"/>
          </a:xfrm>
          <a:prstGeom prst="bentConnector3">
            <a:avLst>
              <a:gd name="adj1" fmla="val 209272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直線コネクタ 159"/>
          <p:cNvCxnSpPr>
            <a:stCxn id="149" idx="6"/>
            <a:endCxn id="147" idx="2"/>
          </p:cNvCxnSpPr>
          <p:nvPr/>
        </p:nvCxnSpPr>
        <p:spPr bwMode="auto">
          <a:xfrm>
            <a:off x="700088" y="5400675"/>
            <a:ext cx="68262" cy="0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直線コネクタ 160"/>
          <p:cNvCxnSpPr>
            <a:stCxn id="150" idx="6"/>
            <a:endCxn id="148" idx="2"/>
          </p:cNvCxnSpPr>
          <p:nvPr/>
        </p:nvCxnSpPr>
        <p:spPr bwMode="auto">
          <a:xfrm>
            <a:off x="700088" y="5837238"/>
            <a:ext cx="68262" cy="0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カギ線コネクタ 161"/>
          <p:cNvCxnSpPr>
            <a:stCxn id="152" idx="2"/>
            <a:endCxn id="149" idx="2"/>
          </p:cNvCxnSpPr>
          <p:nvPr/>
        </p:nvCxnSpPr>
        <p:spPr bwMode="auto">
          <a:xfrm rot="10800000" flipV="1">
            <a:off x="638175" y="4641850"/>
            <a:ext cx="125413" cy="758825"/>
          </a:xfrm>
          <a:prstGeom prst="bentConnector3">
            <a:avLst>
              <a:gd name="adj1" fmla="val 14859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3" name="テキスト ボックス 162"/>
          <p:cNvSpPr txBox="1"/>
          <p:nvPr/>
        </p:nvSpPr>
        <p:spPr>
          <a:xfrm>
            <a:off x="528638" y="4340225"/>
            <a:ext cx="474662" cy="17621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sz="1200" dirty="0">
                <a:latin typeface="+mn-lt"/>
              </a:rPr>
              <a:t>VL14</a:t>
            </a:r>
            <a:r>
              <a:rPr lang="en-US" altLang="ja-JP" sz="1200" baseline="30000" dirty="0">
                <a:ea typeface="ＭＳ Ｐゴシック" charset="-128"/>
              </a:rPr>
              <a:t> </a:t>
            </a:r>
            <a:r>
              <a:rPr lang="en-US" altLang="ja-JP" sz="1200" baseline="30000" dirty="0">
                <a:latin typeface="+mn-lt"/>
                <a:ea typeface="ＭＳ Ｐゴシック" charset="-128"/>
              </a:rPr>
              <a:t>††</a:t>
            </a:r>
            <a:endParaRPr lang="ja-JP" altLang="en-US" sz="1200" dirty="0">
              <a:latin typeface="+mn-lt"/>
            </a:endParaRPr>
          </a:p>
        </p:txBody>
      </p:sp>
      <p:sp>
        <p:nvSpPr>
          <p:cNvPr id="164" name="テキスト ボックス 163"/>
          <p:cNvSpPr txBox="1"/>
          <p:nvPr/>
        </p:nvSpPr>
        <p:spPr>
          <a:xfrm>
            <a:off x="596900" y="4827588"/>
            <a:ext cx="473075" cy="176212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sz="1200" dirty="0">
                <a:latin typeface="+mn-lt"/>
              </a:rPr>
              <a:t>VL23</a:t>
            </a:r>
            <a:r>
              <a:rPr lang="en-US" altLang="ja-JP" sz="1200" baseline="30000" dirty="0">
                <a:ea typeface="ＭＳ Ｐゴシック" charset="-128"/>
              </a:rPr>
              <a:t> </a:t>
            </a:r>
            <a:r>
              <a:rPr lang="en-US" altLang="ja-JP" sz="1200" baseline="30000" dirty="0">
                <a:latin typeface="+mn-lt"/>
                <a:ea typeface="ＭＳ Ｐゴシック" charset="-128"/>
              </a:rPr>
              <a:t>††</a:t>
            </a:r>
            <a:endParaRPr lang="ja-JP" altLang="en-US" sz="1200" dirty="0">
              <a:latin typeface="+mn-lt"/>
            </a:endParaRPr>
          </a:p>
        </p:txBody>
      </p:sp>
      <p:sp>
        <p:nvSpPr>
          <p:cNvPr id="165" name="Rectangle 43"/>
          <p:cNvSpPr>
            <a:spLocks noChangeArrowheads="1"/>
          </p:cNvSpPr>
          <p:nvPr/>
        </p:nvSpPr>
        <p:spPr bwMode="auto">
          <a:xfrm>
            <a:off x="1316038" y="5291138"/>
            <a:ext cx="503237" cy="236537"/>
          </a:xfrm>
          <a:prstGeom prst="rect">
            <a:avLst/>
          </a:prstGeom>
          <a:solidFill>
            <a:schemeClr val="bg1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1316038" y="5735638"/>
            <a:ext cx="503237" cy="236537"/>
          </a:xfrm>
          <a:prstGeom prst="rect">
            <a:avLst/>
          </a:prstGeom>
          <a:solidFill>
            <a:schemeClr val="bg1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167" name="Rectangle 43"/>
          <p:cNvSpPr>
            <a:spLocks noChangeArrowheads="1"/>
          </p:cNvSpPr>
          <p:nvPr/>
        </p:nvSpPr>
        <p:spPr bwMode="auto">
          <a:xfrm>
            <a:off x="1316038" y="4097338"/>
            <a:ext cx="503237" cy="236537"/>
          </a:xfrm>
          <a:prstGeom prst="rect">
            <a:avLst/>
          </a:prstGeom>
          <a:solidFill>
            <a:srgbClr val="92D050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168" name="Rectangle 43"/>
          <p:cNvSpPr>
            <a:spLocks noChangeArrowheads="1"/>
          </p:cNvSpPr>
          <p:nvPr/>
        </p:nvSpPr>
        <p:spPr bwMode="auto">
          <a:xfrm>
            <a:off x="1316038" y="4529138"/>
            <a:ext cx="503237" cy="234950"/>
          </a:xfrm>
          <a:prstGeom prst="rect">
            <a:avLst/>
          </a:prstGeom>
          <a:solidFill>
            <a:srgbClr val="92D050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169" name="テキスト ボックス 168"/>
          <p:cNvSpPr txBox="1"/>
          <p:nvPr/>
        </p:nvSpPr>
        <p:spPr>
          <a:xfrm>
            <a:off x="1254125" y="3952875"/>
            <a:ext cx="752475" cy="2474913"/>
          </a:xfrm>
          <a:prstGeom prst="rect">
            <a:avLst/>
          </a:prstGeom>
          <a:noFill/>
        </p:spPr>
        <p:txBody>
          <a:bodyPr lIns="36000" rIns="0">
            <a:spAutoFit/>
          </a:bodyPr>
          <a:lstStyle/>
          <a:p>
            <a:pPr eaLnBrk="0" hangingPunct="0">
              <a:lnSpc>
                <a:spcPct val="215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N11**</a:t>
            </a:r>
          </a:p>
          <a:p>
            <a:pPr eaLnBrk="0" hangingPunct="0">
              <a:lnSpc>
                <a:spcPct val="215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N12**</a:t>
            </a:r>
          </a:p>
          <a:p>
            <a:pPr eaLnBrk="0" hangingPunct="0">
              <a:lnSpc>
                <a:spcPct val="215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/>
            </a:r>
            <a:br>
              <a:rPr lang="en-US" altLang="ja-JP" sz="1200" dirty="0">
                <a:latin typeface="+mn-lt"/>
                <a:ea typeface="ＭＳ Ｐゴシック" charset="-128"/>
              </a:rPr>
            </a:br>
            <a:r>
              <a:rPr lang="en-US" altLang="ja-JP" sz="1200" dirty="0">
                <a:latin typeface="+mn-lt"/>
                <a:ea typeface="ＭＳ Ｐゴシック" charset="-128"/>
              </a:rPr>
              <a:t>… N21**</a:t>
            </a:r>
          </a:p>
          <a:p>
            <a:pPr eaLnBrk="0" hangingPunct="0">
              <a:lnSpc>
                <a:spcPct val="215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N22**</a:t>
            </a:r>
            <a:br>
              <a:rPr lang="en-US" altLang="ja-JP" sz="1200" dirty="0">
                <a:latin typeface="+mn-lt"/>
                <a:ea typeface="ＭＳ Ｐゴシック" charset="-128"/>
              </a:rPr>
            </a:br>
            <a:r>
              <a:rPr lang="en-US" altLang="ja-JP" sz="1200" dirty="0">
                <a:latin typeface="+mn-lt"/>
                <a:ea typeface="ＭＳ Ｐゴシック" charset="-128"/>
              </a:rPr>
              <a:t>… </a:t>
            </a:r>
            <a:r>
              <a:rPr lang="en-US" altLang="ja-JP" sz="1200" b="1" dirty="0">
                <a:latin typeface="+mn-lt"/>
                <a:ea typeface="ＭＳ Ｐゴシック" charset="-128"/>
              </a:rPr>
              <a:t>P11</a:t>
            </a:r>
            <a:r>
              <a:rPr lang="en-US" altLang="ja-JP" sz="1200" baseline="30000" dirty="0">
                <a:latin typeface="+mn-lt"/>
                <a:ea typeface="ＭＳ Ｐゴシック" charset="-128"/>
              </a:rPr>
              <a:t>†</a:t>
            </a:r>
            <a:endParaRPr lang="en-US" altLang="ja-JP" sz="1200" b="1" baseline="30000" dirty="0">
              <a:latin typeface="+mn-lt"/>
              <a:ea typeface="ＭＳ Ｐゴシック" charset="-128"/>
            </a:endParaRPr>
          </a:p>
        </p:txBody>
      </p:sp>
      <p:cxnSp>
        <p:nvCxnSpPr>
          <p:cNvPr id="170" name="直線矢印コネクタ 169"/>
          <p:cNvCxnSpPr>
            <a:stCxn id="192" idx="2"/>
            <a:endCxn id="195" idx="0"/>
          </p:cNvCxnSpPr>
          <p:nvPr/>
        </p:nvCxnSpPr>
        <p:spPr>
          <a:xfrm flipH="1">
            <a:off x="4543425" y="4621213"/>
            <a:ext cx="239713" cy="604837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矢印コネクタ 170"/>
          <p:cNvCxnSpPr/>
          <p:nvPr/>
        </p:nvCxnSpPr>
        <p:spPr>
          <a:xfrm flipH="1">
            <a:off x="5192713" y="4297363"/>
            <a:ext cx="787400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直線コネクタ 171"/>
          <p:cNvCxnSpPr/>
          <p:nvPr/>
        </p:nvCxnSpPr>
        <p:spPr>
          <a:xfrm>
            <a:off x="5592763" y="4156075"/>
            <a:ext cx="0" cy="61595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/>
          <p:cNvCxnSpPr/>
          <p:nvPr/>
        </p:nvCxnSpPr>
        <p:spPr bwMode="auto">
          <a:xfrm flipH="1">
            <a:off x="5580063" y="3825875"/>
            <a:ext cx="141287" cy="4794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4401" name="テキスト ボックス 173"/>
          <p:cNvSpPr txBox="1">
            <a:spLocks noChangeArrowheads="1"/>
          </p:cNvSpPr>
          <p:nvPr/>
        </p:nvSpPr>
        <p:spPr bwMode="auto">
          <a:xfrm>
            <a:off x="2439988" y="3902075"/>
            <a:ext cx="331787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(1)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402" name="テキスト ボックス 174"/>
          <p:cNvSpPr txBox="1">
            <a:spLocks noChangeArrowheads="1"/>
          </p:cNvSpPr>
          <p:nvPr/>
        </p:nvSpPr>
        <p:spPr bwMode="auto">
          <a:xfrm>
            <a:off x="4695825" y="4826000"/>
            <a:ext cx="307975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(3)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403" name="テキスト ボックス 175"/>
          <p:cNvSpPr txBox="1">
            <a:spLocks noChangeArrowheads="1"/>
          </p:cNvSpPr>
          <p:nvPr/>
        </p:nvSpPr>
        <p:spPr bwMode="auto">
          <a:xfrm>
            <a:off x="5270500" y="3995738"/>
            <a:ext cx="309563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(4)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5" name="直線矢印コネクタ 184"/>
          <p:cNvCxnSpPr>
            <a:stCxn id="134" idx="0"/>
            <a:endCxn id="124" idx="2"/>
          </p:cNvCxnSpPr>
          <p:nvPr/>
        </p:nvCxnSpPr>
        <p:spPr>
          <a:xfrm flipV="1">
            <a:off x="6664325" y="4635500"/>
            <a:ext cx="1173163" cy="59055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81" name="テキスト ボックス 185"/>
          <p:cNvSpPr txBox="1">
            <a:spLocks noChangeArrowheads="1"/>
          </p:cNvSpPr>
          <p:nvPr/>
        </p:nvSpPr>
        <p:spPr bwMode="auto">
          <a:xfrm>
            <a:off x="2895600" y="4722813"/>
            <a:ext cx="1241425" cy="3079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ja-JP" sz="1400" dirty="0">
                <a:latin typeface="+mn-lt"/>
              </a:rPr>
              <a:t>Common</a:t>
            </a:r>
            <a:r>
              <a:rPr lang="ja-JP" altLang="en-US" sz="1400" dirty="0">
                <a:latin typeface="+mn-lt"/>
              </a:rPr>
              <a:t> </a:t>
            </a:r>
            <a:r>
              <a:rPr lang="en-US" altLang="ja-JP" sz="1400" dirty="0">
                <a:latin typeface="+mn-lt"/>
              </a:rPr>
              <a:t>API</a:t>
            </a:r>
            <a:endParaRPr lang="ja-JP" altLang="en-US" dirty="0">
              <a:latin typeface="+mn-lt"/>
            </a:endParaRPr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7278688" y="4722813"/>
            <a:ext cx="1109662" cy="28892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lIns="0" tIns="36000" rIns="0" bIns="36000">
            <a:spAutoFit/>
          </a:bodyPr>
          <a:lstStyle/>
          <a:p>
            <a:pPr eaLnBrk="0" hangingPunct="0">
              <a:defRPr/>
            </a:pPr>
            <a:r>
              <a:rPr lang="en-US" altLang="ja-JP" sz="1400" dirty="0">
                <a:latin typeface="+mn-lt"/>
                <a:ea typeface="+mn-ea"/>
                <a:cs typeface="Times New Roman" pitchFamily="18" charset="0"/>
              </a:rPr>
              <a:t>Common</a:t>
            </a:r>
            <a:r>
              <a:rPr lang="ja-JP" altLang="en-US" sz="1400" dirty="0">
                <a:latin typeface="+mn-lt"/>
                <a:ea typeface="+mn-ea"/>
                <a:cs typeface="Times New Roman" pitchFamily="18" charset="0"/>
              </a:rPr>
              <a:t> </a:t>
            </a:r>
            <a:r>
              <a:rPr lang="en-US" altLang="ja-JP" sz="1400" dirty="0">
                <a:latin typeface="+mn-lt"/>
                <a:ea typeface="+mn-ea"/>
                <a:cs typeface="Times New Roman" pitchFamily="18" charset="0"/>
              </a:rPr>
              <a:t>API</a:t>
            </a:r>
            <a:endParaRPr lang="ja-JP" altLang="en-US" dirty="0"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14407" name="テキスト ボックス 187"/>
          <p:cNvSpPr txBox="1">
            <a:spLocks noChangeArrowheads="1"/>
          </p:cNvSpPr>
          <p:nvPr/>
        </p:nvSpPr>
        <p:spPr bwMode="auto">
          <a:xfrm>
            <a:off x="4173538" y="4783138"/>
            <a:ext cx="31115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(2)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4408" name="テキスト ボックス 188"/>
          <p:cNvSpPr txBox="1">
            <a:spLocks noChangeArrowheads="1"/>
          </p:cNvSpPr>
          <p:nvPr/>
        </p:nvSpPr>
        <p:spPr bwMode="auto">
          <a:xfrm>
            <a:off x="3052763" y="3892550"/>
            <a:ext cx="1504950" cy="2635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Domain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D1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90" name="正方形/長方形 189"/>
          <p:cNvSpPr/>
          <p:nvPr/>
        </p:nvSpPr>
        <p:spPr>
          <a:xfrm>
            <a:off x="6937375" y="6110288"/>
            <a:ext cx="752475" cy="3921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N22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1" name="正方形/長方形 190"/>
          <p:cNvSpPr/>
          <p:nvPr/>
        </p:nvSpPr>
        <p:spPr>
          <a:xfrm>
            <a:off x="3516313" y="6111875"/>
            <a:ext cx="752475" cy="390525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N12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2" name="正方形/長方形 191"/>
          <p:cNvSpPr/>
          <p:nvPr/>
        </p:nvSpPr>
        <p:spPr>
          <a:xfrm>
            <a:off x="4371975" y="4176713"/>
            <a:ext cx="820738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Gate-keeper 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93" name="正方形/長方形 192"/>
          <p:cNvSpPr/>
          <p:nvPr/>
        </p:nvSpPr>
        <p:spPr>
          <a:xfrm>
            <a:off x="5980113" y="4176713"/>
            <a:ext cx="820737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Gate-keeper 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94" name="直線矢印コネクタ 193"/>
          <p:cNvCxnSpPr>
            <a:stCxn id="193" idx="2"/>
            <a:endCxn id="134" idx="0"/>
          </p:cNvCxnSpPr>
          <p:nvPr/>
        </p:nvCxnSpPr>
        <p:spPr>
          <a:xfrm>
            <a:off x="6389688" y="4621213"/>
            <a:ext cx="274637" cy="604837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正方形/長方形 194"/>
          <p:cNvSpPr/>
          <p:nvPr/>
        </p:nvSpPr>
        <p:spPr>
          <a:xfrm>
            <a:off x="4132263" y="5226050"/>
            <a:ext cx="820737" cy="5238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Proxy 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b="1" dirty="0">
                <a:solidFill>
                  <a:schemeClr val="tx1"/>
                </a:solidFill>
              </a:rPr>
              <a:t>P11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196" name="直線矢印コネクタ 195"/>
          <p:cNvCxnSpPr/>
          <p:nvPr/>
        </p:nvCxnSpPr>
        <p:spPr>
          <a:xfrm flipH="1" flipV="1">
            <a:off x="5089525" y="4586288"/>
            <a:ext cx="69850" cy="1300162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矢印コネクタ 196"/>
          <p:cNvCxnSpPr/>
          <p:nvPr/>
        </p:nvCxnSpPr>
        <p:spPr>
          <a:xfrm flipV="1">
            <a:off x="6116638" y="4572000"/>
            <a:ext cx="103187" cy="131445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テキスト ボックス 198"/>
          <p:cNvSpPr txBox="1"/>
          <p:nvPr/>
        </p:nvSpPr>
        <p:spPr>
          <a:xfrm>
            <a:off x="1970088" y="4176713"/>
            <a:ext cx="1095375" cy="9128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altLang="ja-JP" sz="1600" dirty="0">
                <a:latin typeface="+mn-lt"/>
              </a:rPr>
              <a:t>Operation</a:t>
            </a:r>
            <a:br>
              <a:rPr lang="en-US" altLang="ja-JP" sz="1600" dirty="0">
                <a:latin typeface="+mn-lt"/>
              </a:rPr>
            </a:br>
            <a:r>
              <a:rPr lang="en-US" altLang="ja-JP" sz="1400" dirty="0">
                <a:latin typeface="+mn-lt"/>
              </a:rPr>
              <a:t> </a:t>
            </a:r>
            <a:br>
              <a:rPr lang="en-US" altLang="ja-JP" sz="1400" dirty="0">
                <a:latin typeface="+mn-lt"/>
              </a:rPr>
            </a:br>
            <a:r>
              <a:rPr lang="en-US" altLang="ja-JP" sz="1200" dirty="0">
                <a:latin typeface="+mn-lt"/>
              </a:rPr>
              <a:t>(creation, modification, </a:t>
            </a:r>
            <a:br>
              <a:rPr lang="en-US" altLang="ja-JP" sz="1200" dirty="0">
                <a:latin typeface="+mn-lt"/>
              </a:rPr>
            </a:br>
            <a:r>
              <a:rPr lang="en-US" altLang="ja-JP" sz="1200" dirty="0">
                <a:latin typeface="+mn-lt"/>
              </a:rPr>
              <a:t>etc.)</a:t>
            </a:r>
            <a:endParaRPr lang="ja-JP" altLang="en-US" sz="1400" dirty="0">
              <a:latin typeface="+mn-lt"/>
            </a:endParaRPr>
          </a:p>
        </p:txBody>
      </p:sp>
      <p:sp>
        <p:nvSpPr>
          <p:cNvPr id="202" name="テキスト ボックス 201"/>
          <p:cNvSpPr txBox="1"/>
          <p:nvPr/>
        </p:nvSpPr>
        <p:spPr>
          <a:xfrm>
            <a:off x="4337050" y="6384925"/>
            <a:ext cx="2532063" cy="40005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Data exchange protocol</a:t>
            </a:r>
            <a:b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(GRE</a:t>
            </a:r>
            <a:r>
              <a:rPr lang="ja-JP" altLang="en-US" sz="1200" dirty="0" err="1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，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VLAN-based tunneling, etc.)</a:t>
            </a:r>
            <a:endParaRPr lang="ja-JP" altLang="en-US" sz="1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19" name="右矢印 202"/>
          <p:cNvSpPr>
            <a:spLocks noChangeArrowheads="1"/>
          </p:cNvSpPr>
          <p:nvPr/>
        </p:nvSpPr>
        <p:spPr bwMode="auto">
          <a:xfrm>
            <a:off x="2166938" y="4381500"/>
            <a:ext cx="701675" cy="204788"/>
          </a:xfrm>
          <a:prstGeom prst="rightArrow">
            <a:avLst>
              <a:gd name="adj1" fmla="val 50000"/>
              <a:gd name="adj2" fmla="val 50079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14420" name="テキスト ボックス 204"/>
          <p:cNvSpPr txBox="1">
            <a:spLocks noChangeArrowheads="1"/>
          </p:cNvSpPr>
          <p:nvPr/>
        </p:nvSpPr>
        <p:spPr bwMode="auto">
          <a:xfrm>
            <a:off x="5622925" y="3609975"/>
            <a:ext cx="2478088" cy="196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altLang="ja-JP" sz="1600">
                <a:latin typeface="Arial" pitchFamily="34" charset="0"/>
                <a:cs typeface="Arial" pitchFamily="34" charset="0"/>
              </a:rPr>
              <a:t>Domain </a:t>
            </a:r>
            <a:r>
              <a:rPr lang="en-US" altLang="ja-JP" sz="1600" i="1">
                <a:latin typeface="Arial" pitchFamily="34" charset="0"/>
                <a:cs typeface="Arial" pitchFamily="34" charset="0"/>
              </a:rPr>
              <a:t>in</a:t>
            </a:r>
            <a:r>
              <a:rPr lang="en-US" altLang="ja-JP" sz="1600">
                <a:latin typeface="Arial" pitchFamily="34" charset="0"/>
                <a:cs typeface="Arial" pitchFamily="34" charset="0"/>
              </a:rPr>
              <a:t>dependent form</a:t>
            </a:r>
            <a:endParaRPr lang="ja-JP" altLang="en-US" sz="16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7" name="直線矢印コネクタ 206"/>
          <p:cNvCxnSpPr/>
          <p:nvPr/>
        </p:nvCxnSpPr>
        <p:spPr>
          <a:xfrm>
            <a:off x="5199063" y="4518025"/>
            <a:ext cx="820737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2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err="1" smtClean="0"/>
              <a:t>Homogenious</a:t>
            </a:r>
            <a:r>
              <a:rPr lang="en-US" altLang="ja-JP" dirty="0" smtClean="0"/>
              <a:t> Federation </a:t>
            </a:r>
            <a:br>
              <a:rPr lang="en-US" altLang="ja-JP" dirty="0" smtClean="0"/>
            </a:br>
            <a:r>
              <a:rPr lang="en-US" altLang="ja-JP" dirty="0" smtClean="0"/>
              <a:t>Process 2: Receiver side</a:t>
            </a:r>
            <a:endParaRPr lang="ja-JP" altLang="en-US" dirty="0" smtClean="0"/>
          </a:p>
        </p:txBody>
      </p:sp>
      <p:sp>
        <p:nvSpPr>
          <p:cNvPr id="15363" name="テキスト プレースホルダ 124"/>
          <p:cNvSpPr>
            <a:spLocks noGrp="1"/>
          </p:cNvSpPr>
          <p:nvPr>
            <p:ph type="body" idx="4294967295"/>
          </p:nvPr>
        </p:nvSpPr>
        <p:spPr>
          <a:xfrm>
            <a:off x="304800" y="865188"/>
            <a:ext cx="8659813" cy="287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200" b="0" dirty="0" smtClean="0"/>
              <a:t>[Step 5]</a:t>
            </a:r>
            <a:r>
              <a:rPr lang="en-US" altLang="ja-JP" sz="2200" dirty="0" smtClean="0"/>
              <a:t> Gatekeeper 2 sends the spec to the DC.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 smtClean="0"/>
              <a:t>Gatekeeper 2 translates the spec to domain-dependent form.</a:t>
            </a:r>
            <a:endParaRPr lang="ja-JP" altLang="en-US" sz="2000" dirty="0" smtClean="0"/>
          </a:p>
          <a:p>
            <a:pPr>
              <a:lnSpc>
                <a:spcPct val="90000"/>
              </a:lnSpc>
            </a:pPr>
            <a:r>
              <a:rPr lang="en-US" altLang="ja-JP" sz="2200" b="0" dirty="0" smtClean="0"/>
              <a:t>[Step 6]</a:t>
            </a:r>
            <a:r>
              <a:rPr lang="en-US" altLang="ja-JP" sz="2200" dirty="0" smtClean="0"/>
              <a:t> DC 2 sends the spec to the DPN, as well as normal </a:t>
            </a:r>
            <a:r>
              <a:rPr lang="en-US" altLang="ja-JP" sz="2200" dirty="0" err="1" smtClean="0"/>
              <a:t>VNodes</a:t>
            </a:r>
            <a:r>
              <a:rPr lang="en-US" altLang="ja-JP" sz="2200" dirty="0" smtClean="0"/>
              <a:t>, using the same API. </a:t>
            </a:r>
          </a:p>
          <a:p>
            <a:pPr>
              <a:lnSpc>
                <a:spcPct val="90000"/>
              </a:lnSpc>
            </a:pPr>
            <a:r>
              <a:rPr lang="en-US" altLang="ja-JP" sz="2200" dirty="0" smtClean="0"/>
              <a:t>The spec is processed in the same method as in the sender side except Gatekeeper 2 does not send it to the sender side.</a:t>
            </a:r>
          </a:p>
          <a:p>
            <a:pPr lvl="1">
              <a:lnSpc>
                <a:spcPct val="90000"/>
              </a:lnSpc>
            </a:pPr>
            <a:r>
              <a:rPr lang="en-US" altLang="ja-JP" sz="2000" dirty="0" smtClean="0"/>
              <a:t>Gatekeepers tracks the state.</a:t>
            </a:r>
            <a:endParaRPr lang="en-US" altLang="ja-JP" sz="2200" dirty="0" smtClean="0"/>
          </a:p>
        </p:txBody>
      </p:sp>
      <p:sp>
        <p:nvSpPr>
          <p:cNvPr id="202" name="角丸四角形 201"/>
          <p:cNvSpPr/>
          <p:nvPr/>
        </p:nvSpPr>
        <p:spPr bwMode="auto">
          <a:xfrm>
            <a:off x="441325" y="3773488"/>
            <a:ext cx="2981325" cy="27352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203" name="角丸四角形 202"/>
          <p:cNvSpPr/>
          <p:nvPr/>
        </p:nvSpPr>
        <p:spPr bwMode="auto">
          <a:xfrm>
            <a:off x="4038600" y="3773488"/>
            <a:ext cx="2981325" cy="27352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204" name="雲 203"/>
          <p:cNvSpPr/>
          <p:nvPr/>
        </p:nvSpPr>
        <p:spPr>
          <a:xfrm>
            <a:off x="481013" y="5072063"/>
            <a:ext cx="2906712" cy="1436687"/>
          </a:xfrm>
          <a:prstGeom prst="cloud">
            <a:avLst/>
          </a:prstGeom>
          <a:solidFill>
            <a:srgbClr val="D8E4BE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ja-JP" altLang="en-US" sz="3600"/>
          </a:p>
        </p:txBody>
      </p:sp>
      <p:sp>
        <p:nvSpPr>
          <p:cNvPr id="205" name="正方形/長方形 204"/>
          <p:cNvSpPr/>
          <p:nvPr/>
        </p:nvSpPr>
        <p:spPr>
          <a:xfrm>
            <a:off x="1096963" y="5380038"/>
            <a:ext cx="717550" cy="4445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N11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6" name="正方形/長方形 205"/>
          <p:cNvSpPr/>
          <p:nvPr/>
        </p:nvSpPr>
        <p:spPr>
          <a:xfrm>
            <a:off x="549275" y="5961063"/>
            <a:ext cx="711200" cy="411162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07" name="正方形/長方形 206"/>
          <p:cNvSpPr/>
          <p:nvPr/>
        </p:nvSpPr>
        <p:spPr>
          <a:xfrm>
            <a:off x="1096963" y="4132263"/>
            <a:ext cx="800100" cy="444500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controller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08" name="直線矢印コネクタ 207"/>
          <p:cNvCxnSpPr>
            <a:endCxn id="207" idx="2"/>
          </p:cNvCxnSpPr>
          <p:nvPr/>
        </p:nvCxnSpPr>
        <p:spPr>
          <a:xfrm flipV="1">
            <a:off x="754063" y="4576763"/>
            <a:ext cx="742950" cy="138430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>
            <a:endCxn id="207" idx="2"/>
          </p:cNvCxnSpPr>
          <p:nvPr/>
        </p:nvCxnSpPr>
        <p:spPr>
          <a:xfrm flipH="1" flipV="1">
            <a:off x="1497013" y="4576763"/>
            <a:ext cx="652462" cy="145415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矢印コネクタ 209"/>
          <p:cNvCxnSpPr>
            <a:stCxn id="205" idx="0"/>
            <a:endCxn id="207" idx="2"/>
          </p:cNvCxnSpPr>
          <p:nvPr/>
        </p:nvCxnSpPr>
        <p:spPr>
          <a:xfrm flipV="1">
            <a:off x="1455738" y="4576763"/>
            <a:ext cx="41275" cy="80327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3" name="テキスト ボックス 210"/>
          <p:cNvSpPr txBox="1">
            <a:spLocks noChangeArrowheads="1"/>
          </p:cNvSpPr>
          <p:nvPr/>
        </p:nvSpPr>
        <p:spPr bwMode="auto">
          <a:xfrm>
            <a:off x="4859338" y="3829050"/>
            <a:ext cx="1436687" cy="2635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Domain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D2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12" name="雲 211"/>
          <p:cNvSpPr/>
          <p:nvPr/>
        </p:nvSpPr>
        <p:spPr>
          <a:xfrm>
            <a:off x="4038600" y="5070475"/>
            <a:ext cx="2941638" cy="1438275"/>
          </a:xfrm>
          <a:prstGeom prst="cloud">
            <a:avLst/>
          </a:prstGeom>
          <a:solidFill>
            <a:srgbClr val="CCC2DA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ja-JP" altLang="en-US" sz="3600"/>
          </a:p>
        </p:txBody>
      </p:sp>
      <p:sp>
        <p:nvSpPr>
          <p:cNvPr id="213" name="正方形/長方形 212"/>
          <p:cNvSpPr/>
          <p:nvPr/>
        </p:nvSpPr>
        <p:spPr>
          <a:xfrm>
            <a:off x="5624513" y="5380038"/>
            <a:ext cx="739775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N21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14" name="正方形/長方形 213"/>
          <p:cNvSpPr/>
          <p:nvPr/>
        </p:nvSpPr>
        <p:spPr>
          <a:xfrm>
            <a:off x="6145213" y="6030913"/>
            <a:ext cx="696912" cy="409575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15" name="正方形/長方形 214"/>
          <p:cNvSpPr/>
          <p:nvPr/>
        </p:nvSpPr>
        <p:spPr>
          <a:xfrm>
            <a:off x="5564188" y="4129088"/>
            <a:ext cx="800100" cy="444500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controller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16" name="直線矢印コネクタ 215"/>
          <p:cNvCxnSpPr>
            <a:endCxn id="215" idx="2"/>
          </p:cNvCxnSpPr>
          <p:nvPr/>
        </p:nvCxnSpPr>
        <p:spPr>
          <a:xfrm flipV="1">
            <a:off x="5316538" y="4573588"/>
            <a:ext cx="647700" cy="149225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矢印コネクタ 216"/>
          <p:cNvCxnSpPr>
            <a:endCxn id="215" idx="2"/>
          </p:cNvCxnSpPr>
          <p:nvPr/>
        </p:nvCxnSpPr>
        <p:spPr>
          <a:xfrm flipH="1" flipV="1">
            <a:off x="5964238" y="4573588"/>
            <a:ext cx="741362" cy="145732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矢印コネクタ 217"/>
          <p:cNvCxnSpPr>
            <a:stCxn id="213" idx="0"/>
            <a:endCxn id="215" idx="2"/>
          </p:cNvCxnSpPr>
          <p:nvPr/>
        </p:nvCxnSpPr>
        <p:spPr>
          <a:xfrm flipH="1" flipV="1">
            <a:off x="5964238" y="4573588"/>
            <a:ext cx="30162" cy="80645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直線コネクタ 218"/>
          <p:cNvCxnSpPr/>
          <p:nvPr/>
        </p:nvCxnSpPr>
        <p:spPr>
          <a:xfrm>
            <a:off x="3719513" y="5824538"/>
            <a:ext cx="0" cy="615950"/>
          </a:xfrm>
          <a:prstGeom prst="line">
            <a:avLst/>
          </a:prstGeom>
          <a:ln w="38100" cmpd="dbl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2" name="円/楕円 219"/>
          <p:cNvSpPr>
            <a:spLocks noChangeArrowheads="1"/>
          </p:cNvSpPr>
          <p:nvPr/>
        </p:nvSpPr>
        <p:spPr bwMode="auto">
          <a:xfrm>
            <a:off x="2122488" y="4183063"/>
            <a:ext cx="1368425" cy="2120900"/>
          </a:xfrm>
          <a:prstGeom prst="ellipse">
            <a:avLst/>
          </a:prstGeom>
          <a:solidFill>
            <a:srgbClr val="F7FFA5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15383" name="円/楕円 220"/>
          <p:cNvSpPr>
            <a:spLocks noChangeArrowheads="1"/>
          </p:cNvSpPr>
          <p:nvPr/>
        </p:nvSpPr>
        <p:spPr bwMode="auto">
          <a:xfrm>
            <a:off x="3968750" y="4183063"/>
            <a:ext cx="1368425" cy="2120900"/>
          </a:xfrm>
          <a:prstGeom prst="ellipse">
            <a:avLst/>
          </a:prstGeom>
          <a:solidFill>
            <a:srgbClr val="F7FFA5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222" name="正方形/長方形 221"/>
          <p:cNvSpPr/>
          <p:nvPr/>
        </p:nvSpPr>
        <p:spPr>
          <a:xfrm>
            <a:off x="4379913" y="5165725"/>
            <a:ext cx="820737" cy="522288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proxy 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P21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3" name="正方形/長方形 222"/>
          <p:cNvSpPr/>
          <p:nvPr/>
        </p:nvSpPr>
        <p:spPr>
          <a:xfrm>
            <a:off x="2635250" y="5824538"/>
            <a:ext cx="719138" cy="411162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Gate-way 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4" name="正方形/長方形 223"/>
          <p:cNvSpPr/>
          <p:nvPr/>
        </p:nvSpPr>
        <p:spPr>
          <a:xfrm>
            <a:off x="4106863" y="5824538"/>
            <a:ext cx="684212" cy="411162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Gate-way 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25" name="直線矢印コネクタ 224"/>
          <p:cNvCxnSpPr>
            <a:stCxn id="224" idx="1"/>
            <a:endCxn id="223" idx="3"/>
          </p:cNvCxnSpPr>
          <p:nvPr/>
        </p:nvCxnSpPr>
        <p:spPr>
          <a:xfrm flipH="1">
            <a:off x="3354388" y="6030913"/>
            <a:ext cx="752475" cy="0"/>
          </a:xfrm>
          <a:prstGeom prst="straightConnector1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  <a:prstDash val="sys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直線矢印コネクタ 225"/>
          <p:cNvCxnSpPr>
            <a:stCxn id="280" idx="0"/>
            <a:endCxn id="207" idx="2"/>
          </p:cNvCxnSpPr>
          <p:nvPr/>
        </p:nvCxnSpPr>
        <p:spPr>
          <a:xfrm flipH="1" flipV="1">
            <a:off x="1497013" y="4576763"/>
            <a:ext cx="1173162" cy="588962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直線矢印コネクタ 226"/>
          <p:cNvCxnSpPr>
            <a:stCxn id="215" idx="1"/>
            <a:endCxn id="278" idx="3"/>
          </p:cNvCxnSpPr>
          <p:nvPr/>
        </p:nvCxnSpPr>
        <p:spPr>
          <a:xfrm flipH="1" flipV="1">
            <a:off x="4927600" y="4337050"/>
            <a:ext cx="636588" cy="1428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90" name="テキスト ボックス 227"/>
          <p:cNvSpPr txBox="1">
            <a:spLocks noChangeArrowheads="1"/>
          </p:cNvSpPr>
          <p:nvPr/>
        </p:nvSpPr>
        <p:spPr bwMode="auto">
          <a:xfrm>
            <a:off x="3233738" y="4689475"/>
            <a:ext cx="1093787" cy="4683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ja-JP" sz="1600" b="1">
                <a:latin typeface="Arial" pitchFamily="34" charset="0"/>
                <a:cs typeface="Arial" pitchFamily="34" charset="0"/>
              </a:rPr>
              <a:t>Federation</a:t>
            </a:r>
            <a:r>
              <a:rPr lang="ja-JP" altLang="en-US" sz="1600" b="1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600" b="1">
                <a:latin typeface="Arial" pitchFamily="34" charset="0"/>
                <a:cs typeface="Arial" pitchFamily="34" charset="0"/>
              </a:rPr>
              <a:t>API</a:t>
            </a:r>
            <a:endParaRPr lang="ja-JP" altLang="en-US" sz="16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9" name="直線矢印コネクタ 228"/>
          <p:cNvCxnSpPr>
            <a:stCxn id="277" idx="2"/>
            <a:endCxn id="280" idx="0"/>
          </p:cNvCxnSpPr>
          <p:nvPr/>
        </p:nvCxnSpPr>
        <p:spPr>
          <a:xfrm flipH="1">
            <a:off x="2670175" y="4559300"/>
            <a:ext cx="239713" cy="60642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直線矢印コネクタ 229"/>
          <p:cNvCxnSpPr/>
          <p:nvPr/>
        </p:nvCxnSpPr>
        <p:spPr>
          <a:xfrm flipH="1">
            <a:off x="3319463" y="4237038"/>
            <a:ext cx="787400" cy="0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直線コネクタ 230"/>
          <p:cNvCxnSpPr/>
          <p:nvPr/>
        </p:nvCxnSpPr>
        <p:spPr>
          <a:xfrm>
            <a:off x="3719513" y="4094163"/>
            <a:ext cx="0" cy="61595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2" name="Rectangle 43"/>
          <p:cNvSpPr>
            <a:spLocks noChangeArrowheads="1"/>
          </p:cNvSpPr>
          <p:nvPr/>
        </p:nvSpPr>
        <p:spPr bwMode="auto">
          <a:xfrm>
            <a:off x="7292975" y="3841750"/>
            <a:ext cx="1641475" cy="259556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eaLnBrk="0" hangingPunct="0">
              <a:defRPr/>
            </a:pPr>
            <a:r>
              <a:rPr lang="en-US" altLang="ja-JP" sz="1200" dirty="0">
                <a:latin typeface="Arial" charset="0"/>
              </a:rPr>
              <a:t>Slice S</a:t>
            </a:r>
            <a:endParaRPr lang="ja-JP" altLang="en-US" sz="1200" dirty="0">
              <a:latin typeface="Arial" charset="0"/>
            </a:endParaRPr>
          </a:p>
        </p:txBody>
      </p:sp>
      <p:sp>
        <p:nvSpPr>
          <p:cNvPr id="15395" name="Rectangle 43"/>
          <p:cNvSpPr>
            <a:spLocks noChangeArrowheads="1"/>
          </p:cNvSpPr>
          <p:nvPr/>
        </p:nvSpPr>
        <p:spPr bwMode="auto">
          <a:xfrm>
            <a:off x="7677150" y="5551488"/>
            <a:ext cx="504825" cy="252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VN3*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15396" name="Rectangle 43"/>
          <p:cNvSpPr>
            <a:spLocks noChangeArrowheads="1"/>
          </p:cNvSpPr>
          <p:nvPr/>
        </p:nvSpPr>
        <p:spPr bwMode="auto">
          <a:xfrm>
            <a:off x="7677150" y="5992813"/>
            <a:ext cx="504825" cy="250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VN4*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15397" name="Rectangle 43"/>
          <p:cNvSpPr>
            <a:spLocks noChangeArrowheads="1"/>
          </p:cNvSpPr>
          <p:nvPr/>
        </p:nvSpPr>
        <p:spPr bwMode="auto">
          <a:xfrm>
            <a:off x="7550150" y="4105275"/>
            <a:ext cx="1247775" cy="1068388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eaLnBrk="0" hangingPunct="0"/>
            <a:r>
              <a:rPr lang="en-US" altLang="ja-JP" sz="1200">
                <a:latin typeface="Arial" pitchFamily="34" charset="0"/>
              </a:rPr>
              <a:t> VirtualNode PV2*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15398" name="Rectangle 43"/>
          <p:cNvSpPr>
            <a:spLocks noChangeArrowheads="1"/>
          </p:cNvSpPr>
          <p:nvPr/>
        </p:nvSpPr>
        <p:spPr bwMode="auto">
          <a:xfrm>
            <a:off x="7677150" y="4357688"/>
            <a:ext cx="504825" cy="2508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VN1*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15399" name="Rectangle 43"/>
          <p:cNvSpPr>
            <a:spLocks noChangeArrowheads="1"/>
          </p:cNvSpPr>
          <p:nvPr/>
        </p:nvSpPr>
        <p:spPr bwMode="auto">
          <a:xfrm>
            <a:off x="7677150" y="4797425"/>
            <a:ext cx="504825" cy="25241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VN2*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238" name="円/楕円 237"/>
          <p:cNvSpPr/>
          <p:nvPr/>
        </p:nvSpPr>
        <p:spPr bwMode="auto">
          <a:xfrm>
            <a:off x="7651750" y="4452938"/>
            <a:ext cx="61913" cy="635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239" name="円/楕円 238"/>
          <p:cNvSpPr/>
          <p:nvPr/>
        </p:nvSpPr>
        <p:spPr bwMode="auto">
          <a:xfrm>
            <a:off x="7651750" y="4889500"/>
            <a:ext cx="61913" cy="635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240" name="円/楕円 239"/>
          <p:cNvSpPr/>
          <p:nvPr/>
        </p:nvSpPr>
        <p:spPr bwMode="auto">
          <a:xfrm>
            <a:off x="7651750" y="5648325"/>
            <a:ext cx="61913" cy="635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241" name="円/楕円 240"/>
          <p:cNvSpPr/>
          <p:nvPr/>
        </p:nvSpPr>
        <p:spPr bwMode="auto">
          <a:xfrm>
            <a:off x="7651750" y="6084888"/>
            <a:ext cx="61913" cy="635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242" name="円/楕円 241"/>
          <p:cNvSpPr/>
          <p:nvPr/>
        </p:nvSpPr>
        <p:spPr bwMode="auto">
          <a:xfrm>
            <a:off x="7519988" y="4452938"/>
            <a:ext cx="63500" cy="635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243" name="円/楕円 242"/>
          <p:cNvSpPr/>
          <p:nvPr/>
        </p:nvSpPr>
        <p:spPr bwMode="auto">
          <a:xfrm>
            <a:off x="7519988" y="4889500"/>
            <a:ext cx="63500" cy="635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244" name="円/楕円 243"/>
          <p:cNvSpPr/>
          <p:nvPr/>
        </p:nvSpPr>
        <p:spPr bwMode="auto">
          <a:xfrm>
            <a:off x="7908925" y="4578350"/>
            <a:ext cx="61913" cy="635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245" name="円/楕円 244"/>
          <p:cNvSpPr/>
          <p:nvPr/>
        </p:nvSpPr>
        <p:spPr bwMode="auto">
          <a:xfrm>
            <a:off x="7908925" y="4762500"/>
            <a:ext cx="61913" cy="6191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246" name="円/楕円 245"/>
          <p:cNvSpPr/>
          <p:nvPr/>
        </p:nvSpPr>
        <p:spPr bwMode="auto">
          <a:xfrm>
            <a:off x="7908925" y="5772150"/>
            <a:ext cx="61913" cy="63500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247" name="円/楕円 246"/>
          <p:cNvSpPr/>
          <p:nvPr/>
        </p:nvSpPr>
        <p:spPr bwMode="auto">
          <a:xfrm>
            <a:off x="7908925" y="5956300"/>
            <a:ext cx="61913" cy="61913"/>
          </a:xfrm>
          <a:prstGeom prst="ellips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cxnSp>
        <p:nvCxnSpPr>
          <p:cNvPr id="15410" name="直線コネクタ 247"/>
          <p:cNvCxnSpPr>
            <a:cxnSpLocks noChangeShapeType="1"/>
            <a:stCxn id="244" idx="4"/>
            <a:endCxn id="245" idx="0"/>
          </p:cNvCxnSpPr>
          <p:nvPr/>
        </p:nvCxnSpPr>
        <p:spPr bwMode="auto">
          <a:xfrm>
            <a:off x="7940675" y="4641850"/>
            <a:ext cx="0" cy="1206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411" name="直線コネクタ 248"/>
          <p:cNvCxnSpPr>
            <a:cxnSpLocks noChangeShapeType="1"/>
            <a:stCxn id="246" idx="4"/>
            <a:endCxn id="247" idx="0"/>
          </p:cNvCxnSpPr>
          <p:nvPr/>
        </p:nvCxnSpPr>
        <p:spPr bwMode="auto">
          <a:xfrm>
            <a:off x="7940675" y="5835650"/>
            <a:ext cx="0" cy="12065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412" name="カギ線コネクタ 249"/>
          <p:cNvCxnSpPr>
            <a:cxnSpLocks noChangeShapeType="1"/>
            <a:stCxn id="242" idx="2"/>
            <a:endCxn id="241" idx="2"/>
          </p:cNvCxnSpPr>
          <p:nvPr/>
        </p:nvCxnSpPr>
        <p:spPr bwMode="auto">
          <a:xfrm rot="10800000" flipH="1" flipV="1">
            <a:off x="7519988" y="4484688"/>
            <a:ext cx="131762" cy="1631950"/>
          </a:xfrm>
          <a:prstGeom prst="bentConnector3">
            <a:avLst>
              <a:gd name="adj1" fmla="val -111194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413" name="カギ線コネクタ 250"/>
          <p:cNvCxnSpPr>
            <a:cxnSpLocks noChangeShapeType="1"/>
            <a:stCxn id="243" idx="2"/>
            <a:endCxn id="240" idx="2"/>
          </p:cNvCxnSpPr>
          <p:nvPr/>
        </p:nvCxnSpPr>
        <p:spPr bwMode="auto">
          <a:xfrm rot="10800000" flipH="1" flipV="1">
            <a:off x="7519988" y="4921250"/>
            <a:ext cx="131762" cy="758825"/>
          </a:xfrm>
          <a:prstGeom prst="bentConnector3">
            <a:avLst>
              <a:gd name="adj1" fmla="val -31889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414" name="直線コネクタ 251"/>
          <p:cNvCxnSpPr>
            <a:cxnSpLocks noChangeShapeType="1"/>
            <a:stCxn id="242" idx="6"/>
            <a:endCxn id="238" idx="2"/>
          </p:cNvCxnSpPr>
          <p:nvPr/>
        </p:nvCxnSpPr>
        <p:spPr bwMode="auto">
          <a:xfrm>
            <a:off x="7583488" y="4484688"/>
            <a:ext cx="68262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415" name="直線コネクタ 252"/>
          <p:cNvCxnSpPr>
            <a:cxnSpLocks noChangeShapeType="1"/>
            <a:stCxn id="243" idx="6"/>
            <a:endCxn id="239" idx="2"/>
          </p:cNvCxnSpPr>
          <p:nvPr/>
        </p:nvCxnSpPr>
        <p:spPr bwMode="auto">
          <a:xfrm>
            <a:off x="7583488" y="4921250"/>
            <a:ext cx="68262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54" name="テキスト ボックス 253"/>
          <p:cNvSpPr txBox="1"/>
          <p:nvPr/>
        </p:nvSpPr>
        <p:spPr>
          <a:xfrm>
            <a:off x="7399338" y="5818188"/>
            <a:ext cx="449262" cy="176212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sz="1200" dirty="0">
                <a:latin typeface="+mn-lt"/>
              </a:rPr>
              <a:t>VL14</a:t>
            </a:r>
            <a:r>
              <a:rPr lang="en-US" altLang="ja-JP" sz="1200" baseline="30000" dirty="0">
                <a:latin typeface="+mn-lt"/>
                <a:ea typeface="ＭＳ Ｐゴシック" charset="-128"/>
              </a:rPr>
              <a:t>††</a:t>
            </a:r>
            <a:endParaRPr lang="ja-JP" altLang="en-US" sz="1200" dirty="0">
              <a:latin typeface="+mn-lt"/>
            </a:endParaRPr>
          </a:p>
        </p:txBody>
      </p:sp>
      <p:sp>
        <p:nvSpPr>
          <p:cNvPr id="255" name="テキスト ボックス 254"/>
          <p:cNvSpPr txBox="1"/>
          <p:nvPr/>
        </p:nvSpPr>
        <p:spPr>
          <a:xfrm>
            <a:off x="7513638" y="5327650"/>
            <a:ext cx="476250" cy="176213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sz="1200" dirty="0">
                <a:latin typeface="+mn-lt"/>
              </a:rPr>
              <a:t>VL23</a:t>
            </a:r>
            <a:r>
              <a:rPr lang="en-US" altLang="ja-JP" sz="1200" baseline="30000" dirty="0">
                <a:latin typeface="+mn-lt"/>
                <a:ea typeface="ＭＳ Ｐゴシック" charset="-128"/>
              </a:rPr>
              <a:t> ††</a:t>
            </a:r>
            <a:endParaRPr lang="ja-JP" altLang="en-US" sz="1200" dirty="0">
              <a:latin typeface="+mn-lt"/>
            </a:endParaRPr>
          </a:p>
        </p:txBody>
      </p:sp>
      <p:sp>
        <p:nvSpPr>
          <p:cNvPr id="256" name="Rectangle 43"/>
          <p:cNvSpPr>
            <a:spLocks noChangeArrowheads="1"/>
          </p:cNvSpPr>
          <p:nvPr/>
        </p:nvSpPr>
        <p:spPr bwMode="auto">
          <a:xfrm>
            <a:off x="8199438" y="5592763"/>
            <a:ext cx="501650" cy="236537"/>
          </a:xfrm>
          <a:prstGeom prst="rect">
            <a:avLst/>
          </a:prstGeom>
          <a:solidFill>
            <a:schemeClr val="bg1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257" name="Rectangle 43"/>
          <p:cNvSpPr>
            <a:spLocks noChangeArrowheads="1"/>
          </p:cNvSpPr>
          <p:nvPr/>
        </p:nvSpPr>
        <p:spPr bwMode="auto">
          <a:xfrm>
            <a:off x="8199438" y="6016625"/>
            <a:ext cx="501650" cy="234950"/>
          </a:xfrm>
          <a:prstGeom prst="rect">
            <a:avLst/>
          </a:prstGeom>
          <a:solidFill>
            <a:schemeClr val="bg1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258" name="Rectangle 43"/>
          <p:cNvSpPr>
            <a:spLocks noChangeArrowheads="1"/>
          </p:cNvSpPr>
          <p:nvPr/>
        </p:nvSpPr>
        <p:spPr bwMode="auto">
          <a:xfrm>
            <a:off x="8199438" y="4378325"/>
            <a:ext cx="501650" cy="234950"/>
          </a:xfrm>
          <a:prstGeom prst="rect">
            <a:avLst/>
          </a:prstGeom>
          <a:solidFill>
            <a:srgbClr val="92D050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259" name="Rectangle 43"/>
          <p:cNvSpPr>
            <a:spLocks noChangeArrowheads="1"/>
          </p:cNvSpPr>
          <p:nvPr/>
        </p:nvSpPr>
        <p:spPr bwMode="auto">
          <a:xfrm>
            <a:off x="8199438" y="4808538"/>
            <a:ext cx="501650" cy="236537"/>
          </a:xfrm>
          <a:prstGeom prst="rect">
            <a:avLst/>
          </a:prstGeom>
          <a:solidFill>
            <a:srgbClr val="92D050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260" name="テキスト ボックス 259"/>
          <p:cNvSpPr txBox="1"/>
          <p:nvPr/>
        </p:nvSpPr>
        <p:spPr>
          <a:xfrm>
            <a:off x="8137525" y="4206875"/>
            <a:ext cx="808038" cy="2120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lnSpc>
                <a:spcPct val="229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N11**</a:t>
            </a:r>
          </a:p>
          <a:p>
            <a:pPr eaLnBrk="0" hangingPunct="0">
              <a:lnSpc>
                <a:spcPct val="229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N12**</a:t>
            </a:r>
          </a:p>
          <a:p>
            <a:pPr eaLnBrk="0" hangingPunct="0">
              <a:lnSpc>
                <a:spcPct val="229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</a:t>
            </a:r>
            <a:r>
              <a:rPr lang="en-US" altLang="ja-JP" sz="1200" b="1" dirty="0">
                <a:latin typeface="+mn-lt"/>
                <a:ea typeface="ＭＳ Ｐゴシック" charset="-128"/>
              </a:rPr>
              <a:t>P21</a:t>
            </a:r>
            <a:r>
              <a:rPr lang="en-US" altLang="ja-JP" sz="1200" baseline="30000" dirty="0">
                <a:latin typeface="+mn-lt"/>
                <a:ea typeface="ＭＳ Ｐゴシック" charset="-128"/>
              </a:rPr>
              <a:t>†</a:t>
            </a:r>
            <a:r>
              <a:rPr lang="en-US" altLang="ja-JP" sz="1200" dirty="0">
                <a:ea typeface="ＭＳ Ｐゴシック" charset="-128"/>
              </a:rPr>
              <a:t> </a:t>
            </a:r>
            <a:r>
              <a:rPr lang="en-US" altLang="ja-JP" sz="1200" dirty="0">
                <a:latin typeface="+mn-lt"/>
                <a:ea typeface="ＭＳ Ｐゴシック" charset="-128"/>
              </a:rPr>
              <a:t/>
            </a:r>
            <a:br>
              <a:rPr lang="en-US" altLang="ja-JP" sz="1200" dirty="0">
                <a:latin typeface="+mn-lt"/>
                <a:ea typeface="ＭＳ Ｐゴシック" charset="-128"/>
              </a:rPr>
            </a:br>
            <a:r>
              <a:rPr lang="en-US" altLang="ja-JP" sz="1200" dirty="0">
                <a:latin typeface="+mn-lt"/>
                <a:ea typeface="ＭＳ Ｐゴシック" charset="-128"/>
              </a:rPr>
              <a:t>… N21**</a:t>
            </a:r>
          </a:p>
          <a:p>
            <a:pPr eaLnBrk="0" hangingPunct="0">
              <a:lnSpc>
                <a:spcPct val="229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N22**</a:t>
            </a:r>
          </a:p>
        </p:txBody>
      </p:sp>
      <p:sp>
        <p:nvSpPr>
          <p:cNvPr id="15423" name="テキスト ボックス 260"/>
          <p:cNvSpPr txBox="1">
            <a:spLocks noChangeArrowheads="1"/>
          </p:cNvSpPr>
          <p:nvPr/>
        </p:nvSpPr>
        <p:spPr bwMode="auto">
          <a:xfrm>
            <a:off x="6588125" y="3357563"/>
            <a:ext cx="2376488" cy="4175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 eaLnBrk="0" hangingPunct="0">
              <a:lnSpc>
                <a:spcPct val="80000"/>
              </a:lnSpc>
            </a:pPr>
            <a:r>
              <a:rPr lang="en-US" altLang="ja-JP" sz="1800">
                <a:latin typeface="Arial" pitchFamily="34" charset="0"/>
                <a:cs typeface="Arial" pitchFamily="34" charset="0"/>
              </a:rPr>
              <a:t>Slice specification S2</a:t>
            </a:r>
            <a:r>
              <a:rPr lang="en-US" altLang="ja-JP" sz="1600">
                <a:latin typeface="Arial" pitchFamily="34" charset="0"/>
                <a:cs typeface="Arial" pitchFamily="34" charset="0"/>
              </a:rPr>
              <a:t> (domain dependent form)</a:t>
            </a:r>
            <a:endParaRPr lang="ja-JP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24" name="テキスト ボックス 263"/>
          <p:cNvSpPr txBox="1">
            <a:spLocks noChangeArrowheads="1"/>
          </p:cNvSpPr>
          <p:nvPr/>
        </p:nvSpPr>
        <p:spPr bwMode="auto">
          <a:xfrm>
            <a:off x="4946650" y="4057650"/>
            <a:ext cx="3302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(5)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25" name="テキスト ボックス 264"/>
          <p:cNvSpPr txBox="1">
            <a:spLocks noChangeArrowheads="1"/>
          </p:cNvSpPr>
          <p:nvPr/>
        </p:nvSpPr>
        <p:spPr bwMode="auto">
          <a:xfrm>
            <a:off x="4959350" y="4705350"/>
            <a:ext cx="31750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(6)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26" name="テキスト ボックス 265"/>
          <p:cNvSpPr txBox="1">
            <a:spLocks noChangeArrowheads="1"/>
          </p:cNvSpPr>
          <p:nvPr/>
        </p:nvSpPr>
        <p:spPr bwMode="auto">
          <a:xfrm>
            <a:off x="4356100" y="4765675"/>
            <a:ext cx="300038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(7)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27" name="テキスト ボックス 266"/>
          <p:cNvSpPr txBox="1">
            <a:spLocks noChangeArrowheads="1"/>
          </p:cNvSpPr>
          <p:nvPr/>
        </p:nvSpPr>
        <p:spPr bwMode="auto">
          <a:xfrm>
            <a:off x="3784600" y="4432300"/>
            <a:ext cx="341313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(8)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8" name="直線矢印コネクタ 267"/>
          <p:cNvCxnSpPr/>
          <p:nvPr/>
        </p:nvCxnSpPr>
        <p:spPr>
          <a:xfrm>
            <a:off x="3286125" y="4424363"/>
            <a:ext cx="820738" cy="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29" name="テキスト ボックス 268"/>
          <p:cNvSpPr txBox="1">
            <a:spLocks noChangeArrowheads="1"/>
          </p:cNvSpPr>
          <p:nvPr/>
        </p:nvSpPr>
        <p:spPr bwMode="auto">
          <a:xfrm>
            <a:off x="3441700" y="4114800"/>
            <a:ext cx="3429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ja-JP" sz="3600" b="1">
                <a:solidFill>
                  <a:srgbClr val="FF0000"/>
                </a:solidFill>
              </a:rPr>
              <a:t>×</a:t>
            </a:r>
            <a:endParaRPr lang="ja-JP" altLang="en-US" sz="3600" b="1">
              <a:solidFill>
                <a:srgbClr val="FF0000"/>
              </a:solidFill>
            </a:endParaRPr>
          </a:p>
        </p:txBody>
      </p:sp>
      <p:cxnSp>
        <p:nvCxnSpPr>
          <p:cNvPr id="270" name="直線矢印コネクタ 269"/>
          <p:cNvCxnSpPr>
            <a:stCxn id="222" idx="0"/>
            <a:endCxn id="215" idx="2"/>
          </p:cNvCxnSpPr>
          <p:nvPr/>
        </p:nvCxnSpPr>
        <p:spPr>
          <a:xfrm flipV="1">
            <a:off x="4791075" y="4573588"/>
            <a:ext cx="1173163" cy="592137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07" name="テキスト ボックス 270"/>
          <p:cNvSpPr txBox="1">
            <a:spLocks noChangeArrowheads="1"/>
          </p:cNvSpPr>
          <p:nvPr/>
        </p:nvSpPr>
        <p:spPr bwMode="auto">
          <a:xfrm>
            <a:off x="900113" y="4662488"/>
            <a:ext cx="1239837" cy="3079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altLang="ja-JP" sz="1400" dirty="0">
                <a:latin typeface="+mn-lt"/>
              </a:rPr>
              <a:t>Common</a:t>
            </a:r>
            <a:r>
              <a:rPr lang="ja-JP" altLang="en-US" sz="1400" dirty="0">
                <a:latin typeface="+mn-lt"/>
              </a:rPr>
              <a:t> </a:t>
            </a:r>
            <a:r>
              <a:rPr lang="en-US" altLang="ja-JP" sz="1400" dirty="0">
                <a:latin typeface="+mn-lt"/>
              </a:rPr>
              <a:t>API</a:t>
            </a:r>
            <a:endParaRPr lang="ja-JP" altLang="en-US" dirty="0">
              <a:latin typeface="+mn-lt"/>
            </a:endParaRPr>
          </a:p>
        </p:txBody>
      </p:sp>
      <p:sp>
        <p:nvSpPr>
          <p:cNvPr id="272" name="テキスト ボックス 271"/>
          <p:cNvSpPr txBox="1"/>
          <p:nvPr/>
        </p:nvSpPr>
        <p:spPr>
          <a:xfrm>
            <a:off x="5405438" y="4729163"/>
            <a:ext cx="1182687" cy="28892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lIns="0" tIns="36000" rIns="0" bIns="36000">
            <a:spAutoFit/>
          </a:bodyPr>
          <a:lstStyle/>
          <a:p>
            <a:pPr eaLnBrk="0" hangingPunct="0">
              <a:defRPr/>
            </a:pPr>
            <a:r>
              <a:rPr lang="en-US" altLang="ja-JP" sz="1400" dirty="0">
                <a:latin typeface="+mn-lt"/>
                <a:ea typeface="+mn-ea"/>
                <a:cs typeface="Times New Roman" pitchFamily="18" charset="0"/>
              </a:rPr>
              <a:t>Common</a:t>
            </a:r>
            <a:r>
              <a:rPr lang="ja-JP" altLang="en-US" sz="1400" dirty="0">
                <a:latin typeface="+mn-lt"/>
                <a:ea typeface="+mn-ea"/>
                <a:cs typeface="Times New Roman" pitchFamily="18" charset="0"/>
              </a:rPr>
              <a:t> </a:t>
            </a:r>
            <a:r>
              <a:rPr lang="en-US" altLang="ja-JP" sz="1400" dirty="0">
                <a:latin typeface="+mn-lt"/>
                <a:ea typeface="+mn-ea"/>
                <a:cs typeface="Times New Roman" pitchFamily="18" charset="0"/>
              </a:rPr>
              <a:t>API</a:t>
            </a:r>
            <a:endParaRPr lang="ja-JP" altLang="en-US" dirty="0"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15433" name="テキスト ボックス 273"/>
          <p:cNvSpPr txBox="1">
            <a:spLocks noChangeArrowheads="1"/>
          </p:cNvSpPr>
          <p:nvPr/>
        </p:nvSpPr>
        <p:spPr bwMode="auto">
          <a:xfrm>
            <a:off x="1187450" y="3832225"/>
            <a:ext cx="1504950" cy="261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Domain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D1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75" name="正方形/長方形 274"/>
          <p:cNvSpPr/>
          <p:nvPr/>
        </p:nvSpPr>
        <p:spPr>
          <a:xfrm>
            <a:off x="5064125" y="6048375"/>
            <a:ext cx="752475" cy="3921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N22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76" name="正方形/長方形 275"/>
          <p:cNvSpPr/>
          <p:nvPr/>
        </p:nvSpPr>
        <p:spPr>
          <a:xfrm>
            <a:off x="1643063" y="6051550"/>
            <a:ext cx="752475" cy="388938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N12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77" name="正方形/長方形 276"/>
          <p:cNvSpPr/>
          <p:nvPr/>
        </p:nvSpPr>
        <p:spPr>
          <a:xfrm>
            <a:off x="2498725" y="4114800"/>
            <a:ext cx="820738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Gate-keeper 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78" name="正方形/長方形 277"/>
          <p:cNvSpPr/>
          <p:nvPr/>
        </p:nvSpPr>
        <p:spPr>
          <a:xfrm>
            <a:off x="4106863" y="4114800"/>
            <a:ext cx="820737" cy="4445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Gate-keeper 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79" name="直線矢印コネクタ 278"/>
          <p:cNvCxnSpPr>
            <a:stCxn id="278" idx="2"/>
            <a:endCxn id="222" idx="0"/>
          </p:cNvCxnSpPr>
          <p:nvPr/>
        </p:nvCxnSpPr>
        <p:spPr>
          <a:xfrm>
            <a:off x="4516438" y="4559300"/>
            <a:ext cx="274637" cy="606425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正方形/長方形 279"/>
          <p:cNvSpPr/>
          <p:nvPr/>
        </p:nvSpPr>
        <p:spPr>
          <a:xfrm>
            <a:off x="2259013" y="5165725"/>
            <a:ext cx="820737" cy="52228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proxy 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b="1" dirty="0">
                <a:solidFill>
                  <a:schemeClr val="tx1"/>
                </a:solidFill>
              </a:rPr>
              <a:t>P11</a:t>
            </a:r>
            <a:endParaRPr lang="ja-JP" altLang="en-US" sz="1400" b="1" dirty="0">
              <a:solidFill>
                <a:schemeClr val="tx1"/>
              </a:solidFill>
            </a:endParaRPr>
          </a:p>
        </p:txBody>
      </p:sp>
      <p:cxnSp>
        <p:nvCxnSpPr>
          <p:cNvPr id="281" name="直線矢印コネクタ 280"/>
          <p:cNvCxnSpPr/>
          <p:nvPr/>
        </p:nvCxnSpPr>
        <p:spPr>
          <a:xfrm flipH="1" flipV="1">
            <a:off x="3216275" y="4525963"/>
            <a:ext cx="69850" cy="1298575"/>
          </a:xfrm>
          <a:prstGeom prst="straightConnector1">
            <a:avLst/>
          </a:prstGeom>
          <a:ln w="1905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直線矢印コネクタ 281"/>
          <p:cNvCxnSpPr/>
          <p:nvPr/>
        </p:nvCxnSpPr>
        <p:spPr>
          <a:xfrm flipV="1">
            <a:off x="4243388" y="4525963"/>
            <a:ext cx="68262" cy="129857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42" name="テキスト ボックス 282"/>
          <p:cNvSpPr txBox="1">
            <a:spLocks noChangeArrowheads="1"/>
          </p:cNvSpPr>
          <p:nvPr/>
        </p:nvSpPr>
        <p:spPr bwMode="auto">
          <a:xfrm>
            <a:off x="3309938" y="5273675"/>
            <a:ext cx="404812" cy="1635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altLang="ja-JP" sz="1400">
                <a:latin typeface="Arial" pitchFamily="34" charset="0"/>
                <a:cs typeface="Arial" pitchFamily="34" charset="0"/>
              </a:rPr>
              <a:t>GCI</a:t>
            </a:r>
            <a:r>
              <a:rPr lang="en-US" altLang="ja-JP" sz="1400" baseline="30000">
                <a:latin typeface="Arial" pitchFamily="34" charset="0"/>
                <a:cs typeface="Arial" pitchFamily="34" charset="0"/>
              </a:rPr>
              <a:t>‡</a:t>
            </a:r>
            <a:endParaRPr lang="ja-JP" altLang="en-US" sz="1400" baseline="30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443" name="テキスト ボックス 283"/>
          <p:cNvSpPr txBox="1">
            <a:spLocks noChangeArrowheads="1"/>
          </p:cNvSpPr>
          <p:nvPr/>
        </p:nvSpPr>
        <p:spPr bwMode="auto">
          <a:xfrm>
            <a:off x="3832225" y="5273675"/>
            <a:ext cx="392113" cy="1635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altLang="ja-JP" sz="1400">
                <a:latin typeface="Arial" pitchFamily="34" charset="0"/>
                <a:cs typeface="Arial" pitchFamily="34" charset="0"/>
              </a:rPr>
              <a:t>GCI</a:t>
            </a:r>
            <a:r>
              <a:rPr lang="en-US" altLang="ja-JP" sz="1400" baseline="30000">
                <a:latin typeface="Arial" pitchFamily="34" charset="0"/>
                <a:cs typeface="Arial" pitchFamily="34" charset="0"/>
              </a:rPr>
              <a:t>‡</a:t>
            </a:r>
            <a:endParaRPr lang="ja-JP" altLang="en-US" sz="1400" baseline="30000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テキスト ボックス 284"/>
          <p:cNvSpPr txBox="1"/>
          <p:nvPr/>
        </p:nvSpPr>
        <p:spPr>
          <a:xfrm>
            <a:off x="2463800" y="6303963"/>
            <a:ext cx="2532063" cy="400050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spAutoFit/>
          </a:bodyPr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Data exchange protocol</a:t>
            </a:r>
            <a:br>
              <a:rPr lang="en-US" altLang="ja-JP" sz="14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(GRE</a:t>
            </a:r>
            <a:r>
              <a:rPr lang="ja-JP" altLang="en-US" sz="1200" dirty="0" err="1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，</a:t>
            </a:r>
            <a:r>
              <a:rPr lang="en-US" altLang="ja-JP" sz="12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VLAN-based tunneling, etc.)</a:t>
            </a:r>
            <a:endParaRPr lang="ja-JP" altLang="en-US" sz="1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445" name="右矢印 285"/>
          <p:cNvSpPr>
            <a:spLocks noChangeArrowheads="1"/>
          </p:cNvSpPr>
          <p:nvPr/>
        </p:nvSpPr>
        <p:spPr bwMode="auto">
          <a:xfrm flipH="1">
            <a:off x="6472238" y="4251325"/>
            <a:ext cx="752475" cy="204788"/>
          </a:xfrm>
          <a:prstGeom prst="rightArrow">
            <a:avLst>
              <a:gd name="adj1" fmla="val 50000"/>
              <a:gd name="adj2" fmla="val 50098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287" name="テキスト ボックス 286"/>
          <p:cNvSpPr txBox="1"/>
          <p:nvPr/>
        </p:nvSpPr>
        <p:spPr>
          <a:xfrm>
            <a:off x="6297613" y="4037013"/>
            <a:ext cx="1093787" cy="86836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en-US" altLang="ja-JP" sz="1600" dirty="0">
                <a:latin typeface="+mn-lt"/>
              </a:rPr>
              <a:t>Operation</a:t>
            </a:r>
            <a:br>
              <a:rPr lang="en-US" altLang="ja-JP" sz="1600" dirty="0">
                <a:latin typeface="+mn-lt"/>
              </a:rPr>
            </a:br>
            <a:r>
              <a:rPr lang="en-US" altLang="ja-JP" sz="1400" dirty="0">
                <a:latin typeface="+mn-lt"/>
              </a:rPr>
              <a:t> </a:t>
            </a:r>
            <a:br>
              <a:rPr lang="en-US" altLang="ja-JP" sz="1400" dirty="0">
                <a:latin typeface="+mn-lt"/>
              </a:rPr>
            </a:br>
            <a:r>
              <a:rPr lang="en-US" altLang="ja-JP" sz="1200" dirty="0">
                <a:latin typeface="+mn-lt"/>
              </a:rPr>
              <a:t>(creation, modification, </a:t>
            </a:r>
            <a:br>
              <a:rPr lang="en-US" altLang="ja-JP" sz="1200" dirty="0">
                <a:latin typeface="+mn-lt"/>
              </a:rPr>
            </a:br>
            <a:r>
              <a:rPr lang="en-US" altLang="ja-JP" sz="1200" dirty="0">
                <a:latin typeface="+mn-lt"/>
              </a:rPr>
              <a:t>etc.)</a:t>
            </a:r>
            <a:endParaRPr lang="ja-JP" alt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3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err="1" smtClean="0"/>
              <a:t>Homogenious</a:t>
            </a:r>
            <a:r>
              <a:rPr lang="en-US" altLang="ja-JP" dirty="0" smtClean="0"/>
              <a:t> federation: Notes</a:t>
            </a:r>
            <a:endParaRPr lang="ja-JP" altLang="en-US" dirty="0" smtClean="0"/>
          </a:p>
        </p:txBody>
      </p:sp>
      <p:sp>
        <p:nvSpPr>
          <p:cNvPr id="13315" name="テキスト プレースホルダ 35"/>
          <p:cNvSpPr>
            <a:spLocks noGrp="1"/>
          </p:cNvSpPr>
          <p:nvPr>
            <p:ph type="body" idx="4294967295"/>
          </p:nvPr>
        </p:nvSpPr>
        <p:spPr>
          <a:xfrm>
            <a:off x="304800" y="914400"/>
            <a:ext cx="8534400" cy="5178425"/>
          </a:xfrm>
        </p:spPr>
        <p:txBody>
          <a:bodyPr/>
          <a:lstStyle/>
          <a:p>
            <a:r>
              <a:rPr lang="en-US" altLang="ja-JP" dirty="0" smtClean="0"/>
              <a:t>This method can also be applied to </a:t>
            </a:r>
            <a:r>
              <a:rPr lang="en-US" altLang="ja-JP" dirty="0" err="1" smtClean="0"/>
              <a:t>heterogenious</a:t>
            </a:r>
            <a:r>
              <a:rPr lang="en-US" altLang="ja-JP" dirty="0" smtClean="0"/>
              <a:t> federations.</a:t>
            </a:r>
          </a:p>
          <a:p>
            <a:pPr lvl="1"/>
            <a:r>
              <a:rPr lang="en-US" altLang="ja-JP" sz="2000" dirty="0" smtClean="0"/>
              <a:t>Either sender-side or receiver-side can be a different platform.</a:t>
            </a:r>
            <a:endParaRPr lang="ja-JP" alt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Message Loop Avoidance</a:t>
            </a:r>
            <a:endParaRPr lang="ja-JP" altLang="en-US" smtClean="0"/>
          </a:p>
        </p:txBody>
      </p:sp>
      <p:sp>
        <p:nvSpPr>
          <p:cNvPr id="16387" name="テキスト プレースホルダ 33"/>
          <p:cNvSpPr>
            <a:spLocks noGrp="1"/>
          </p:cNvSpPr>
          <p:nvPr>
            <p:ph type="body" idx="4294967295"/>
          </p:nvPr>
        </p:nvSpPr>
        <p:spPr>
          <a:xfrm>
            <a:off x="304800" y="890736"/>
            <a:ext cx="8534400" cy="5562600"/>
          </a:xfrm>
        </p:spPr>
        <p:txBody>
          <a:bodyPr/>
          <a:lstStyle/>
          <a:p>
            <a:r>
              <a:rPr lang="en-US" altLang="ja-JP" dirty="0" smtClean="0"/>
              <a:t>Inter-domain messages may cause an infinite loop because the conceptual structure is recursive.</a:t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sz="2800" dirty="0" smtClean="0"/>
          </a:p>
          <a:p>
            <a:pPr lvl="1"/>
            <a:r>
              <a:rPr lang="en-US" altLang="ja-JP" sz="2000" dirty="0" smtClean="0"/>
              <a:t>There may be many recursion patterns when there are three or more domains.</a:t>
            </a:r>
            <a:br>
              <a:rPr lang="en-US" altLang="ja-JP" sz="2000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sz="3200" dirty="0" smtClean="0"/>
          </a:p>
          <a:p>
            <a:r>
              <a:rPr lang="en-US" altLang="ja-JP" dirty="0" smtClean="0"/>
              <a:t>An Infinite loop must be avoided by using message identification and/or marking.</a:t>
            </a:r>
          </a:p>
        </p:txBody>
      </p:sp>
      <p:sp>
        <p:nvSpPr>
          <p:cNvPr id="157" name="角丸四角形 156"/>
          <p:cNvSpPr/>
          <p:nvPr/>
        </p:nvSpPr>
        <p:spPr bwMode="auto">
          <a:xfrm flipH="1">
            <a:off x="4573166" y="4220939"/>
            <a:ext cx="2951162" cy="15843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16389" name="テキスト ボックス 157"/>
          <p:cNvSpPr txBox="1">
            <a:spLocks noChangeArrowheads="1"/>
          </p:cNvSpPr>
          <p:nvPr/>
        </p:nvSpPr>
        <p:spPr bwMode="auto">
          <a:xfrm flipH="1">
            <a:off x="4931941" y="4239989"/>
            <a:ext cx="1260475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Domain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D2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正方形/長方形 160"/>
          <p:cNvSpPr/>
          <p:nvPr/>
        </p:nvSpPr>
        <p:spPr>
          <a:xfrm flipH="1">
            <a:off x="6516266" y="4293964"/>
            <a:ext cx="842962" cy="557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Controller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(DC)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2" name="正方形/長方形 161"/>
          <p:cNvSpPr/>
          <p:nvPr/>
        </p:nvSpPr>
        <p:spPr>
          <a:xfrm flipH="1">
            <a:off x="5760616" y="5229002"/>
            <a:ext cx="863600" cy="504825"/>
          </a:xfrm>
          <a:prstGeom prst="rect">
            <a:avLst/>
          </a:prstGeom>
          <a:solidFill>
            <a:srgbClr val="F7FFA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Domain Proxy 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P21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63" name="直線矢印コネクタ 162"/>
          <p:cNvCxnSpPr>
            <a:stCxn id="162" idx="0"/>
            <a:endCxn id="161" idx="2"/>
          </p:cNvCxnSpPr>
          <p:nvPr/>
        </p:nvCxnSpPr>
        <p:spPr>
          <a:xfrm flipV="1">
            <a:off x="6192416" y="4851177"/>
            <a:ext cx="746125" cy="37782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正方形/長方形 163"/>
          <p:cNvSpPr/>
          <p:nvPr/>
        </p:nvSpPr>
        <p:spPr>
          <a:xfrm flipH="1">
            <a:off x="4716041" y="4581302"/>
            <a:ext cx="1008062" cy="576262"/>
          </a:xfrm>
          <a:prstGeom prst="rect">
            <a:avLst/>
          </a:prstGeom>
          <a:solidFill>
            <a:srgbClr val="F7FFA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 Keeper (GK)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65" name="直線矢印コネクタ 164"/>
          <p:cNvCxnSpPr>
            <a:stCxn id="161" idx="3"/>
          </p:cNvCxnSpPr>
          <p:nvPr/>
        </p:nvCxnSpPr>
        <p:spPr>
          <a:xfrm flipH="1">
            <a:off x="5747916" y="4571777"/>
            <a:ext cx="768350" cy="14922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矢印コネクタ 166"/>
          <p:cNvCxnSpPr>
            <a:endCxn id="162" idx="0"/>
          </p:cNvCxnSpPr>
          <p:nvPr/>
        </p:nvCxnSpPr>
        <p:spPr>
          <a:xfrm>
            <a:off x="5728866" y="4921027"/>
            <a:ext cx="463550" cy="30797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角丸四角形 167"/>
          <p:cNvSpPr/>
          <p:nvPr/>
        </p:nvSpPr>
        <p:spPr bwMode="auto">
          <a:xfrm>
            <a:off x="1115591" y="4220939"/>
            <a:ext cx="2952750" cy="15843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16397" name="テキスト ボックス 168"/>
          <p:cNvSpPr txBox="1">
            <a:spLocks noChangeArrowheads="1"/>
          </p:cNvSpPr>
          <p:nvPr/>
        </p:nvSpPr>
        <p:spPr bwMode="auto">
          <a:xfrm>
            <a:off x="2449091" y="4239989"/>
            <a:ext cx="1258887" cy="2778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/>
            <a:r>
              <a:rPr lang="en-US" altLang="ja-JP" sz="1800">
                <a:latin typeface="Arial" pitchFamily="34" charset="0"/>
                <a:cs typeface="Arial" pitchFamily="34" charset="0"/>
              </a:rPr>
              <a:t>Domain</a:t>
            </a:r>
            <a:r>
              <a:rPr lang="ja-JP" altLang="en-US" sz="1800"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1800">
                <a:latin typeface="Arial" pitchFamily="34" charset="0"/>
                <a:cs typeface="Arial" pitchFamily="34" charset="0"/>
              </a:rPr>
              <a:t>D1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1282278" y="4293964"/>
            <a:ext cx="841375" cy="55721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/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Controller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(DC)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3" name="正方形/長方形 172"/>
          <p:cNvSpPr/>
          <p:nvPr/>
        </p:nvSpPr>
        <p:spPr>
          <a:xfrm>
            <a:off x="2015703" y="5229002"/>
            <a:ext cx="865188" cy="504825"/>
          </a:xfrm>
          <a:prstGeom prst="rect">
            <a:avLst/>
          </a:prstGeom>
          <a:solidFill>
            <a:srgbClr val="F7FFA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altLang="ja-JP" sz="1200" dirty="0">
                <a:solidFill>
                  <a:schemeClr val="tx1"/>
                </a:solidFill>
              </a:rPr>
              <a:t>Domain Proxy 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P11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74" name="直線矢印コネクタ 173"/>
          <p:cNvCxnSpPr>
            <a:stCxn id="173" idx="0"/>
            <a:endCxn id="172" idx="2"/>
          </p:cNvCxnSpPr>
          <p:nvPr/>
        </p:nvCxnSpPr>
        <p:spPr>
          <a:xfrm flipH="1" flipV="1">
            <a:off x="1702966" y="4851177"/>
            <a:ext cx="746125" cy="37782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正方形/長方形 174"/>
          <p:cNvSpPr/>
          <p:nvPr/>
        </p:nvSpPr>
        <p:spPr>
          <a:xfrm>
            <a:off x="2915816" y="4581302"/>
            <a:ext cx="1008062" cy="576262"/>
          </a:xfrm>
          <a:prstGeom prst="rect">
            <a:avLst/>
          </a:prstGeom>
          <a:solidFill>
            <a:srgbClr val="F7FFA5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lnSpc>
                <a:spcPct val="850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Gate Keeper (GK)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76" name="直線矢印コネクタ 175"/>
          <p:cNvCxnSpPr>
            <a:endCxn id="173" idx="0"/>
          </p:cNvCxnSpPr>
          <p:nvPr/>
        </p:nvCxnSpPr>
        <p:spPr>
          <a:xfrm flipH="1">
            <a:off x="2449091" y="4701952"/>
            <a:ext cx="488950" cy="52705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03" name="グループ化 177"/>
          <p:cNvGrpSpPr>
            <a:grpSpLocks/>
          </p:cNvGrpSpPr>
          <p:nvPr/>
        </p:nvGrpSpPr>
        <p:grpSpPr bwMode="auto">
          <a:xfrm>
            <a:off x="3923878" y="4725764"/>
            <a:ext cx="792163" cy="215900"/>
            <a:chOff x="4211960" y="4869160"/>
            <a:chExt cx="648072" cy="216024"/>
          </a:xfrm>
        </p:grpSpPr>
        <p:cxnSp>
          <p:nvCxnSpPr>
            <p:cNvPr id="179" name="直線矢印コネクタ 178"/>
            <p:cNvCxnSpPr/>
            <p:nvPr/>
          </p:nvCxnSpPr>
          <p:spPr>
            <a:xfrm flipH="1">
              <a:off x="4211960" y="4869160"/>
              <a:ext cx="64807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矢印コネクタ 179"/>
            <p:cNvCxnSpPr/>
            <p:nvPr/>
          </p:nvCxnSpPr>
          <p:spPr>
            <a:xfrm>
              <a:off x="4211960" y="5085184"/>
              <a:ext cx="64807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5" name="直線コネクタ 204"/>
          <p:cNvCxnSpPr/>
          <p:nvPr/>
        </p:nvCxnSpPr>
        <p:spPr>
          <a:xfrm>
            <a:off x="4322341" y="4509864"/>
            <a:ext cx="0" cy="647700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矢印コネクタ 206"/>
          <p:cNvCxnSpPr>
            <a:stCxn id="172" idx="3"/>
          </p:cNvCxnSpPr>
          <p:nvPr/>
        </p:nvCxnSpPr>
        <p:spPr>
          <a:xfrm>
            <a:off x="2123653" y="4571777"/>
            <a:ext cx="823913" cy="35877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6" name="フリーフォーム 209"/>
          <p:cNvSpPr>
            <a:spLocks/>
          </p:cNvSpPr>
          <p:nvPr/>
        </p:nvSpPr>
        <p:spPr bwMode="auto">
          <a:xfrm>
            <a:off x="1607716" y="4433664"/>
            <a:ext cx="5432425" cy="1155700"/>
          </a:xfrm>
          <a:custGeom>
            <a:avLst/>
            <a:gdLst>
              <a:gd name="T0" fmla="*/ 0 w 5432326"/>
              <a:gd name="T1" fmla="*/ 253960 h 1067523"/>
              <a:gd name="T2" fmla="*/ 828705 w 5432326"/>
              <a:gd name="T3" fmla="*/ 1305305 h 1067523"/>
              <a:gd name="T4" fmla="*/ 1956518 w 5432326"/>
              <a:gd name="T5" fmla="*/ 548360 h 1067523"/>
              <a:gd name="T6" fmla="*/ 3619633 w 5432326"/>
              <a:gd name="T7" fmla="*/ 338552 h 1067523"/>
              <a:gd name="T8" fmla="*/ 5269006 w 5432326"/>
              <a:gd name="T9" fmla="*/ 172844 h 1067523"/>
              <a:gd name="T10" fmla="*/ 4600742 w 5432326"/>
              <a:gd name="T11" fmla="*/ 1269052 h 1067523"/>
              <a:gd name="T12" fmla="*/ 3514853 w 5432326"/>
              <a:gd name="T13" fmla="*/ 580240 h 1067523"/>
              <a:gd name="T14" fmla="*/ 1778588 w 5432326"/>
              <a:gd name="T15" fmla="*/ 317310 h 1067523"/>
              <a:gd name="T16" fmla="*/ 228261 w 5432326"/>
              <a:gd name="T17" fmla="*/ 88449 h 1067523"/>
              <a:gd name="T18" fmla="*/ 516305 w 5432326"/>
              <a:gd name="T19" fmla="*/ 848003 h 106752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432326"/>
              <a:gd name="T31" fmla="*/ 0 h 1067523"/>
              <a:gd name="T32" fmla="*/ 5432326 w 5432326"/>
              <a:gd name="T33" fmla="*/ 1067523 h 106752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432326" h="1067523">
                <a:moveTo>
                  <a:pt x="0" y="200173"/>
                </a:moveTo>
                <a:cubicBezTo>
                  <a:pt x="265112" y="607367"/>
                  <a:pt x="502601" y="990173"/>
                  <a:pt x="828675" y="1028848"/>
                </a:cubicBezTo>
                <a:cubicBezTo>
                  <a:pt x="1154749" y="1067523"/>
                  <a:pt x="1491308" y="559221"/>
                  <a:pt x="1956445" y="432221"/>
                </a:cubicBezTo>
                <a:cubicBezTo>
                  <a:pt x="2421582" y="305221"/>
                  <a:pt x="3067439" y="316179"/>
                  <a:pt x="3619500" y="266848"/>
                </a:cubicBezTo>
                <a:cubicBezTo>
                  <a:pt x="4171561" y="217517"/>
                  <a:pt x="5105301" y="13999"/>
                  <a:pt x="5268813" y="136236"/>
                </a:cubicBezTo>
                <a:cubicBezTo>
                  <a:pt x="5432326" y="258474"/>
                  <a:pt x="4892923" y="946754"/>
                  <a:pt x="4600575" y="1000273"/>
                </a:cubicBezTo>
                <a:cubicBezTo>
                  <a:pt x="4308227" y="1053792"/>
                  <a:pt x="3985067" y="582376"/>
                  <a:pt x="3514725" y="457348"/>
                </a:cubicBezTo>
                <a:cubicBezTo>
                  <a:pt x="3044383" y="332320"/>
                  <a:pt x="2326266" y="314710"/>
                  <a:pt x="1778521" y="250105"/>
                </a:cubicBezTo>
                <a:cubicBezTo>
                  <a:pt x="1230776" y="185500"/>
                  <a:pt x="438626" y="0"/>
                  <a:pt x="228253" y="69716"/>
                </a:cubicBezTo>
                <a:cubicBezTo>
                  <a:pt x="17880" y="139432"/>
                  <a:pt x="369441" y="415987"/>
                  <a:pt x="516285" y="668400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 w="sm" len="sm"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5" name="グループ化 24"/>
          <p:cNvGrpSpPr>
            <a:grpSpLocks noChangeAspect="1"/>
          </p:cNvGrpSpPr>
          <p:nvPr/>
        </p:nvGrpSpPr>
        <p:grpSpPr bwMode="auto">
          <a:xfrm>
            <a:off x="1331640" y="1662708"/>
            <a:ext cx="6408712" cy="1904160"/>
            <a:chOff x="1043608" y="3755133"/>
            <a:chExt cx="6291793" cy="2033931"/>
          </a:xfrm>
        </p:grpSpPr>
        <p:sp>
          <p:nvSpPr>
            <p:cNvPr id="26" name="雲 25"/>
            <p:cNvSpPr/>
            <p:nvPr/>
          </p:nvSpPr>
          <p:spPr bwMode="auto">
            <a:xfrm flipH="1">
              <a:off x="4743629" y="3789026"/>
              <a:ext cx="2591772" cy="1655773"/>
            </a:xfrm>
            <a:prstGeom prst="cloud">
              <a:avLst/>
            </a:prstGeom>
            <a:solidFill>
              <a:srgbClr val="CCC2DA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ja-JP" altLang="en-US"/>
            </a:p>
          </p:txBody>
        </p:sp>
        <p:sp>
          <p:nvSpPr>
            <p:cNvPr id="27" name="雲 26"/>
            <p:cNvSpPr/>
            <p:nvPr/>
          </p:nvSpPr>
          <p:spPr bwMode="auto">
            <a:xfrm>
              <a:off x="1043608" y="3789026"/>
              <a:ext cx="2591772" cy="1655773"/>
            </a:xfrm>
            <a:prstGeom prst="cloud">
              <a:avLst/>
            </a:prstGeom>
            <a:solidFill>
              <a:srgbClr val="D8E4BE"/>
            </a:solidFill>
            <a:ln w="25400" cap="flat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ja-JP" altLang="en-US"/>
            </a:p>
          </p:txBody>
        </p:sp>
        <p:sp>
          <p:nvSpPr>
            <p:cNvPr id="28" name="Freeform 12"/>
            <p:cNvSpPr>
              <a:spLocks/>
            </p:cNvSpPr>
            <p:nvPr/>
          </p:nvSpPr>
          <p:spPr bwMode="auto">
            <a:xfrm>
              <a:off x="3754050" y="4502796"/>
              <a:ext cx="864097" cy="400050"/>
            </a:xfrm>
            <a:custGeom>
              <a:avLst/>
              <a:gdLst>
                <a:gd name="T0" fmla="*/ 0 w 742"/>
                <a:gd name="T1" fmla="*/ 317539710 h 252"/>
                <a:gd name="T2" fmla="*/ 170878110 w 742"/>
                <a:gd name="T3" fmla="*/ 0 h 252"/>
                <a:gd name="T4" fmla="*/ 170878110 w 742"/>
                <a:gd name="T5" fmla="*/ 158770649 h 252"/>
                <a:gd name="T6" fmla="*/ 834050431 w 742"/>
                <a:gd name="T7" fmla="*/ 158770649 h 252"/>
                <a:gd name="T8" fmla="*/ 834050431 w 742"/>
                <a:gd name="T9" fmla="*/ 0 h 252"/>
                <a:gd name="T10" fmla="*/ 1006285169 w 742"/>
                <a:gd name="T11" fmla="*/ 317539710 h 252"/>
                <a:gd name="T12" fmla="*/ 834050431 w 742"/>
                <a:gd name="T13" fmla="*/ 635079420 h 252"/>
                <a:gd name="T14" fmla="*/ 834050431 w 742"/>
                <a:gd name="T15" fmla="*/ 476310408 h 252"/>
                <a:gd name="T16" fmla="*/ 170878110 w 742"/>
                <a:gd name="T17" fmla="*/ 476310408 h 252"/>
                <a:gd name="T18" fmla="*/ 170878110 w 742"/>
                <a:gd name="T19" fmla="*/ 635079420 h 252"/>
                <a:gd name="T20" fmla="*/ 0 w 742"/>
                <a:gd name="T21" fmla="*/ 317539710 h 2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42"/>
                <a:gd name="T34" fmla="*/ 0 h 252"/>
                <a:gd name="T35" fmla="*/ 742 w 742"/>
                <a:gd name="T36" fmla="*/ 252 h 25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42" h="252">
                  <a:moveTo>
                    <a:pt x="0" y="126"/>
                  </a:moveTo>
                  <a:lnTo>
                    <a:pt x="126" y="0"/>
                  </a:lnTo>
                  <a:lnTo>
                    <a:pt x="126" y="63"/>
                  </a:lnTo>
                  <a:lnTo>
                    <a:pt x="615" y="63"/>
                  </a:lnTo>
                  <a:lnTo>
                    <a:pt x="615" y="0"/>
                  </a:lnTo>
                  <a:lnTo>
                    <a:pt x="742" y="126"/>
                  </a:lnTo>
                  <a:lnTo>
                    <a:pt x="615" y="252"/>
                  </a:lnTo>
                  <a:lnTo>
                    <a:pt x="615" y="189"/>
                  </a:lnTo>
                  <a:lnTo>
                    <a:pt x="126" y="189"/>
                  </a:lnTo>
                  <a:lnTo>
                    <a:pt x="126" y="252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4F81B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3709268" y="4229645"/>
              <a:ext cx="961566" cy="263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>
                <a:defRPr/>
              </a:pPr>
              <a:r>
                <a:rPr lang="en-US" altLang="ja-JP" sz="16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Federation</a:t>
              </a:r>
              <a:endParaRPr lang="ja-JP" sz="1800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30" name="Rectangle 16"/>
            <p:cNvSpPr>
              <a:spLocks noChangeArrowheads="1"/>
            </p:cNvSpPr>
            <p:nvPr/>
          </p:nvSpPr>
          <p:spPr bwMode="auto">
            <a:xfrm>
              <a:off x="1545780" y="4117034"/>
              <a:ext cx="1566863" cy="9794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/>
            </a:p>
          </p:txBody>
        </p:sp>
        <p:sp>
          <p:nvSpPr>
            <p:cNvPr id="31" name="Freeform 17"/>
            <p:cNvSpPr>
              <a:spLocks noEditPoints="1"/>
            </p:cNvSpPr>
            <p:nvPr/>
          </p:nvSpPr>
          <p:spPr bwMode="auto">
            <a:xfrm>
              <a:off x="1539430" y="4110684"/>
              <a:ext cx="1579563" cy="992188"/>
            </a:xfrm>
            <a:custGeom>
              <a:avLst/>
              <a:gdLst>
                <a:gd name="T0" fmla="*/ 0 w 1952"/>
                <a:gd name="T1" fmla="*/ 5188853 h 1232"/>
                <a:gd name="T2" fmla="*/ 5238776 w 1952"/>
                <a:gd name="T3" fmla="*/ 0 h 1232"/>
                <a:gd name="T4" fmla="*/ 1272947412 w 1952"/>
                <a:gd name="T5" fmla="*/ 0 h 1232"/>
                <a:gd name="T6" fmla="*/ 1278186187 w 1952"/>
                <a:gd name="T7" fmla="*/ 5188853 h 1232"/>
                <a:gd name="T8" fmla="*/ 1278186187 w 1952"/>
                <a:gd name="T9" fmla="*/ 793867062 h 1232"/>
                <a:gd name="T10" fmla="*/ 1272947412 w 1952"/>
                <a:gd name="T11" fmla="*/ 799055913 h 1232"/>
                <a:gd name="T12" fmla="*/ 5238776 w 1952"/>
                <a:gd name="T13" fmla="*/ 799055913 h 1232"/>
                <a:gd name="T14" fmla="*/ 0 w 1952"/>
                <a:gd name="T15" fmla="*/ 793867062 h 1232"/>
                <a:gd name="T16" fmla="*/ 0 w 1952"/>
                <a:gd name="T17" fmla="*/ 5188853 h 1232"/>
                <a:gd name="T18" fmla="*/ 10476743 w 1952"/>
                <a:gd name="T19" fmla="*/ 793867062 h 1232"/>
                <a:gd name="T20" fmla="*/ 5238776 w 1952"/>
                <a:gd name="T21" fmla="*/ 788678211 h 1232"/>
                <a:gd name="T22" fmla="*/ 1272947412 w 1952"/>
                <a:gd name="T23" fmla="*/ 788678211 h 1232"/>
                <a:gd name="T24" fmla="*/ 1267709447 w 1952"/>
                <a:gd name="T25" fmla="*/ 793867062 h 1232"/>
                <a:gd name="T26" fmla="*/ 1267709447 w 1952"/>
                <a:gd name="T27" fmla="*/ 5188853 h 1232"/>
                <a:gd name="T28" fmla="*/ 1272947412 w 1952"/>
                <a:gd name="T29" fmla="*/ 10377706 h 1232"/>
                <a:gd name="T30" fmla="*/ 5238776 w 1952"/>
                <a:gd name="T31" fmla="*/ 10377706 h 1232"/>
                <a:gd name="T32" fmla="*/ 10476743 w 1952"/>
                <a:gd name="T33" fmla="*/ 5188853 h 1232"/>
                <a:gd name="T34" fmla="*/ 10476743 w 1952"/>
                <a:gd name="T35" fmla="*/ 793867062 h 123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52"/>
                <a:gd name="T55" fmla="*/ 0 h 1232"/>
                <a:gd name="T56" fmla="*/ 1952 w 1952"/>
                <a:gd name="T57" fmla="*/ 1232 h 123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52" h="123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944" y="0"/>
                  </a:lnTo>
                  <a:cubicBezTo>
                    <a:pt x="1949" y="0"/>
                    <a:pt x="1952" y="4"/>
                    <a:pt x="1952" y="8"/>
                  </a:cubicBezTo>
                  <a:lnTo>
                    <a:pt x="1952" y="1224"/>
                  </a:lnTo>
                  <a:cubicBezTo>
                    <a:pt x="1952" y="1229"/>
                    <a:pt x="1949" y="1232"/>
                    <a:pt x="1944" y="1232"/>
                  </a:cubicBezTo>
                  <a:lnTo>
                    <a:pt x="8" y="1232"/>
                  </a:lnTo>
                  <a:cubicBezTo>
                    <a:pt x="4" y="1232"/>
                    <a:pt x="0" y="1229"/>
                    <a:pt x="0" y="1224"/>
                  </a:cubicBezTo>
                  <a:lnTo>
                    <a:pt x="0" y="8"/>
                  </a:lnTo>
                  <a:close/>
                  <a:moveTo>
                    <a:pt x="16" y="1224"/>
                  </a:moveTo>
                  <a:lnTo>
                    <a:pt x="8" y="1216"/>
                  </a:lnTo>
                  <a:lnTo>
                    <a:pt x="1944" y="1216"/>
                  </a:lnTo>
                  <a:lnTo>
                    <a:pt x="1936" y="1224"/>
                  </a:lnTo>
                  <a:lnTo>
                    <a:pt x="1936" y="8"/>
                  </a:lnTo>
                  <a:lnTo>
                    <a:pt x="19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224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32" name="Rectangle 21"/>
            <p:cNvSpPr>
              <a:spLocks noChangeArrowheads="1"/>
            </p:cNvSpPr>
            <p:nvPr/>
          </p:nvSpPr>
          <p:spPr bwMode="auto">
            <a:xfrm>
              <a:off x="5265352" y="4117034"/>
              <a:ext cx="1566863" cy="9794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/>
            </a:p>
          </p:txBody>
        </p:sp>
        <p:sp>
          <p:nvSpPr>
            <p:cNvPr id="33" name="Freeform 22"/>
            <p:cNvSpPr>
              <a:spLocks noEditPoints="1"/>
            </p:cNvSpPr>
            <p:nvPr/>
          </p:nvSpPr>
          <p:spPr bwMode="auto">
            <a:xfrm>
              <a:off x="5259002" y="4110684"/>
              <a:ext cx="1579563" cy="992188"/>
            </a:xfrm>
            <a:custGeom>
              <a:avLst/>
              <a:gdLst>
                <a:gd name="T0" fmla="*/ 0 w 1952"/>
                <a:gd name="T1" fmla="*/ 5188853 h 1232"/>
                <a:gd name="T2" fmla="*/ 5238776 w 1952"/>
                <a:gd name="T3" fmla="*/ 0 h 1232"/>
                <a:gd name="T4" fmla="*/ 1272947412 w 1952"/>
                <a:gd name="T5" fmla="*/ 0 h 1232"/>
                <a:gd name="T6" fmla="*/ 1278186187 w 1952"/>
                <a:gd name="T7" fmla="*/ 5188853 h 1232"/>
                <a:gd name="T8" fmla="*/ 1278186187 w 1952"/>
                <a:gd name="T9" fmla="*/ 793867062 h 1232"/>
                <a:gd name="T10" fmla="*/ 1272947412 w 1952"/>
                <a:gd name="T11" fmla="*/ 799055913 h 1232"/>
                <a:gd name="T12" fmla="*/ 5238776 w 1952"/>
                <a:gd name="T13" fmla="*/ 799055913 h 1232"/>
                <a:gd name="T14" fmla="*/ 0 w 1952"/>
                <a:gd name="T15" fmla="*/ 793867062 h 1232"/>
                <a:gd name="T16" fmla="*/ 0 w 1952"/>
                <a:gd name="T17" fmla="*/ 5188853 h 1232"/>
                <a:gd name="T18" fmla="*/ 10476743 w 1952"/>
                <a:gd name="T19" fmla="*/ 793867062 h 1232"/>
                <a:gd name="T20" fmla="*/ 5238776 w 1952"/>
                <a:gd name="T21" fmla="*/ 788678211 h 1232"/>
                <a:gd name="T22" fmla="*/ 1272947412 w 1952"/>
                <a:gd name="T23" fmla="*/ 788678211 h 1232"/>
                <a:gd name="T24" fmla="*/ 1267709447 w 1952"/>
                <a:gd name="T25" fmla="*/ 793867062 h 1232"/>
                <a:gd name="T26" fmla="*/ 1267709447 w 1952"/>
                <a:gd name="T27" fmla="*/ 5188853 h 1232"/>
                <a:gd name="T28" fmla="*/ 1272947412 w 1952"/>
                <a:gd name="T29" fmla="*/ 10377706 h 1232"/>
                <a:gd name="T30" fmla="*/ 5238776 w 1952"/>
                <a:gd name="T31" fmla="*/ 10377706 h 1232"/>
                <a:gd name="T32" fmla="*/ 10476743 w 1952"/>
                <a:gd name="T33" fmla="*/ 5188853 h 1232"/>
                <a:gd name="T34" fmla="*/ 10476743 w 1952"/>
                <a:gd name="T35" fmla="*/ 793867062 h 123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952"/>
                <a:gd name="T55" fmla="*/ 0 h 1232"/>
                <a:gd name="T56" fmla="*/ 1952 w 1952"/>
                <a:gd name="T57" fmla="*/ 1232 h 123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952" h="123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1944" y="0"/>
                  </a:lnTo>
                  <a:cubicBezTo>
                    <a:pt x="1949" y="0"/>
                    <a:pt x="1952" y="4"/>
                    <a:pt x="1952" y="8"/>
                  </a:cubicBezTo>
                  <a:lnTo>
                    <a:pt x="1952" y="1224"/>
                  </a:lnTo>
                  <a:cubicBezTo>
                    <a:pt x="1952" y="1229"/>
                    <a:pt x="1949" y="1232"/>
                    <a:pt x="1944" y="1232"/>
                  </a:cubicBezTo>
                  <a:lnTo>
                    <a:pt x="8" y="1232"/>
                  </a:lnTo>
                  <a:cubicBezTo>
                    <a:pt x="4" y="1232"/>
                    <a:pt x="0" y="1229"/>
                    <a:pt x="0" y="1224"/>
                  </a:cubicBezTo>
                  <a:lnTo>
                    <a:pt x="0" y="8"/>
                  </a:lnTo>
                  <a:close/>
                  <a:moveTo>
                    <a:pt x="16" y="1224"/>
                  </a:moveTo>
                  <a:lnTo>
                    <a:pt x="8" y="1216"/>
                  </a:lnTo>
                  <a:lnTo>
                    <a:pt x="1944" y="1216"/>
                  </a:lnTo>
                  <a:lnTo>
                    <a:pt x="1936" y="1224"/>
                  </a:lnTo>
                  <a:lnTo>
                    <a:pt x="1936" y="8"/>
                  </a:lnTo>
                  <a:lnTo>
                    <a:pt x="19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224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34" name="Freeform 26"/>
            <p:cNvSpPr>
              <a:spLocks/>
            </p:cNvSpPr>
            <p:nvPr/>
          </p:nvSpPr>
          <p:spPr bwMode="auto">
            <a:xfrm>
              <a:off x="1620392" y="4496446"/>
              <a:ext cx="1422400" cy="511175"/>
            </a:xfrm>
            <a:custGeom>
              <a:avLst/>
              <a:gdLst>
                <a:gd name="T0" fmla="*/ 1034205542 w 1757"/>
                <a:gd name="T1" fmla="*/ 137381297 h 635"/>
                <a:gd name="T2" fmla="*/ 885432420 w 1757"/>
                <a:gd name="T3" fmla="*/ 42769646 h 635"/>
                <a:gd name="T4" fmla="*/ 774671248 w 1757"/>
                <a:gd name="T5" fmla="*/ 53786079 h 635"/>
                <a:gd name="T6" fmla="*/ 774671248 w 1757"/>
                <a:gd name="T7" fmla="*/ 53786079 h 635"/>
                <a:gd name="T8" fmla="*/ 589195844 w 1757"/>
                <a:gd name="T9" fmla="*/ 25920996 h 635"/>
                <a:gd name="T10" fmla="*/ 557081348 w 1757"/>
                <a:gd name="T11" fmla="*/ 37585448 h 635"/>
                <a:gd name="T12" fmla="*/ 557081348 w 1757"/>
                <a:gd name="T13" fmla="*/ 37585448 h 635"/>
                <a:gd name="T14" fmla="*/ 406341700 w 1757"/>
                <a:gd name="T15" fmla="*/ 12960498 h 635"/>
                <a:gd name="T16" fmla="*/ 367018868 w 1757"/>
                <a:gd name="T17" fmla="*/ 28513102 h 635"/>
                <a:gd name="T18" fmla="*/ 367018868 w 1757"/>
                <a:gd name="T19" fmla="*/ 28513102 h 635"/>
                <a:gd name="T20" fmla="*/ 190718984 w 1757"/>
                <a:gd name="T21" fmla="*/ 22032848 h 635"/>
                <a:gd name="T22" fmla="*/ 148773982 w 1757"/>
                <a:gd name="T23" fmla="*/ 57026203 h 635"/>
                <a:gd name="T24" fmla="*/ 148773982 w 1757"/>
                <a:gd name="T25" fmla="*/ 57026203 h 635"/>
                <a:gd name="T26" fmla="*/ 52431265 w 1757"/>
                <a:gd name="T27" fmla="*/ 138677347 h 635"/>
                <a:gd name="T28" fmla="*/ 58985488 w 1757"/>
                <a:gd name="T29" fmla="*/ 147101669 h 635"/>
                <a:gd name="T30" fmla="*/ 58985488 w 1757"/>
                <a:gd name="T31" fmla="*/ 147101669 h 635"/>
                <a:gd name="T32" fmla="*/ 91099174 w 1757"/>
                <a:gd name="T33" fmla="*/ 265042224 h 635"/>
                <a:gd name="T34" fmla="*/ 172367843 w 1757"/>
                <a:gd name="T35" fmla="*/ 281890867 h 635"/>
                <a:gd name="T36" fmla="*/ 172367843 w 1757"/>
                <a:gd name="T37" fmla="*/ 281890867 h 635"/>
                <a:gd name="T38" fmla="*/ 322451696 w 1757"/>
                <a:gd name="T39" fmla="*/ 352525565 h 635"/>
                <a:gd name="T40" fmla="*/ 399788299 w 1757"/>
                <a:gd name="T41" fmla="*/ 342157169 h 635"/>
                <a:gd name="T42" fmla="*/ 399788299 w 1757"/>
                <a:gd name="T43" fmla="*/ 342157169 h 635"/>
                <a:gd name="T44" fmla="*/ 616722555 w 1757"/>
                <a:gd name="T45" fmla="*/ 397887298 h 635"/>
                <a:gd name="T46" fmla="*/ 710443065 w 1757"/>
                <a:gd name="T47" fmla="*/ 364190011 h 635"/>
                <a:gd name="T48" fmla="*/ 710443065 w 1757"/>
                <a:gd name="T49" fmla="*/ 364190011 h 635"/>
                <a:gd name="T50" fmla="*/ 983085779 w 1757"/>
                <a:gd name="T51" fmla="*/ 331140748 h 635"/>
                <a:gd name="T52" fmla="*/ 985707140 w 1757"/>
                <a:gd name="T53" fmla="*/ 329844699 h 635"/>
                <a:gd name="T54" fmla="*/ 985707140 w 1757"/>
                <a:gd name="T55" fmla="*/ 329844699 h 635"/>
                <a:gd name="T56" fmla="*/ 1110231465 w 1757"/>
                <a:gd name="T57" fmla="*/ 282538892 h 635"/>
                <a:gd name="T58" fmla="*/ 1080083394 w 1757"/>
                <a:gd name="T59" fmla="*/ 239121234 h 635"/>
                <a:gd name="T60" fmla="*/ 1080083394 w 1757"/>
                <a:gd name="T61" fmla="*/ 239121234 h 635"/>
                <a:gd name="T62" fmla="*/ 1120061971 w 1757"/>
                <a:gd name="T63" fmla="*/ 165246362 h 635"/>
                <a:gd name="T64" fmla="*/ 1035517032 w 1757"/>
                <a:gd name="T65" fmla="*/ 138677347 h 635"/>
                <a:gd name="T66" fmla="*/ 1034205542 w 1757"/>
                <a:gd name="T67" fmla="*/ 137381297 h 6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757"/>
                <a:gd name="T103" fmla="*/ 0 h 635"/>
                <a:gd name="T104" fmla="*/ 1757 w 1757"/>
                <a:gd name="T105" fmla="*/ 635 h 6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757" h="635">
                  <a:moveTo>
                    <a:pt x="1578" y="212"/>
                  </a:moveTo>
                  <a:cubicBezTo>
                    <a:pt x="1598" y="141"/>
                    <a:pt x="1496" y="76"/>
                    <a:pt x="1351" y="66"/>
                  </a:cubicBezTo>
                  <a:cubicBezTo>
                    <a:pt x="1293" y="62"/>
                    <a:pt x="1233" y="68"/>
                    <a:pt x="1182" y="83"/>
                  </a:cubicBezTo>
                  <a:cubicBezTo>
                    <a:pt x="1127" y="33"/>
                    <a:pt x="1001" y="14"/>
                    <a:pt x="899" y="40"/>
                  </a:cubicBezTo>
                  <a:cubicBezTo>
                    <a:pt x="881" y="45"/>
                    <a:pt x="864" y="51"/>
                    <a:pt x="850" y="58"/>
                  </a:cubicBezTo>
                  <a:cubicBezTo>
                    <a:pt x="808" y="16"/>
                    <a:pt x="705" y="0"/>
                    <a:pt x="620" y="20"/>
                  </a:cubicBezTo>
                  <a:cubicBezTo>
                    <a:pt x="597" y="26"/>
                    <a:pt x="576" y="34"/>
                    <a:pt x="560" y="44"/>
                  </a:cubicBezTo>
                  <a:cubicBezTo>
                    <a:pt x="492" y="5"/>
                    <a:pt x="372" y="0"/>
                    <a:pt x="291" y="34"/>
                  </a:cubicBezTo>
                  <a:cubicBezTo>
                    <a:pt x="258" y="48"/>
                    <a:pt x="235" y="67"/>
                    <a:pt x="227" y="88"/>
                  </a:cubicBezTo>
                  <a:cubicBezTo>
                    <a:pt x="116" y="103"/>
                    <a:pt x="50" y="159"/>
                    <a:pt x="80" y="214"/>
                  </a:cubicBezTo>
                  <a:cubicBezTo>
                    <a:pt x="83" y="218"/>
                    <a:pt x="86" y="223"/>
                    <a:pt x="90" y="227"/>
                  </a:cubicBezTo>
                  <a:cubicBezTo>
                    <a:pt x="0" y="284"/>
                    <a:pt x="22" y="365"/>
                    <a:pt x="139" y="409"/>
                  </a:cubicBezTo>
                  <a:cubicBezTo>
                    <a:pt x="175" y="423"/>
                    <a:pt x="218" y="431"/>
                    <a:pt x="263" y="435"/>
                  </a:cubicBezTo>
                  <a:cubicBezTo>
                    <a:pt x="264" y="496"/>
                    <a:pt x="367" y="545"/>
                    <a:pt x="492" y="544"/>
                  </a:cubicBezTo>
                  <a:cubicBezTo>
                    <a:pt x="534" y="544"/>
                    <a:pt x="575" y="538"/>
                    <a:pt x="610" y="528"/>
                  </a:cubicBezTo>
                  <a:cubicBezTo>
                    <a:pt x="653" y="596"/>
                    <a:pt x="801" y="635"/>
                    <a:pt x="941" y="614"/>
                  </a:cubicBezTo>
                  <a:cubicBezTo>
                    <a:pt x="1000" y="605"/>
                    <a:pt x="1050" y="587"/>
                    <a:pt x="1084" y="562"/>
                  </a:cubicBezTo>
                  <a:cubicBezTo>
                    <a:pt x="1228" y="604"/>
                    <a:pt x="1414" y="582"/>
                    <a:pt x="1500" y="511"/>
                  </a:cubicBezTo>
                  <a:cubicBezTo>
                    <a:pt x="1501" y="510"/>
                    <a:pt x="1503" y="510"/>
                    <a:pt x="1504" y="509"/>
                  </a:cubicBezTo>
                  <a:cubicBezTo>
                    <a:pt x="1597" y="514"/>
                    <a:pt x="1683" y="481"/>
                    <a:pt x="1694" y="436"/>
                  </a:cubicBezTo>
                  <a:cubicBezTo>
                    <a:pt x="1699" y="411"/>
                    <a:pt x="1683" y="387"/>
                    <a:pt x="1648" y="369"/>
                  </a:cubicBezTo>
                  <a:cubicBezTo>
                    <a:pt x="1730" y="346"/>
                    <a:pt x="1757" y="294"/>
                    <a:pt x="1709" y="255"/>
                  </a:cubicBezTo>
                  <a:cubicBezTo>
                    <a:pt x="1682" y="232"/>
                    <a:pt x="1634" y="216"/>
                    <a:pt x="1580" y="214"/>
                  </a:cubicBezTo>
                  <a:lnTo>
                    <a:pt x="1578" y="212"/>
                  </a:lnTo>
                  <a:close/>
                </a:path>
              </a:pathLst>
            </a:custGeom>
            <a:solidFill>
              <a:srgbClr val="CCC1D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35" name="Freeform 27"/>
            <p:cNvSpPr>
              <a:spLocks noEditPoints="1"/>
            </p:cNvSpPr>
            <p:nvPr/>
          </p:nvSpPr>
          <p:spPr bwMode="auto">
            <a:xfrm>
              <a:off x="1642617" y="4499621"/>
              <a:ext cx="1387475" cy="501650"/>
            </a:xfrm>
            <a:custGeom>
              <a:avLst/>
              <a:gdLst>
                <a:gd name="T0" fmla="*/ 1007825045 w 1714"/>
                <a:gd name="T1" fmla="*/ 105036476 h 623"/>
                <a:gd name="T2" fmla="*/ 958678978 w 1714"/>
                <a:gd name="T3" fmla="*/ 66134057 h 623"/>
                <a:gd name="T4" fmla="*/ 811895457 w 1714"/>
                <a:gd name="T5" fmla="*/ 46034233 h 623"/>
                <a:gd name="T6" fmla="*/ 720811068 w 1714"/>
                <a:gd name="T7" fmla="*/ 36308829 h 623"/>
                <a:gd name="T8" fmla="*/ 573372059 w 1714"/>
                <a:gd name="T9" fmla="*/ 28528829 h 623"/>
                <a:gd name="T10" fmla="*/ 474425044 w 1714"/>
                <a:gd name="T11" fmla="*/ 12967208 h 623"/>
                <a:gd name="T12" fmla="*/ 351886813 w 1714"/>
                <a:gd name="T13" fmla="*/ 31121626 h 623"/>
                <a:gd name="T14" fmla="*/ 217553529 w 1714"/>
                <a:gd name="T15" fmla="*/ 12967208 h 623"/>
                <a:gd name="T16" fmla="*/ 135643907 w 1714"/>
                <a:gd name="T17" fmla="*/ 57705052 h 623"/>
                <a:gd name="T18" fmla="*/ 51767224 w 1714"/>
                <a:gd name="T19" fmla="*/ 90123868 h 623"/>
                <a:gd name="T20" fmla="*/ 35385472 w 1714"/>
                <a:gd name="T21" fmla="*/ 123190909 h 623"/>
                <a:gd name="T22" fmla="*/ 44559480 w 1714"/>
                <a:gd name="T23" fmla="*/ 149126124 h 623"/>
                <a:gd name="T24" fmla="*/ 10484584 w 1714"/>
                <a:gd name="T25" fmla="*/ 190622144 h 623"/>
                <a:gd name="T26" fmla="*/ 30798063 w 1714"/>
                <a:gd name="T27" fmla="*/ 233414614 h 623"/>
                <a:gd name="T28" fmla="*/ 113364173 w 1714"/>
                <a:gd name="T29" fmla="*/ 269075232 h 623"/>
                <a:gd name="T30" fmla="*/ 171028557 w 1714"/>
                <a:gd name="T31" fmla="*/ 304087650 h 623"/>
                <a:gd name="T32" fmla="*/ 247696698 w 1714"/>
                <a:gd name="T33" fmla="*/ 339748268 h 623"/>
                <a:gd name="T34" fmla="*/ 385961699 w 1714"/>
                <a:gd name="T35" fmla="*/ 336505661 h 623"/>
                <a:gd name="T36" fmla="*/ 441005039 w 1714"/>
                <a:gd name="T37" fmla="*/ 376057085 h 623"/>
                <a:gd name="T38" fmla="*/ 598272938 w 1714"/>
                <a:gd name="T39" fmla="*/ 390969692 h 623"/>
                <a:gd name="T40" fmla="*/ 767335990 w 1714"/>
                <a:gd name="T41" fmla="*/ 369573482 h 623"/>
                <a:gd name="T42" fmla="*/ 939020389 w 1714"/>
                <a:gd name="T43" fmla="*/ 339748268 h 623"/>
                <a:gd name="T44" fmla="*/ 1010446190 w 1714"/>
                <a:gd name="T45" fmla="*/ 320944855 h 623"/>
                <a:gd name="T46" fmla="*/ 1082526872 w 1714"/>
                <a:gd name="T47" fmla="*/ 288526038 h 623"/>
                <a:gd name="T48" fmla="*/ 1083837444 w 1714"/>
                <a:gd name="T49" fmla="*/ 260646227 h 623"/>
                <a:gd name="T50" fmla="*/ 1093667143 w 1714"/>
                <a:gd name="T51" fmla="*/ 217853807 h 623"/>
                <a:gd name="T52" fmla="*/ 1112670041 w 1714"/>
                <a:gd name="T53" fmla="*/ 191918543 h 623"/>
                <a:gd name="T54" fmla="*/ 1098909434 w 1714"/>
                <a:gd name="T55" fmla="*/ 166632333 h 623"/>
                <a:gd name="T56" fmla="*/ 1016999053 w 1714"/>
                <a:gd name="T57" fmla="*/ 141345318 h 623"/>
                <a:gd name="T58" fmla="*/ 1068766264 w 1714"/>
                <a:gd name="T59" fmla="*/ 140048919 h 623"/>
                <a:gd name="T60" fmla="*/ 1117257450 w 1714"/>
                <a:gd name="T61" fmla="*/ 170522333 h 623"/>
                <a:gd name="T62" fmla="*/ 1118568022 w 1714"/>
                <a:gd name="T63" fmla="*/ 206831150 h 623"/>
                <a:gd name="T64" fmla="*/ 1065489428 w 1714"/>
                <a:gd name="T65" fmla="*/ 232766415 h 623"/>
                <a:gd name="T66" fmla="*/ 1097598861 w 1714"/>
                <a:gd name="T67" fmla="*/ 268427032 h 623"/>
                <a:gd name="T68" fmla="*/ 1081216299 w 1714"/>
                <a:gd name="T69" fmla="*/ 304735849 h 623"/>
                <a:gd name="T70" fmla="*/ 970474131 w 1714"/>
                <a:gd name="T71" fmla="*/ 332615661 h 623"/>
                <a:gd name="T72" fmla="*/ 880700315 w 1714"/>
                <a:gd name="T73" fmla="*/ 371518080 h 623"/>
                <a:gd name="T74" fmla="*/ 695255308 w 1714"/>
                <a:gd name="T75" fmla="*/ 366979881 h 623"/>
                <a:gd name="T76" fmla="*/ 529468283 w 1714"/>
                <a:gd name="T77" fmla="*/ 403936897 h 623"/>
                <a:gd name="T78" fmla="*/ 412173151 w 1714"/>
                <a:gd name="T79" fmla="*/ 373463483 h 623"/>
                <a:gd name="T80" fmla="*/ 345989641 w 1714"/>
                <a:gd name="T81" fmla="*/ 352715472 h 623"/>
                <a:gd name="T82" fmla="*/ 196585127 w 1714"/>
                <a:gd name="T83" fmla="*/ 334561064 h 623"/>
                <a:gd name="T84" fmla="*/ 153336232 w 1714"/>
                <a:gd name="T85" fmla="*/ 295010446 h 623"/>
                <a:gd name="T86" fmla="*/ 71425826 w 1714"/>
                <a:gd name="T87" fmla="*/ 267778028 h 623"/>
                <a:gd name="T88" fmla="*/ 9174011 w 1714"/>
                <a:gd name="T89" fmla="*/ 224985609 h 623"/>
                <a:gd name="T90" fmla="*/ 6552864 w 1714"/>
                <a:gd name="T91" fmla="*/ 171818731 h 623"/>
                <a:gd name="T92" fmla="*/ 30143182 w 1714"/>
                <a:gd name="T93" fmla="*/ 138103517 h 623"/>
                <a:gd name="T94" fmla="*/ 34074899 w 1714"/>
                <a:gd name="T95" fmla="*/ 94013869 h 623"/>
                <a:gd name="T96" fmla="*/ 81910406 w 1714"/>
                <a:gd name="T97" fmla="*/ 61595857 h 623"/>
                <a:gd name="T98" fmla="*/ 171684248 w 1714"/>
                <a:gd name="T99" fmla="*/ 14912614 h 623"/>
                <a:gd name="T100" fmla="*/ 312569635 w 1714"/>
                <a:gd name="T101" fmla="*/ 6483604 h 623"/>
                <a:gd name="T102" fmla="*/ 431831031 w 1714"/>
                <a:gd name="T103" fmla="*/ 648199 h 623"/>
                <a:gd name="T104" fmla="*/ 542574008 w 1714"/>
                <a:gd name="T105" fmla="*/ 31121626 h 623"/>
                <a:gd name="T106" fmla="*/ 676251601 w 1714"/>
                <a:gd name="T107" fmla="*/ 13616215 h 623"/>
                <a:gd name="T108" fmla="*/ 760128246 w 1714"/>
                <a:gd name="T109" fmla="*/ 47331436 h 623"/>
                <a:gd name="T110" fmla="*/ 933778099 w 1714"/>
                <a:gd name="T111" fmla="*/ 46683237 h 623"/>
                <a:gd name="T112" fmla="*/ 1003237636 w 1714"/>
                <a:gd name="T113" fmla="*/ 82343868 h 623"/>
                <a:gd name="T114" fmla="*/ 1021585652 w 1714"/>
                <a:gd name="T115" fmla="*/ 135509915 h 62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714"/>
                <a:gd name="T175" fmla="*/ 0 h 623"/>
                <a:gd name="T176" fmla="*/ 1714 w 1714"/>
                <a:gd name="T177" fmla="*/ 623 h 623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714" h="623">
                  <a:moveTo>
                    <a:pt x="1546" y="214"/>
                  </a:moveTo>
                  <a:cubicBezTo>
                    <a:pt x="1544" y="212"/>
                    <a:pt x="1543" y="210"/>
                    <a:pt x="1543" y="208"/>
                  </a:cubicBezTo>
                  <a:lnTo>
                    <a:pt x="1545" y="182"/>
                  </a:lnTo>
                  <a:lnTo>
                    <a:pt x="1546" y="185"/>
                  </a:lnTo>
                  <a:lnTo>
                    <a:pt x="1537" y="160"/>
                  </a:lnTo>
                  <a:lnTo>
                    <a:pt x="1538" y="162"/>
                  </a:lnTo>
                  <a:lnTo>
                    <a:pt x="1520" y="138"/>
                  </a:lnTo>
                  <a:lnTo>
                    <a:pt x="1522" y="140"/>
                  </a:lnTo>
                  <a:lnTo>
                    <a:pt x="1495" y="119"/>
                  </a:lnTo>
                  <a:lnTo>
                    <a:pt x="1496" y="120"/>
                  </a:lnTo>
                  <a:lnTo>
                    <a:pt x="1462" y="102"/>
                  </a:lnTo>
                  <a:lnTo>
                    <a:pt x="1463" y="102"/>
                  </a:lnTo>
                  <a:lnTo>
                    <a:pt x="1421" y="87"/>
                  </a:lnTo>
                  <a:lnTo>
                    <a:pt x="1422" y="87"/>
                  </a:lnTo>
                  <a:lnTo>
                    <a:pt x="1323" y="70"/>
                  </a:lnTo>
                  <a:lnTo>
                    <a:pt x="1325" y="70"/>
                  </a:lnTo>
                  <a:lnTo>
                    <a:pt x="1238" y="71"/>
                  </a:lnTo>
                  <a:lnTo>
                    <a:pt x="1239" y="71"/>
                  </a:lnTo>
                  <a:lnTo>
                    <a:pt x="1157" y="87"/>
                  </a:lnTo>
                  <a:cubicBezTo>
                    <a:pt x="1155" y="88"/>
                    <a:pt x="1153" y="87"/>
                    <a:pt x="1151" y="86"/>
                  </a:cubicBezTo>
                  <a:lnTo>
                    <a:pt x="1127" y="69"/>
                  </a:lnTo>
                  <a:lnTo>
                    <a:pt x="1128" y="70"/>
                  </a:lnTo>
                  <a:lnTo>
                    <a:pt x="1099" y="56"/>
                  </a:lnTo>
                  <a:lnTo>
                    <a:pt x="1100" y="56"/>
                  </a:lnTo>
                  <a:lnTo>
                    <a:pt x="1029" y="37"/>
                  </a:lnTo>
                  <a:lnTo>
                    <a:pt x="1031" y="37"/>
                  </a:lnTo>
                  <a:lnTo>
                    <a:pt x="952" y="33"/>
                  </a:lnTo>
                  <a:lnTo>
                    <a:pt x="954" y="33"/>
                  </a:lnTo>
                  <a:lnTo>
                    <a:pt x="874" y="44"/>
                  </a:lnTo>
                  <a:lnTo>
                    <a:pt x="875" y="44"/>
                  </a:lnTo>
                  <a:lnTo>
                    <a:pt x="826" y="62"/>
                  </a:lnTo>
                  <a:cubicBezTo>
                    <a:pt x="824" y="63"/>
                    <a:pt x="821" y="63"/>
                    <a:pt x="819" y="61"/>
                  </a:cubicBezTo>
                  <a:lnTo>
                    <a:pt x="777" y="35"/>
                  </a:lnTo>
                  <a:lnTo>
                    <a:pt x="779" y="36"/>
                  </a:lnTo>
                  <a:lnTo>
                    <a:pt x="722" y="20"/>
                  </a:lnTo>
                  <a:lnTo>
                    <a:pt x="724" y="20"/>
                  </a:lnTo>
                  <a:lnTo>
                    <a:pt x="659" y="16"/>
                  </a:lnTo>
                  <a:lnTo>
                    <a:pt x="660" y="16"/>
                  </a:lnTo>
                  <a:lnTo>
                    <a:pt x="594" y="24"/>
                  </a:lnTo>
                  <a:lnTo>
                    <a:pt x="596" y="24"/>
                  </a:lnTo>
                  <a:lnTo>
                    <a:pt x="563" y="35"/>
                  </a:lnTo>
                  <a:lnTo>
                    <a:pt x="537" y="48"/>
                  </a:lnTo>
                  <a:cubicBezTo>
                    <a:pt x="535" y="49"/>
                    <a:pt x="533" y="49"/>
                    <a:pt x="531" y="48"/>
                  </a:cubicBezTo>
                  <a:lnTo>
                    <a:pt x="472" y="25"/>
                  </a:lnTo>
                  <a:lnTo>
                    <a:pt x="473" y="25"/>
                  </a:lnTo>
                  <a:lnTo>
                    <a:pt x="402" y="16"/>
                  </a:lnTo>
                  <a:lnTo>
                    <a:pt x="404" y="16"/>
                  </a:lnTo>
                  <a:lnTo>
                    <a:pt x="332" y="20"/>
                  </a:lnTo>
                  <a:lnTo>
                    <a:pt x="334" y="20"/>
                  </a:lnTo>
                  <a:lnTo>
                    <a:pt x="267" y="38"/>
                  </a:lnTo>
                  <a:lnTo>
                    <a:pt x="269" y="37"/>
                  </a:lnTo>
                  <a:lnTo>
                    <a:pt x="228" y="61"/>
                  </a:lnTo>
                  <a:lnTo>
                    <a:pt x="230" y="59"/>
                  </a:lnTo>
                  <a:lnTo>
                    <a:pt x="207" y="89"/>
                  </a:lnTo>
                  <a:cubicBezTo>
                    <a:pt x="206" y="91"/>
                    <a:pt x="204" y="92"/>
                    <a:pt x="202" y="92"/>
                  </a:cubicBezTo>
                  <a:lnTo>
                    <a:pt x="128" y="110"/>
                  </a:lnTo>
                  <a:lnTo>
                    <a:pt x="130" y="110"/>
                  </a:lnTo>
                  <a:lnTo>
                    <a:pt x="101" y="124"/>
                  </a:lnTo>
                  <a:lnTo>
                    <a:pt x="102" y="123"/>
                  </a:lnTo>
                  <a:lnTo>
                    <a:pt x="79" y="139"/>
                  </a:lnTo>
                  <a:lnTo>
                    <a:pt x="80" y="138"/>
                  </a:lnTo>
                  <a:lnTo>
                    <a:pt x="63" y="156"/>
                  </a:lnTo>
                  <a:lnTo>
                    <a:pt x="65" y="154"/>
                  </a:lnTo>
                  <a:lnTo>
                    <a:pt x="56" y="173"/>
                  </a:lnTo>
                  <a:lnTo>
                    <a:pt x="56" y="170"/>
                  </a:lnTo>
                  <a:lnTo>
                    <a:pt x="54" y="190"/>
                  </a:lnTo>
                  <a:lnTo>
                    <a:pt x="54" y="187"/>
                  </a:lnTo>
                  <a:lnTo>
                    <a:pt x="61" y="208"/>
                  </a:lnTo>
                  <a:lnTo>
                    <a:pt x="60" y="206"/>
                  </a:lnTo>
                  <a:lnTo>
                    <a:pt x="70" y="219"/>
                  </a:lnTo>
                  <a:cubicBezTo>
                    <a:pt x="71" y="220"/>
                    <a:pt x="72" y="222"/>
                    <a:pt x="71" y="225"/>
                  </a:cubicBezTo>
                  <a:cubicBezTo>
                    <a:pt x="71" y="227"/>
                    <a:pt x="70" y="229"/>
                    <a:pt x="68" y="230"/>
                  </a:cubicBezTo>
                  <a:lnTo>
                    <a:pt x="39" y="252"/>
                  </a:lnTo>
                  <a:lnTo>
                    <a:pt x="41" y="250"/>
                  </a:lnTo>
                  <a:lnTo>
                    <a:pt x="23" y="274"/>
                  </a:lnTo>
                  <a:lnTo>
                    <a:pt x="24" y="272"/>
                  </a:lnTo>
                  <a:lnTo>
                    <a:pt x="16" y="297"/>
                  </a:lnTo>
                  <a:lnTo>
                    <a:pt x="16" y="294"/>
                  </a:lnTo>
                  <a:lnTo>
                    <a:pt x="18" y="319"/>
                  </a:lnTo>
                  <a:lnTo>
                    <a:pt x="18" y="316"/>
                  </a:lnTo>
                  <a:lnTo>
                    <a:pt x="29" y="340"/>
                  </a:lnTo>
                  <a:lnTo>
                    <a:pt x="27" y="338"/>
                  </a:lnTo>
                  <a:lnTo>
                    <a:pt x="48" y="361"/>
                  </a:lnTo>
                  <a:lnTo>
                    <a:pt x="47" y="360"/>
                  </a:lnTo>
                  <a:lnTo>
                    <a:pt x="78" y="381"/>
                  </a:lnTo>
                  <a:lnTo>
                    <a:pt x="77" y="380"/>
                  </a:lnTo>
                  <a:lnTo>
                    <a:pt x="116" y="398"/>
                  </a:lnTo>
                  <a:lnTo>
                    <a:pt x="115" y="398"/>
                  </a:lnTo>
                  <a:lnTo>
                    <a:pt x="174" y="415"/>
                  </a:lnTo>
                  <a:lnTo>
                    <a:pt x="173" y="415"/>
                  </a:lnTo>
                  <a:lnTo>
                    <a:pt x="238" y="424"/>
                  </a:lnTo>
                  <a:cubicBezTo>
                    <a:pt x="241" y="424"/>
                    <a:pt x="244" y="426"/>
                    <a:pt x="244" y="430"/>
                  </a:cubicBezTo>
                  <a:lnTo>
                    <a:pt x="249" y="452"/>
                  </a:lnTo>
                  <a:lnTo>
                    <a:pt x="248" y="449"/>
                  </a:lnTo>
                  <a:lnTo>
                    <a:pt x="262" y="470"/>
                  </a:lnTo>
                  <a:lnTo>
                    <a:pt x="261" y="469"/>
                  </a:lnTo>
                  <a:lnTo>
                    <a:pt x="282" y="488"/>
                  </a:lnTo>
                  <a:lnTo>
                    <a:pt x="280" y="487"/>
                  </a:lnTo>
                  <a:lnTo>
                    <a:pt x="308" y="503"/>
                  </a:lnTo>
                  <a:lnTo>
                    <a:pt x="307" y="502"/>
                  </a:lnTo>
                  <a:lnTo>
                    <a:pt x="380" y="525"/>
                  </a:lnTo>
                  <a:lnTo>
                    <a:pt x="378" y="524"/>
                  </a:lnTo>
                  <a:lnTo>
                    <a:pt x="466" y="532"/>
                  </a:lnTo>
                  <a:lnTo>
                    <a:pt x="465" y="532"/>
                  </a:lnTo>
                  <a:lnTo>
                    <a:pt x="527" y="528"/>
                  </a:lnTo>
                  <a:lnTo>
                    <a:pt x="526" y="529"/>
                  </a:lnTo>
                  <a:lnTo>
                    <a:pt x="582" y="517"/>
                  </a:lnTo>
                  <a:cubicBezTo>
                    <a:pt x="585" y="516"/>
                    <a:pt x="588" y="517"/>
                    <a:pt x="589" y="519"/>
                  </a:cubicBezTo>
                  <a:lnTo>
                    <a:pt x="610" y="543"/>
                  </a:lnTo>
                  <a:lnTo>
                    <a:pt x="609" y="542"/>
                  </a:lnTo>
                  <a:lnTo>
                    <a:pt x="638" y="563"/>
                  </a:lnTo>
                  <a:lnTo>
                    <a:pt x="637" y="562"/>
                  </a:lnTo>
                  <a:lnTo>
                    <a:pt x="674" y="580"/>
                  </a:lnTo>
                  <a:lnTo>
                    <a:pt x="673" y="580"/>
                  </a:lnTo>
                  <a:lnTo>
                    <a:pt x="715" y="593"/>
                  </a:lnTo>
                  <a:lnTo>
                    <a:pt x="714" y="593"/>
                  </a:lnTo>
                  <a:lnTo>
                    <a:pt x="811" y="608"/>
                  </a:lnTo>
                  <a:lnTo>
                    <a:pt x="809" y="607"/>
                  </a:lnTo>
                  <a:lnTo>
                    <a:pt x="914" y="602"/>
                  </a:lnTo>
                  <a:lnTo>
                    <a:pt x="913" y="603"/>
                  </a:lnTo>
                  <a:lnTo>
                    <a:pt x="994" y="583"/>
                  </a:lnTo>
                  <a:lnTo>
                    <a:pt x="992" y="583"/>
                  </a:lnTo>
                  <a:lnTo>
                    <a:pt x="1054" y="551"/>
                  </a:lnTo>
                  <a:cubicBezTo>
                    <a:pt x="1055" y="551"/>
                    <a:pt x="1057" y="550"/>
                    <a:pt x="1059" y="551"/>
                  </a:cubicBezTo>
                  <a:lnTo>
                    <a:pt x="1173" y="571"/>
                  </a:lnTo>
                  <a:lnTo>
                    <a:pt x="1171" y="570"/>
                  </a:lnTo>
                  <a:lnTo>
                    <a:pt x="1287" y="567"/>
                  </a:lnTo>
                  <a:lnTo>
                    <a:pt x="1286" y="568"/>
                  </a:lnTo>
                  <a:lnTo>
                    <a:pt x="1341" y="558"/>
                  </a:lnTo>
                  <a:lnTo>
                    <a:pt x="1390" y="544"/>
                  </a:lnTo>
                  <a:lnTo>
                    <a:pt x="1389" y="544"/>
                  </a:lnTo>
                  <a:lnTo>
                    <a:pt x="1433" y="524"/>
                  </a:lnTo>
                  <a:lnTo>
                    <a:pt x="1432" y="525"/>
                  </a:lnTo>
                  <a:lnTo>
                    <a:pt x="1469" y="501"/>
                  </a:lnTo>
                  <a:lnTo>
                    <a:pt x="1474" y="498"/>
                  </a:lnTo>
                  <a:cubicBezTo>
                    <a:pt x="1475" y="498"/>
                    <a:pt x="1476" y="498"/>
                    <a:pt x="1477" y="497"/>
                  </a:cubicBezTo>
                  <a:lnTo>
                    <a:pt x="1544" y="494"/>
                  </a:lnTo>
                  <a:lnTo>
                    <a:pt x="1542" y="495"/>
                  </a:lnTo>
                  <a:lnTo>
                    <a:pt x="1601" y="480"/>
                  </a:lnTo>
                  <a:lnTo>
                    <a:pt x="1600" y="480"/>
                  </a:lnTo>
                  <a:lnTo>
                    <a:pt x="1643" y="456"/>
                  </a:lnTo>
                  <a:lnTo>
                    <a:pt x="1640" y="458"/>
                  </a:lnTo>
                  <a:lnTo>
                    <a:pt x="1653" y="443"/>
                  </a:lnTo>
                  <a:lnTo>
                    <a:pt x="1652" y="445"/>
                  </a:lnTo>
                  <a:lnTo>
                    <a:pt x="1660" y="429"/>
                  </a:lnTo>
                  <a:lnTo>
                    <a:pt x="1659" y="432"/>
                  </a:lnTo>
                  <a:lnTo>
                    <a:pt x="1659" y="414"/>
                  </a:lnTo>
                  <a:lnTo>
                    <a:pt x="1660" y="418"/>
                  </a:lnTo>
                  <a:lnTo>
                    <a:pt x="1652" y="400"/>
                  </a:lnTo>
                  <a:lnTo>
                    <a:pt x="1654" y="402"/>
                  </a:lnTo>
                  <a:lnTo>
                    <a:pt x="1639" y="386"/>
                  </a:lnTo>
                  <a:lnTo>
                    <a:pt x="1640" y="387"/>
                  </a:lnTo>
                  <a:lnTo>
                    <a:pt x="1617" y="372"/>
                  </a:lnTo>
                  <a:cubicBezTo>
                    <a:pt x="1615" y="371"/>
                    <a:pt x="1613" y="368"/>
                    <a:pt x="1613" y="365"/>
                  </a:cubicBezTo>
                  <a:cubicBezTo>
                    <a:pt x="1614" y="362"/>
                    <a:pt x="1616" y="359"/>
                    <a:pt x="1618" y="358"/>
                  </a:cubicBezTo>
                  <a:lnTo>
                    <a:pt x="1669" y="336"/>
                  </a:lnTo>
                  <a:lnTo>
                    <a:pt x="1667" y="337"/>
                  </a:lnTo>
                  <a:lnTo>
                    <a:pt x="1684" y="323"/>
                  </a:lnTo>
                  <a:lnTo>
                    <a:pt x="1683" y="325"/>
                  </a:lnTo>
                  <a:lnTo>
                    <a:pt x="1694" y="310"/>
                  </a:lnTo>
                  <a:lnTo>
                    <a:pt x="1693" y="312"/>
                  </a:lnTo>
                  <a:lnTo>
                    <a:pt x="1698" y="296"/>
                  </a:lnTo>
                  <a:lnTo>
                    <a:pt x="1697" y="299"/>
                  </a:lnTo>
                  <a:lnTo>
                    <a:pt x="1696" y="283"/>
                  </a:lnTo>
                  <a:lnTo>
                    <a:pt x="1697" y="286"/>
                  </a:lnTo>
                  <a:lnTo>
                    <a:pt x="1690" y="270"/>
                  </a:lnTo>
                  <a:lnTo>
                    <a:pt x="1692" y="272"/>
                  </a:lnTo>
                  <a:lnTo>
                    <a:pt x="1677" y="257"/>
                  </a:lnTo>
                  <a:lnTo>
                    <a:pt x="1678" y="258"/>
                  </a:lnTo>
                  <a:lnTo>
                    <a:pt x="1654" y="242"/>
                  </a:lnTo>
                  <a:lnTo>
                    <a:pt x="1655" y="243"/>
                  </a:lnTo>
                  <a:lnTo>
                    <a:pt x="1625" y="231"/>
                  </a:lnTo>
                  <a:lnTo>
                    <a:pt x="1627" y="231"/>
                  </a:lnTo>
                  <a:lnTo>
                    <a:pt x="1552" y="218"/>
                  </a:lnTo>
                  <a:cubicBezTo>
                    <a:pt x="1550" y="218"/>
                    <a:pt x="1549" y="217"/>
                    <a:pt x="1548" y="216"/>
                  </a:cubicBezTo>
                  <a:lnTo>
                    <a:pt x="1546" y="214"/>
                  </a:lnTo>
                  <a:close/>
                  <a:moveTo>
                    <a:pt x="1559" y="205"/>
                  </a:moveTo>
                  <a:lnTo>
                    <a:pt x="1555" y="203"/>
                  </a:lnTo>
                  <a:lnTo>
                    <a:pt x="1630" y="216"/>
                  </a:lnTo>
                  <a:cubicBezTo>
                    <a:pt x="1630" y="216"/>
                    <a:pt x="1631" y="216"/>
                    <a:pt x="1631" y="216"/>
                  </a:cubicBezTo>
                  <a:lnTo>
                    <a:pt x="1661" y="228"/>
                  </a:lnTo>
                  <a:cubicBezTo>
                    <a:pt x="1662" y="228"/>
                    <a:pt x="1662" y="228"/>
                    <a:pt x="1663" y="229"/>
                  </a:cubicBezTo>
                  <a:lnTo>
                    <a:pt x="1687" y="245"/>
                  </a:lnTo>
                  <a:cubicBezTo>
                    <a:pt x="1687" y="245"/>
                    <a:pt x="1688" y="245"/>
                    <a:pt x="1688" y="246"/>
                  </a:cubicBezTo>
                  <a:lnTo>
                    <a:pt x="1703" y="261"/>
                  </a:lnTo>
                  <a:cubicBezTo>
                    <a:pt x="1704" y="262"/>
                    <a:pt x="1704" y="262"/>
                    <a:pt x="1705" y="263"/>
                  </a:cubicBezTo>
                  <a:lnTo>
                    <a:pt x="1712" y="279"/>
                  </a:lnTo>
                  <a:cubicBezTo>
                    <a:pt x="1712" y="280"/>
                    <a:pt x="1712" y="281"/>
                    <a:pt x="1712" y="282"/>
                  </a:cubicBezTo>
                  <a:lnTo>
                    <a:pt x="1713" y="298"/>
                  </a:lnTo>
                  <a:cubicBezTo>
                    <a:pt x="1714" y="299"/>
                    <a:pt x="1713" y="300"/>
                    <a:pt x="1713" y="301"/>
                  </a:cubicBezTo>
                  <a:lnTo>
                    <a:pt x="1708" y="317"/>
                  </a:lnTo>
                  <a:cubicBezTo>
                    <a:pt x="1708" y="318"/>
                    <a:pt x="1707" y="318"/>
                    <a:pt x="1707" y="319"/>
                  </a:cubicBezTo>
                  <a:lnTo>
                    <a:pt x="1696" y="334"/>
                  </a:lnTo>
                  <a:cubicBezTo>
                    <a:pt x="1696" y="335"/>
                    <a:pt x="1695" y="335"/>
                    <a:pt x="1695" y="336"/>
                  </a:cubicBezTo>
                  <a:lnTo>
                    <a:pt x="1678" y="350"/>
                  </a:lnTo>
                  <a:cubicBezTo>
                    <a:pt x="1677" y="350"/>
                    <a:pt x="1676" y="351"/>
                    <a:pt x="1676" y="351"/>
                  </a:cubicBezTo>
                  <a:lnTo>
                    <a:pt x="1625" y="373"/>
                  </a:lnTo>
                  <a:lnTo>
                    <a:pt x="1626" y="359"/>
                  </a:lnTo>
                  <a:lnTo>
                    <a:pt x="1649" y="374"/>
                  </a:lnTo>
                  <a:cubicBezTo>
                    <a:pt x="1649" y="374"/>
                    <a:pt x="1650" y="375"/>
                    <a:pt x="1650" y="375"/>
                  </a:cubicBezTo>
                  <a:lnTo>
                    <a:pt x="1665" y="391"/>
                  </a:lnTo>
                  <a:cubicBezTo>
                    <a:pt x="1666" y="392"/>
                    <a:pt x="1666" y="392"/>
                    <a:pt x="1667" y="393"/>
                  </a:cubicBezTo>
                  <a:lnTo>
                    <a:pt x="1675" y="411"/>
                  </a:lnTo>
                  <a:cubicBezTo>
                    <a:pt x="1675" y="412"/>
                    <a:pt x="1675" y="413"/>
                    <a:pt x="1675" y="414"/>
                  </a:cubicBezTo>
                  <a:lnTo>
                    <a:pt x="1675" y="432"/>
                  </a:lnTo>
                  <a:cubicBezTo>
                    <a:pt x="1675" y="434"/>
                    <a:pt x="1675" y="435"/>
                    <a:pt x="1675" y="436"/>
                  </a:cubicBezTo>
                  <a:lnTo>
                    <a:pt x="1667" y="452"/>
                  </a:lnTo>
                  <a:cubicBezTo>
                    <a:pt x="1666" y="453"/>
                    <a:pt x="1666" y="453"/>
                    <a:pt x="1666" y="454"/>
                  </a:cubicBezTo>
                  <a:lnTo>
                    <a:pt x="1653" y="469"/>
                  </a:lnTo>
                  <a:cubicBezTo>
                    <a:pt x="1652" y="469"/>
                    <a:pt x="1651" y="470"/>
                    <a:pt x="1650" y="470"/>
                  </a:cubicBezTo>
                  <a:lnTo>
                    <a:pt x="1607" y="494"/>
                  </a:lnTo>
                  <a:cubicBezTo>
                    <a:pt x="1607" y="495"/>
                    <a:pt x="1606" y="495"/>
                    <a:pt x="1605" y="495"/>
                  </a:cubicBezTo>
                  <a:lnTo>
                    <a:pt x="1546" y="510"/>
                  </a:lnTo>
                  <a:cubicBezTo>
                    <a:pt x="1546" y="510"/>
                    <a:pt x="1545" y="510"/>
                    <a:pt x="1545" y="510"/>
                  </a:cubicBezTo>
                  <a:lnTo>
                    <a:pt x="1478" y="513"/>
                  </a:lnTo>
                  <a:lnTo>
                    <a:pt x="1481" y="513"/>
                  </a:lnTo>
                  <a:lnTo>
                    <a:pt x="1478" y="514"/>
                  </a:lnTo>
                  <a:lnTo>
                    <a:pt x="1441" y="538"/>
                  </a:lnTo>
                  <a:cubicBezTo>
                    <a:pt x="1440" y="538"/>
                    <a:pt x="1440" y="539"/>
                    <a:pt x="1440" y="539"/>
                  </a:cubicBezTo>
                  <a:lnTo>
                    <a:pt x="1396" y="559"/>
                  </a:lnTo>
                  <a:cubicBezTo>
                    <a:pt x="1395" y="559"/>
                    <a:pt x="1395" y="559"/>
                    <a:pt x="1395" y="559"/>
                  </a:cubicBezTo>
                  <a:lnTo>
                    <a:pt x="1344" y="573"/>
                  </a:lnTo>
                  <a:lnTo>
                    <a:pt x="1289" y="583"/>
                  </a:lnTo>
                  <a:cubicBezTo>
                    <a:pt x="1288" y="583"/>
                    <a:pt x="1288" y="583"/>
                    <a:pt x="1288" y="583"/>
                  </a:cubicBezTo>
                  <a:lnTo>
                    <a:pt x="1172" y="586"/>
                  </a:lnTo>
                  <a:cubicBezTo>
                    <a:pt x="1171" y="586"/>
                    <a:pt x="1171" y="586"/>
                    <a:pt x="1170" y="586"/>
                  </a:cubicBezTo>
                  <a:lnTo>
                    <a:pt x="1056" y="566"/>
                  </a:lnTo>
                  <a:lnTo>
                    <a:pt x="1061" y="566"/>
                  </a:lnTo>
                  <a:lnTo>
                    <a:pt x="999" y="598"/>
                  </a:lnTo>
                  <a:cubicBezTo>
                    <a:pt x="999" y="598"/>
                    <a:pt x="998" y="598"/>
                    <a:pt x="997" y="598"/>
                  </a:cubicBezTo>
                  <a:lnTo>
                    <a:pt x="916" y="618"/>
                  </a:lnTo>
                  <a:cubicBezTo>
                    <a:pt x="916" y="618"/>
                    <a:pt x="915" y="618"/>
                    <a:pt x="915" y="618"/>
                  </a:cubicBezTo>
                  <a:lnTo>
                    <a:pt x="810" y="623"/>
                  </a:lnTo>
                  <a:cubicBezTo>
                    <a:pt x="809" y="623"/>
                    <a:pt x="809" y="623"/>
                    <a:pt x="808" y="623"/>
                  </a:cubicBezTo>
                  <a:lnTo>
                    <a:pt x="711" y="608"/>
                  </a:lnTo>
                  <a:cubicBezTo>
                    <a:pt x="711" y="608"/>
                    <a:pt x="710" y="608"/>
                    <a:pt x="710" y="608"/>
                  </a:cubicBezTo>
                  <a:lnTo>
                    <a:pt x="668" y="595"/>
                  </a:lnTo>
                  <a:cubicBezTo>
                    <a:pt x="668" y="595"/>
                    <a:pt x="667" y="595"/>
                    <a:pt x="667" y="595"/>
                  </a:cubicBezTo>
                  <a:lnTo>
                    <a:pt x="630" y="577"/>
                  </a:lnTo>
                  <a:cubicBezTo>
                    <a:pt x="630" y="576"/>
                    <a:pt x="629" y="576"/>
                    <a:pt x="629" y="576"/>
                  </a:cubicBezTo>
                  <a:lnTo>
                    <a:pt x="600" y="555"/>
                  </a:lnTo>
                  <a:cubicBezTo>
                    <a:pt x="599" y="555"/>
                    <a:pt x="599" y="554"/>
                    <a:pt x="598" y="554"/>
                  </a:cubicBezTo>
                  <a:lnTo>
                    <a:pt x="577" y="530"/>
                  </a:lnTo>
                  <a:lnTo>
                    <a:pt x="585" y="532"/>
                  </a:lnTo>
                  <a:lnTo>
                    <a:pt x="529" y="544"/>
                  </a:lnTo>
                  <a:cubicBezTo>
                    <a:pt x="529" y="544"/>
                    <a:pt x="528" y="544"/>
                    <a:pt x="528" y="544"/>
                  </a:cubicBezTo>
                  <a:lnTo>
                    <a:pt x="466" y="548"/>
                  </a:lnTo>
                  <a:cubicBezTo>
                    <a:pt x="466" y="548"/>
                    <a:pt x="465" y="548"/>
                    <a:pt x="465" y="548"/>
                  </a:cubicBezTo>
                  <a:lnTo>
                    <a:pt x="377" y="540"/>
                  </a:lnTo>
                  <a:cubicBezTo>
                    <a:pt x="376" y="540"/>
                    <a:pt x="376" y="540"/>
                    <a:pt x="375" y="540"/>
                  </a:cubicBezTo>
                  <a:lnTo>
                    <a:pt x="302" y="517"/>
                  </a:lnTo>
                  <a:cubicBezTo>
                    <a:pt x="302" y="517"/>
                    <a:pt x="301" y="517"/>
                    <a:pt x="300" y="516"/>
                  </a:cubicBezTo>
                  <a:lnTo>
                    <a:pt x="272" y="500"/>
                  </a:lnTo>
                  <a:cubicBezTo>
                    <a:pt x="272" y="500"/>
                    <a:pt x="272" y="500"/>
                    <a:pt x="271" y="499"/>
                  </a:cubicBezTo>
                  <a:lnTo>
                    <a:pt x="250" y="480"/>
                  </a:lnTo>
                  <a:cubicBezTo>
                    <a:pt x="250" y="480"/>
                    <a:pt x="249" y="479"/>
                    <a:pt x="249" y="479"/>
                  </a:cubicBezTo>
                  <a:lnTo>
                    <a:pt x="235" y="458"/>
                  </a:lnTo>
                  <a:cubicBezTo>
                    <a:pt x="234" y="457"/>
                    <a:pt x="234" y="456"/>
                    <a:pt x="234" y="455"/>
                  </a:cubicBezTo>
                  <a:lnTo>
                    <a:pt x="229" y="433"/>
                  </a:lnTo>
                  <a:lnTo>
                    <a:pt x="235" y="439"/>
                  </a:lnTo>
                  <a:lnTo>
                    <a:pt x="170" y="430"/>
                  </a:lnTo>
                  <a:cubicBezTo>
                    <a:pt x="170" y="430"/>
                    <a:pt x="170" y="430"/>
                    <a:pt x="169" y="430"/>
                  </a:cubicBezTo>
                  <a:lnTo>
                    <a:pt x="110" y="413"/>
                  </a:lnTo>
                  <a:cubicBezTo>
                    <a:pt x="110" y="413"/>
                    <a:pt x="109" y="413"/>
                    <a:pt x="109" y="413"/>
                  </a:cubicBezTo>
                  <a:lnTo>
                    <a:pt x="70" y="395"/>
                  </a:lnTo>
                  <a:cubicBezTo>
                    <a:pt x="70" y="395"/>
                    <a:pt x="69" y="394"/>
                    <a:pt x="69" y="394"/>
                  </a:cubicBezTo>
                  <a:lnTo>
                    <a:pt x="38" y="373"/>
                  </a:lnTo>
                  <a:cubicBezTo>
                    <a:pt x="37" y="373"/>
                    <a:pt x="37" y="372"/>
                    <a:pt x="37" y="372"/>
                  </a:cubicBezTo>
                  <a:lnTo>
                    <a:pt x="16" y="349"/>
                  </a:lnTo>
                  <a:cubicBezTo>
                    <a:pt x="15" y="348"/>
                    <a:pt x="15" y="348"/>
                    <a:pt x="14" y="347"/>
                  </a:cubicBezTo>
                  <a:lnTo>
                    <a:pt x="3" y="323"/>
                  </a:lnTo>
                  <a:cubicBezTo>
                    <a:pt x="3" y="322"/>
                    <a:pt x="3" y="321"/>
                    <a:pt x="2" y="320"/>
                  </a:cubicBezTo>
                  <a:lnTo>
                    <a:pt x="0" y="295"/>
                  </a:lnTo>
                  <a:cubicBezTo>
                    <a:pt x="0" y="294"/>
                    <a:pt x="1" y="293"/>
                    <a:pt x="1" y="292"/>
                  </a:cubicBezTo>
                  <a:lnTo>
                    <a:pt x="9" y="267"/>
                  </a:lnTo>
                  <a:cubicBezTo>
                    <a:pt x="9" y="266"/>
                    <a:pt x="10" y="265"/>
                    <a:pt x="10" y="265"/>
                  </a:cubicBezTo>
                  <a:lnTo>
                    <a:pt x="28" y="241"/>
                  </a:lnTo>
                  <a:cubicBezTo>
                    <a:pt x="29" y="240"/>
                    <a:pt x="29" y="240"/>
                    <a:pt x="30" y="239"/>
                  </a:cubicBezTo>
                  <a:lnTo>
                    <a:pt x="59" y="217"/>
                  </a:lnTo>
                  <a:lnTo>
                    <a:pt x="57" y="228"/>
                  </a:lnTo>
                  <a:lnTo>
                    <a:pt x="47" y="215"/>
                  </a:lnTo>
                  <a:cubicBezTo>
                    <a:pt x="47" y="215"/>
                    <a:pt x="46" y="214"/>
                    <a:pt x="46" y="213"/>
                  </a:cubicBezTo>
                  <a:lnTo>
                    <a:pt x="39" y="192"/>
                  </a:lnTo>
                  <a:cubicBezTo>
                    <a:pt x="39" y="191"/>
                    <a:pt x="38" y="190"/>
                    <a:pt x="38" y="189"/>
                  </a:cubicBezTo>
                  <a:lnTo>
                    <a:pt x="40" y="169"/>
                  </a:lnTo>
                  <a:cubicBezTo>
                    <a:pt x="41" y="168"/>
                    <a:pt x="41" y="167"/>
                    <a:pt x="41" y="166"/>
                  </a:cubicBezTo>
                  <a:lnTo>
                    <a:pt x="50" y="147"/>
                  </a:lnTo>
                  <a:cubicBezTo>
                    <a:pt x="51" y="146"/>
                    <a:pt x="51" y="146"/>
                    <a:pt x="52" y="145"/>
                  </a:cubicBezTo>
                  <a:lnTo>
                    <a:pt x="69" y="127"/>
                  </a:lnTo>
                  <a:cubicBezTo>
                    <a:pt x="69" y="127"/>
                    <a:pt x="69" y="126"/>
                    <a:pt x="70" y="126"/>
                  </a:cubicBezTo>
                  <a:lnTo>
                    <a:pt x="93" y="110"/>
                  </a:lnTo>
                  <a:cubicBezTo>
                    <a:pt x="93" y="110"/>
                    <a:pt x="94" y="109"/>
                    <a:pt x="94" y="109"/>
                  </a:cubicBezTo>
                  <a:lnTo>
                    <a:pt x="123" y="95"/>
                  </a:lnTo>
                  <a:cubicBezTo>
                    <a:pt x="123" y="95"/>
                    <a:pt x="124" y="95"/>
                    <a:pt x="125" y="95"/>
                  </a:cubicBezTo>
                  <a:lnTo>
                    <a:pt x="199" y="77"/>
                  </a:lnTo>
                  <a:lnTo>
                    <a:pt x="194" y="80"/>
                  </a:lnTo>
                  <a:lnTo>
                    <a:pt x="217" y="50"/>
                  </a:lnTo>
                  <a:cubicBezTo>
                    <a:pt x="218" y="49"/>
                    <a:pt x="219" y="48"/>
                    <a:pt x="219" y="48"/>
                  </a:cubicBezTo>
                  <a:lnTo>
                    <a:pt x="260" y="24"/>
                  </a:lnTo>
                  <a:cubicBezTo>
                    <a:pt x="261" y="23"/>
                    <a:pt x="262" y="23"/>
                    <a:pt x="262" y="23"/>
                  </a:cubicBezTo>
                  <a:lnTo>
                    <a:pt x="329" y="5"/>
                  </a:lnTo>
                  <a:cubicBezTo>
                    <a:pt x="330" y="5"/>
                    <a:pt x="330" y="5"/>
                    <a:pt x="331" y="4"/>
                  </a:cubicBezTo>
                  <a:lnTo>
                    <a:pt x="403" y="0"/>
                  </a:lnTo>
                  <a:cubicBezTo>
                    <a:pt x="404" y="0"/>
                    <a:pt x="404" y="0"/>
                    <a:pt x="404" y="1"/>
                  </a:cubicBezTo>
                  <a:lnTo>
                    <a:pt x="475" y="10"/>
                  </a:lnTo>
                  <a:cubicBezTo>
                    <a:pt x="476" y="10"/>
                    <a:pt x="477" y="10"/>
                    <a:pt x="477" y="10"/>
                  </a:cubicBezTo>
                  <a:lnTo>
                    <a:pt x="536" y="33"/>
                  </a:lnTo>
                  <a:lnTo>
                    <a:pt x="530" y="33"/>
                  </a:lnTo>
                  <a:lnTo>
                    <a:pt x="558" y="20"/>
                  </a:lnTo>
                  <a:lnTo>
                    <a:pt x="591" y="9"/>
                  </a:lnTo>
                  <a:cubicBezTo>
                    <a:pt x="591" y="9"/>
                    <a:pt x="592" y="9"/>
                    <a:pt x="593" y="9"/>
                  </a:cubicBezTo>
                  <a:lnTo>
                    <a:pt x="659" y="1"/>
                  </a:lnTo>
                  <a:cubicBezTo>
                    <a:pt x="659" y="0"/>
                    <a:pt x="659" y="0"/>
                    <a:pt x="660" y="0"/>
                  </a:cubicBezTo>
                  <a:lnTo>
                    <a:pt x="725" y="4"/>
                  </a:lnTo>
                  <a:cubicBezTo>
                    <a:pt x="726" y="5"/>
                    <a:pt x="726" y="5"/>
                    <a:pt x="727" y="5"/>
                  </a:cubicBezTo>
                  <a:lnTo>
                    <a:pt x="784" y="21"/>
                  </a:lnTo>
                  <a:cubicBezTo>
                    <a:pt x="784" y="21"/>
                    <a:pt x="785" y="21"/>
                    <a:pt x="786" y="22"/>
                  </a:cubicBezTo>
                  <a:lnTo>
                    <a:pt x="828" y="48"/>
                  </a:lnTo>
                  <a:lnTo>
                    <a:pt x="821" y="47"/>
                  </a:lnTo>
                  <a:lnTo>
                    <a:pt x="870" y="29"/>
                  </a:lnTo>
                  <a:cubicBezTo>
                    <a:pt x="870" y="29"/>
                    <a:pt x="871" y="29"/>
                    <a:pt x="871" y="29"/>
                  </a:cubicBezTo>
                  <a:lnTo>
                    <a:pt x="951" y="18"/>
                  </a:lnTo>
                  <a:cubicBezTo>
                    <a:pt x="952" y="17"/>
                    <a:pt x="952" y="17"/>
                    <a:pt x="953" y="17"/>
                  </a:cubicBezTo>
                  <a:lnTo>
                    <a:pt x="1032" y="21"/>
                  </a:lnTo>
                  <a:cubicBezTo>
                    <a:pt x="1032" y="21"/>
                    <a:pt x="1033" y="22"/>
                    <a:pt x="1034" y="22"/>
                  </a:cubicBezTo>
                  <a:lnTo>
                    <a:pt x="1105" y="41"/>
                  </a:lnTo>
                  <a:cubicBezTo>
                    <a:pt x="1105" y="41"/>
                    <a:pt x="1105" y="41"/>
                    <a:pt x="1106" y="41"/>
                  </a:cubicBezTo>
                  <a:lnTo>
                    <a:pt x="1135" y="55"/>
                  </a:lnTo>
                  <a:cubicBezTo>
                    <a:pt x="1135" y="55"/>
                    <a:pt x="1136" y="56"/>
                    <a:pt x="1136" y="56"/>
                  </a:cubicBezTo>
                  <a:lnTo>
                    <a:pt x="1160" y="73"/>
                  </a:lnTo>
                  <a:lnTo>
                    <a:pt x="1154" y="72"/>
                  </a:lnTo>
                  <a:lnTo>
                    <a:pt x="1236" y="56"/>
                  </a:lnTo>
                  <a:cubicBezTo>
                    <a:pt x="1236" y="56"/>
                    <a:pt x="1237" y="55"/>
                    <a:pt x="1237" y="55"/>
                  </a:cubicBezTo>
                  <a:lnTo>
                    <a:pt x="1324" y="54"/>
                  </a:lnTo>
                  <a:cubicBezTo>
                    <a:pt x="1325" y="54"/>
                    <a:pt x="1325" y="54"/>
                    <a:pt x="1326" y="55"/>
                  </a:cubicBezTo>
                  <a:lnTo>
                    <a:pt x="1425" y="72"/>
                  </a:lnTo>
                  <a:cubicBezTo>
                    <a:pt x="1425" y="72"/>
                    <a:pt x="1426" y="72"/>
                    <a:pt x="1426" y="72"/>
                  </a:cubicBezTo>
                  <a:lnTo>
                    <a:pt x="1468" y="87"/>
                  </a:lnTo>
                  <a:cubicBezTo>
                    <a:pt x="1469" y="87"/>
                    <a:pt x="1469" y="87"/>
                    <a:pt x="1469" y="87"/>
                  </a:cubicBezTo>
                  <a:lnTo>
                    <a:pt x="1503" y="105"/>
                  </a:lnTo>
                  <a:cubicBezTo>
                    <a:pt x="1504" y="106"/>
                    <a:pt x="1504" y="106"/>
                    <a:pt x="1504" y="106"/>
                  </a:cubicBezTo>
                  <a:lnTo>
                    <a:pt x="1531" y="127"/>
                  </a:lnTo>
                  <a:cubicBezTo>
                    <a:pt x="1532" y="128"/>
                    <a:pt x="1532" y="128"/>
                    <a:pt x="1533" y="129"/>
                  </a:cubicBezTo>
                  <a:lnTo>
                    <a:pt x="1551" y="153"/>
                  </a:lnTo>
                  <a:cubicBezTo>
                    <a:pt x="1551" y="153"/>
                    <a:pt x="1552" y="154"/>
                    <a:pt x="1552" y="155"/>
                  </a:cubicBezTo>
                  <a:lnTo>
                    <a:pt x="1561" y="180"/>
                  </a:lnTo>
                  <a:cubicBezTo>
                    <a:pt x="1561" y="181"/>
                    <a:pt x="1562" y="182"/>
                    <a:pt x="1561" y="183"/>
                  </a:cubicBezTo>
                  <a:lnTo>
                    <a:pt x="1559" y="209"/>
                  </a:lnTo>
                  <a:lnTo>
                    <a:pt x="1557" y="203"/>
                  </a:lnTo>
                  <a:lnTo>
                    <a:pt x="1559" y="205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36" name="Freeform 28"/>
            <p:cNvSpPr>
              <a:spLocks noEditPoints="1"/>
            </p:cNvSpPr>
            <p:nvPr/>
          </p:nvSpPr>
          <p:spPr bwMode="auto">
            <a:xfrm>
              <a:off x="1690242" y="4525021"/>
              <a:ext cx="1265238" cy="427038"/>
            </a:xfrm>
            <a:custGeom>
              <a:avLst/>
              <a:gdLst>
                <a:gd name="T0" fmla="*/ 991437516 w 1563"/>
                <a:gd name="T1" fmla="*/ 215535749 h 530"/>
                <a:gd name="T2" fmla="*/ 1022236297 w 1563"/>
                <a:gd name="T3" fmla="*/ 210341952 h 530"/>
                <a:gd name="T4" fmla="*/ 992748085 w 1563"/>
                <a:gd name="T5" fmla="*/ 225923242 h 530"/>
                <a:gd name="T6" fmla="*/ 958018406 w 1563"/>
                <a:gd name="T7" fmla="*/ 227221276 h 530"/>
                <a:gd name="T8" fmla="*/ 900354170 w 1563"/>
                <a:gd name="T9" fmla="*/ 297335243 h 530"/>
                <a:gd name="T10" fmla="*/ 928531003 w 1563"/>
                <a:gd name="T11" fmla="*/ 310319609 h 530"/>
                <a:gd name="T12" fmla="*/ 900354170 w 1563"/>
                <a:gd name="T13" fmla="*/ 297335243 h 530"/>
                <a:gd name="T14" fmla="*/ 668384835 w 1563"/>
                <a:gd name="T15" fmla="*/ 320707102 h 530"/>
                <a:gd name="T16" fmla="*/ 658555971 w 1563"/>
                <a:gd name="T17" fmla="*/ 344078156 h 530"/>
                <a:gd name="T18" fmla="*/ 342056238 w 1563"/>
                <a:gd name="T19" fmla="*/ 299282696 h 530"/>
                <a:gd name="T20" fmla="*/ 338779410 w 1563"/>
                <a:gd name="T21" fmla="*/ 319408263 h 530"/>
                <a:gd name="T22" fmla="*/ 342056238 w 1563"/>
                <a:gd name="T23" fmla="*/ 299282696 h 530"/>
                <a:gd name="T24" fmla="*/ 167751291 w 1563"/>
                <a:gd name="T25" fmla="*/ 209043918 h 530"/>
                <a:gd name="T26" fmla="*/ 142195596 w 1563"/>
                <a:gd name="T27" fmla="*/ 223975788 h 530"/>
                <a:gd name="T28" fmla="*/ 125813886 w 1563"/>
                <a:gd name="T29" fmla="*/ 241503676 h 530"/>
                <a:gd name="T30" fmla="*/ 121882178 w 1563"/>
                <a:gd name="T31" fmla="*/ 259032369 h 530"/>
                <a:gd name="T32" fmla="*/ 117294781 w 1563"/>
                <a:gd name="T33" fmla="*/ 236309929 h 530"/>
                <a:gd name="T34" fmla="*/ 135642750 w 1563"/>
                <a:gd name="T35" fmla="*/ 216185169 h 530"/>
                <a:gd name="T36" fmla="*/ 163164704 w 1563"/>
                <a:gd name="T37" fmla="*/ 199954459 h 530"/>
                <a:gd name="T38" fmla="*/ 199204952 w 1563"/>
                <a:gd name="T39" fmla="*/ 188268932 h 530"/>
                <a:gd name="T40" fmla="*/ 7207729 w 1563"/>
                <a:gd name="T41" fmla="*/ 119453804 h 530"/>
                <a:gd name="T42" fmla="*/ 21623994 w 1563"/>
                <a:gd name="T43" fmla="*/ 131788751 h 530"/>
                <a:gd name="T44" fmla="*/ 38006520 w 1563"/>
                <a:gd name="T45" fmla="*/ 152562931 h 530"/>
                <a:gd name="T46" fmla="*/ 15726837 w 1563"/>
                <a:gd name="T47" fmla="*/ 140877404 h 530"/>
                <a:gd name="T48" fmla="*/ 7207729 w 1563"/>
                <a:gd name="T49" fmla="*/ 119453804 h 530"/>
                <a:gd name="T50" fmla="*/ 95670768 w 1563"/>
                <a:gd name="T51" fmla="*/ 45444086 h 530"/>
                <a:gd name="T52" fmla="*/ 87807353 w 1563"/>
                <a:gd name="T53" fmla="*/ 31811106 h 530"/>
                <a:gd name="T54" fmla="*/ 326984287 w 1563"/>
                <a:gd name="T55" fmla="*/ 23371060 h 530"/>
                <a:gd name="T56" fmla="*/ 314534284 w 1563"/>
                <a:gd name="T57" fmla="*/ 0 h 530"/>
                <a:gd name="T58" fmla="*/ 326984287 w 1563"/>
                <a:gd name="T59" fmla="*/ 23371060 h 530"/>
                <a:gd name="T60" fmla="*/ 495391318 w 1563"/>
                <a:gd name="T61" fmla="*/ 16229860 h 530"/>
                <a:gd name="T62" fmla="*/ 513083598 w 1563"/>
                <a:gd name="T63" fmla="*/ 23371060 h 530"/>
                <a:gd name="T64" fmla="*/ 720151914 w 1563"/>
                <a:gd name="T65" fmla="*/ 35706013 h 530"/>
                <a:gd name="T66" fmla="*/ 683456786 w 1563"/>
                <a:gd name="T67" fmla="*/ 38302886 h 530"/>
                <a:gd name="T68" fmla="*/ 720151914 w 1563"/>
                <a:gd name="T69" fmla="*/ 35706013 h 530"/>
                <a:gd name="T70" fmla="*/ 973090356 w 1563"/>
                <a:gd name="T71" fmla="*/ 112312604 h 530"/>
                <a:gd name="T72" fmla="*/ 977022064 w 1563"/>
                <a:gd name="T73" fmla="*/ 129840492 h 53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63"/>
                <a:gd name="T112" fmla="*/ 0 h 530"/>
                <a:gd name="T113" fmla="*/ 1563 w 1563"/>
                <a:gd name="T114" fmla="*/ 530 h 53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63" h="530">
                  <a:moveTo>
                    <a:pt x="1461" y="334"/>
                  </a:moveTo>
                  <a:lnTo>
                    <a:pt x="1513" y="332"/>
                  </a:lnTo>
                  <a:lnTo>
                    <a:pt x="1512" y="333"/>
                  </a:lnTo>
                  <a:lnTo>
                    <a:pt x="1560" y="324"/>
                  </a:lnTo>
                  <a:lnTo>
                    <a:pt x="1563" y="339"/>
                  </a:lnTo>
                  <a:lnTo>
                    <a:pt x="1515" y="348"/>
                  </a:lnTo>
                  <a:cubicBezTo>
                    <a:pt x="1515" y="348"/>
                    <a:pt x="1514" y="348"/>
                    <a:pt x="1514" y="348"/>
                  </a:cubicBezTo>
                  <a:lnTo>
                    <a:pt x="1462" y="350"/>
                  </a:lnTo>
                  <a:lnTo>
                    <a:pt x="1461" y="334"/>
                  </a:lnTo>
                  <a:close/>
                  <a:moveTo>
                    <a:pt x="1374" y="458"/>
                  </a:moveTo>
                  <a:lnTo>
                    <a:pt x="1418" y="463"/>
                  </a:lnTo>
                  <a:lnTo>
                    <a:pt x="1417" y="478"/>
                  </a:lnTo>
                  <a:lnTo>
                    <a:pt x="1373" y="473"/>
                  </a:lnTo>
                  <a:lnTo>
                    <a:pt x="1374" y="458"/>
                  </a:lnTo>
                  <a:close/>
                  <a:moveTo>
                    <a:pt x="994" y="519"/>
                  </a:moveTo>
                  <a:lnTo>
                    <a:pt x="1020" y="494"/>
                  </a:lnTo>
                  <a:lnTo>
                    <a:pt x="1031" y="505"/>
                  </a:lnTo>
                  <a:lnTo>
                    <a:pt x="1005" y="530"/>
                  </a:lnTo>
                  <a:lnTo>
                    <a:pt x="994" y="519"/>
                  </a:lnTo>
                  <a:close/>
                  <a:moveTo>
                    <a:pt x="522" y="461"/>
                  </a:moveTo>
                  <a:lnTo>
                    <a:pt x="532" y="487"/>
                  </a:lnTo>
                  <a:lnTo>
                    <a:pt x="517" y="492"/>
                  </a:lnTo>
                  <a:lnTo>
                    <a:pt x="507" y="466"/>
                  </a:lnTo>
                  <a:lnTo>
                    <a:pt x="522" y="461"/>
                  </a:lnTo>
                  <a:close/>
                  <a:moveTo>
                    <a:pt x="309" y="305"/>
                  </a:moveTo>
                  <a:lnTo>
                    <a:pt x="256" y="322"/>
                  </a:lnTo>
                  <a:lnTo>
                    <a:pt x="258" y="321"/>
                  </a:lnTo>
                  <a:lnTo>
                    <a:pt x="217" y="345"/>
                  </a:lnTo>
                  <a:lnTo>
                    <a:pt x="218" y="344"/>
                  </a:lnTo>
                  <a:lnTo>
                    <a:pt x="192" y="372"/>
                  </a:lnTo>
                  <a:lnTo>
                    <a:pt x="194" y="368"/>
                  </a:lnTo>
                  <a:lnTo>
                    <a:pt x="186" y="399"/>
                  </a:lnTo>
                  <a:lnTo>
                    <a:pt x="171" y="395"/>
                  </a:lnTo>
                  <a:lnTo>
                    <a:pt x="179" y="364"/>
                  </a:lnTo>
                  <a:cubicBezTo>
                    <a:pt x="179" y="363"/>
                    <a:pt x="180" y="362"/>
                    <a:pt x="181" y="361"/>
                  </a:cubicBezTo>
                  <a:lnTo>
                    <a:pt x="207" y="333"/>
                  </a:lnTo>
                  <a:cubicBezTo>
                    <a:pt x="207" y="332"/>
                    <a:pt x="208" y="332"/>
                    <a:pt x="208" y="332"/>
                  </a:cubicBezTo>
                  <a:lnTo>
                    <a:pt x="249" y="308"/>
                  </a:lnTo>
                  <a:cubicBezTo>
                    <a:pt x="250" y="307"/>
                    <a:pt x="250" y="307"/>
                    <a:pt x="251" y="307"/>
                  </a:cubicBezTo>
                  <a:lnTo>
                    <a:pt x="304" y="290"/>
                  </a:lnTo>
                  <a:lnTo>
                    <a:pt x="309" y="305"/>
                  </a:lnTo>
                  <a:close/>
                  <a:moveTo>
                    <a:pt x="11" y="184"/>
                  </a:moveTo>
                  <a:lnTo>
                    <a:pt x="35" y="204"/>
                  </a:lnTo>
                  <a:lnTo>
                    <a:pt x="33" y="203"/>
                  </a:lnTo>
                  <a:lnTo>
                    <a:pt x="65" y="220"/>
                  </a:lnTo>
                  <a:lnTo>
                    <a:pt x="58" y="235"/>
                  </a:lnTo>
                  <a:lnTo>
                    <a:pt x="26" y="218"/>
                  </a:lnTo>
                  <a:cubicBezTo>
                    <a:pt x="25" y="217"/>
                    <a:pt x="25" y="217"/>
                    <a:pt x="24" y="217"/>
                  </a:cubicBezTo>
                  <a:lnTo>
                    <a:pt x="0" y="197"/>
                  </a:lnTo>
                  <a:lnTo>
                    <a:pt x="11" y="184"/>
                  </a:lnTo>
                  <a:close/>
                  <a:moveTo>
                    <a:pt x="149" y="52"/>
                  </a:moveTo>
                  <a:lnTo>
                    <a:pt x="146" y="70"/>
                  </a:lnTo>
                  <a:lnTo>
                    <a:pt x="131" y="67"/>
                  </a:lnTo>
                  <a:lnTo>
                    <a:pt x="134" y="49"/>
                  </a:lnTo>
                  <a:lnTo>
                    <a:pt x="149" y="52"/>
                  </a:lnTo>
                  <a:close/>
                  <a:moveTo>
                    <a:pt x="499" y="36"/>
                  </a:moveTo>
                  <a:lnTo>
                    <a:pt x="470" y="13"/>
                  </a:lnTo>
                  <a:lnTo>
                    <a:pt x="480" y="0"/>
                  </a:lnTo>
                  <a:lnTo>
                    <a:pt x="509" y="23"/>
                  </a:lnTo>
                  <a:lnTo>
                    <a:pt x="499" y="36"/>
                  </a:lnTo>
                  <a:close/>
                  <a:moveTo>
                    <a:pt x="770" y="45"/>
                  </a:moveTo>
                  <a:lnTo>
                    <a:pt x="756" y="25"/>
                  </a:lnTo>
                  <a:lnTo>
                    <a:pt x="769" y="16"/>
                  </a:lnTo>
                  <a:lnTo>
                    <a:pt x="783" y="36"/>
                  </a:lnTo>
                  <a:lnTo>
                    <a:pt x="770" y="45"/>
                  </a:lnTo>
                  <a:close/>
                  <a:moveTo>
                    <a:pt x="1099" y="55"/>
                  </a:moveTo>
                  <a:lnTo>
                    <a:pt x="1048" y="74"/>
                  </a:lnTo>
                  <a:lnTo>
                    <a:pt x="1043" y="59"/>
                  </a:lnTo>
                  <a:lnTo>
                    <a:pt x="1094" y="40"/>
                  </a:lnTo>
                  <a:lnTo>
                    <a:pt x="1099" y="55"/>
                  </a:lnTo>
                  <a:close/>
                  <a:moveTo>
                    <a:pt x="1476" y="193"/>
                  </a:moveTo>
                  <a:lnTo>
                    <a:pt x="1485" y="173"/>
                  </a:lnTo>
                  <a:lnTo>
                    <a:pt x="1500" y="180"/>
                  </a:lnTo>
                  <a:lnTo>
                    <a:pt x="1491" y="200"/>
                  </a:lnTo>
                  <a:lnTo>
                    <a:pt x="1476" y="193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37" name="Freeform 29"/>
            <p:cNvSpPr>
              <a:spLocks/>
            </p:cNvSpPr>
            <p:nvPr/>
          </p:nvSpPr>
          <p:spPr bwMode="auto">
            <a:xfrm>
              <a:off x="5347902" y="4496446"/>
              <a:ext cx="1422400" cy="511175"/>
            </a:xfrm>
            <a:custGeom>
              <a:avLst/>
              <a:gdLst>
                <a:gd name="T0" fmla="*/ 117315231 w 1757"/>
                <a:gd name="T1" fmla="*/ 137381297 h 635"/>
                <a:gd name="T2" fmla="*/ 266088403 w 1757"/>
                <a:gd name="T3" fmla="*/ 42769646 h 635"/>
                <a:gd name="T4" fmla="*/ 376849373 w 1757"/>
                <a:gd name="T5" fmla="*/ 53786079 h 635"/>
                <a:gd name="T6" fmla="*/ 376849373 w 1757"/>
                <a:gd name="T7" fmla="*/ 53786079 h 635"/>
                <a:gd name="T8" fmla="*/ 562324878 w 1757"/>
                <a:gd name="T9" fmla="*/ 25920996 h 635"/>
                <a:gd name="T10" fmla="*/ 594439374 w 1757"/>
                <a:gd name="T11" fmla="*/ 37585448 h 635"/>
                <a:gd name="T12" fmla="*/ 594439374 w 1757"/>
                <a:gd name="T13" fmla="*/ 37585448 h 635"/>
                <a:gd name="T14" fmla="*/ 745178921 w 1757"/>
                <a:gd name="T15" fmla="*/ 12960498 h 635"/>
                <a:gd name="T16" fmla="*/ 784502563 w 1757"/>
                <a:gd name="T17" fmla="*/ 28513102 h 635"/>
                <a:gd name="T18" fmla="*/ 784502563 w 1757"/>
                <a:gd name="T19" fmla="*/ 28513102 h 635"/>
                <a:gd name="T20" fmla="*/ 960146853 w 1757"/>
                <a:gd name="T21" fmla="*/ 22032848 h 635"/>
                <a:gd name="T22" fmla="*/ 1002747600 w 1757"/>
                <a:gd name="T23" fmla="*/ 57026203 h 635"/>
                <a:gd name="T24" fmla="*/ 1002747600 w 1757"/>
                <a:gd name="T25" fmla="*/ 57026203 h 635"/>
                <a:gd name="T26" fmla="*/ 1099089470 w 1757"/>
                <a:gd name="T27" fmla="*/ 138677347 h 635"/>
                <a:gd name="T28" fmla="*/ 1092535260 w 1757"/>
                <a:gd name="T29" fmla="*/ 147101669 h 635"/>
                <a:gd name="T30" fmla="*/ 1092535260 w 1757"/>
                <a:gd name="T31" fmla="*/ 147101669 h 635"/>
                <a:gd name="T32" fmla="*/ 1060421573 w 1757"/>
                <a:gd name="T33" fmla="*/ 265042224 h 635"/>
                <a:gd name="T34" fmla="*/ 979152929 w 1757"/>
                <a:gd name="T35" fmla="*/ 281890867 h 635"/>
                <a:gd name="T36" fmla="*/ 979152929 w 1757"/>
                <a:gd name="T37" fmla="*/ 281890867 h 635"/>
                <a:gd name="T38" fmla="*/ 829068925 w 1757"/>
                <a:gd name="T39" fmla="*/ 352525565 h 635"/>
                <a:gd name="T40" fmla="*/ 751732322 w 1757"/>
                <a:gd name="T41" fmla="*/ 342157169 h 635"/>
                <a:gd name="T42" fmla="*/ 751732322 w 1757"/>
                <a:gd name="T43" fmla="*/ 342157169 h 635"/>
                <a:gd name="T44" fmla="*/ 534798167 w 1757"/>
                <a:gd name="T45" fmla="*/ 397887298 h 635"/>
                <a:gd name="T46" fmla="*/ 440422722 w 1757"/>
                <a:gd name="T47" fmla="*/ 364190011 h 635"/>
                <a:gd name="T48" fmla="*/ 440422722 w 1757"/>
                <a:gd name="T49" fmla="*/ 364190011 h 635"/>
                <a:gd name="T50" fmla="*/ 168434993 w 1757"/>
                <a:gd name="T51" fmla="*/ 331140748 h 635"/>
                <a:gd name="T52" fmla="*/ 165813633 w 1757"/>
                <a:gd name="T53" fmla="*/ 329844699 h 635"/>
                <a:gd name="T54" fmla="*/ 165813633 w 1757"/>
                <a:gd name="T55" fmla="*/ 329844699 h 635"/>
                <a:gd name="T56" fmla="*/ 41289270 w 1757"/>
                <a:gd name="T57" fmla="*/ 282538892 h 635"/>
                <a:gd name="T58" fmla="*/ 70782418 w 1757"/>
                <a:gd name="T59" fmla="*/ 239121234 h 635"/>
                <a:gd name="T60" fmla="*/ 70782418 w 1757"/>
                <a:gd name="T61" fmla="*/ 239121234 h 635"/>
                <a:gd name="T62" fmla="*/ 30803019 w 1757"/>
                <a:gd name="T63" fmla="*/ 165246362 h 635"/>
                <a:gd name="T64" fmla="*/ 116003741 w 1757"/>
                <a:gd name="T65" fmla="*/ 138677347 h 635"/>
                <a:gd name="T66" fmla="*/ 117315231 w 1757"/>
                <a:gd name="T67" fmla="*/ 137381297 h 63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757"/>
                <a:gd name="T103" fmla="*/ 0 h 635"/>
                <a:gd name="T104" fmla="*/ 1757 w 1757"/>
                <a:gd name="T105" fmla="*/ 635 h 63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757" h="635">
                  <a:moveTo>
                    <a:pt x="179" y="212"/>
                  </a:moveTo>
                  <a:cubicBezTo>
                    <a:pt x="159" y="141"/>
                    <a:pt x="260" y="76"/>
                    <a:pt x="406" y="66"/>
                  </a:cubicBezTo>
                  <a:cubicBezTo>
                    <a:pt x="464" y="62"/>
                    <a:pt x="524" y="68"/>
                    <a:pt x="575" y="83"/>
                  </a:cubicBezTo>
                  <a:cubicBezTo>
                    <a:pt x="630" y="33"/>
                    <a:pt x="756" y="14"/>
                    <a:pt x="858" y="40"/>
                  </a:cubicBezTo>
                  <a:cubicBezTo>
                    <a:pt x="876" y="45"/>
                    <a:pt x="893" y="51"/>
                    <a:pt x="907" y="58"/>
                  </a:cubicBezTo>
                  <a:cubicBezTo>
                    <a:pt x="949" y="16"/>
                    <a:pt x="1052" y="0"/>
                    <a:pt x="1137" y="20"/>
                  </a:cubicBezTo>
                  <a:cubicBezTo>
                    <a:pt x="1160" y="26"/>
                    <a:pt x="1181" y="34"/>
                    <a:pt x="1197" y="44"/>
                  </a:cubicBezTo>
                  <a:cubicBezTo>
                    <a:pt x="1265" y="5"/>
                    <a:pt x="1385" y="0"/>
                    <a:pt x="1465" y="34"/>
                  </a:cubicBezTo>
                  <a:cubicBezTo>
                    <a:pt x="1499" y="48"/>
                    <a:pt x="1522" y="67"/>
                    <a:pt x="1530" y="88"/>
                  </a:cubicBezTo>
                  <a:cubicBezTo>
                    <a:pt x="1641" y="103"/>
                    <a:pt x="1707" y="159"/>
                    <a:pt x="1677" y="214"/>
                  </a:cubicBezTo>
                  <a:cubicBezTo>
                    <a:pt x="1674" y="218"/>
                    <a:pt x="1671" y="223"/>
                    <a:pt x="1667" y="227"/>
                  </a:cubicBezTo>
                  <a:cubicBezTo>
                    <a:pt x="1757" y="284"/>
                    <a:pt x="1735" y="365"/>
                    <a:pt x="1618" y="409"/>
                  </a:cubicBezTo>
                  <a:cubicBezTo>
                    <a:pt x="1582" y="423"/>
                    <a:pt x="1539" y="431"/>
                    <a:pt x="1494" y="435"/>
                  </a:cubicBezTo>
                  <a:cubicBezTo>
                    <a:pt x="1493" y="496"/>
                    <a:pt x="1390" y="545"/>
                    <a:pt x="1265" y="544"/>
                  </a:cubicBezTo>
                  <a:cubicBezTo>
                    <a:pt x="1223" y="544"/>
                    <a:pt x="1182" y="538"/>
                    <a:pt x="1147" y="528"/>
                  </a:cubicBezTo>
                  <a:cubicBezTo>
                    <a:pt x="1104" y="596"/>
                    <a:pt x="956" y="635"/>
                    <a:pt x="816" y="614"/>
                  </a:cubicBezTo>
                  <a:cubicBezTo>
                    <a:pt x="757" y="605"/>
                    <a:pt x="707" y="587"/>
                    <a:pt x="672" y="562"/>
                  </a:cubicBezTo>
                  <a:cubicBezTo>
                    <a:pt x="529" y="604"/>
                    <a:pt x="343" y="582"/>
                    <a:pt x="257" y="511"/>
                  </a:cubicBezTo>
                  <a:cubicBezTo>
                    <a:pt x="255" y="510"/>
                    <a:pt x="254" y="510"/>
                    <a:pt x="253" y="509"/>
                  </a:cubicBezTo>
                  <a:cubicBezTo>
                    <a:pt x="159" y="514"/>
                    <a:pt x="74" y="481"/>
                    <a:pt x="63" y="436"/>
                  </a:cubicBezTo>
                  <a:cubicBezTo>
                    <a:pt x="58" y="411"/>
                    <a:pt x="74" y="387"/>
                    <a:pt x="108" y="369"/>
                  </a:cubicBezTo>
                  <a:cubicBezTo>
                    <a:pt x="27" y="346"/>
                    <a:pt x="0" y="294"/>
                    <a:pt x="47" y="255"/>
                  </a:cubicBezTo>
                  <a:cubicBezTo>
                    <a:pt x="75" y="232"/>
                    <a:pt x="123" y="216"/>
                    <a:pt x="177" y="214"/>
                  </a:cubicBezTo>
                  <a:lnTo>
                    <a:pt x="179" y="212"/>
                  </a:lnTo>
                  <a:close/>
                </a:path>
              </a:pathLst>
            </a:custGeom>
            <a:solidFill>
              <a:srgbClr val="D7E4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38" name="Freeform 30"/>
            <p:cNvSpPr>
              <a:spLocks noEditPoints="1"/>
            </p:cNvSpPr>
            <p:nvPr/>
          </p:nvSpPr>
          <p:spPr bwMode="auto">
            <a:xfrm>
              <a:off x="5360602" y="4499621"/>
              <a:ext cx="1389063" cy="501650"/>
            </a:xfrm>
            <a:custGeom>
              <a:avLst/>
              <a:gdLst>
                <a:gd name="T0" fmla="*/ 107587202 w 1715"/>
                <a:gd name="T1" fmla="*/ 99201072 h 623"/>
                <a:gd name="T2" fmla="*/ 188932814 w 1715"/>
                <a:gd name="T3" fmla="*/ 46683237 h 623"/>
                <a:gd name="T4" fmla="*/ 368026366 w 1715"/>
                <a:gd name="T5" fmla="*/ 46683237 h 623"/>
                <a:gd name="T6" fmla="*/ 446747845 w 1715"/>
                <a:gd name="T7" fmla="*/ 14264414 h 623"/>
                <a:gd name="T8" fmla="*/ 586480253 w 1715"/>
                <a:gd name="T9" fmla="*/ 30473426 h 623"/>
                <a:gd name="T10" fmla="*/ 692099228 w 1715"/>
                <a:gd name="T11" fmla="*/ 0 h 623"/>
                <a:gd name="T12" fmla="*/ 773444840 w 1715"/>
                <a:gd name="T13" fmla="*/ 21396216 h 623"/>
                <a:gd name="T14" fmla="*/ 909241098 w 1715"/>
                <a:gd name="T15" fmla="*/ 3241802 h 623"/>
                <a:gd name="T16" fmla="*/ 994523063 w 1715"/>
                <a:gd name="T17" fmla="*/ 49925038 h 623"/>
                <a:gd name="T18" fmla="*/ 1079805837 w 1715"/>
                <a:gd name="T19" fmla="*/ 82343868 h 623"/>
                <a:gd name="T20" fmla="*/ 1099485979 w 1715"/>
                <a:gd name="T21" fmla="*/ 124488113 h 623"/>
                <a:gd name="T22" fmla="*/ 1106701815 w 1715"/>
                <a:gd name="T23" fmla="*/ 156257925 h 623"/>
                <a:gd name="T24" fmla="*/ 1123102473 w 1715"/>
                <a:gd name="T25" fmla="*/ 209424752 h 623"/>
                <a:gd name="T26" fmla="*/ 1079149778 w 1715"/>
                <a:gd name="T27" fmla="*/ 256108027 h 623"/>
                <a:gd name="T28" fmla="*/ 974842921 w 1715"/>
                <a:gd name="T29" fmla="*/ 280746038 h 623"/>
                <a:gd name="T30" fmla="*/ 945977957 w 1715"/>
                <a:gd name="T31" fmla="*/ 324186656 h 623"/>
                <a:gd name="T32" fmla="*/ 819366521 w 1715"/>
                <a:gd name="T33" fmla="*/ 355309074 h 623"/>
                <a:gd name="T34" fmla="*/ 731460321 w 1715"/>
                <a:gd name="T35" fmla="*/ 359847274 h 623"/>
                <a:gd name="T36" fmla="*/ 658641853 w 1715"/>
                <a:gd name="T37" fmla="*/ 394211493 h 623"/>
                <a:gd name="T38" fmla="*/ 469709090 w 1715"/>
                <a:gd name="T39" fmla="*/ 387727891 h 623"/>
                <a:gd name="T40" fmla="*/ 279463298 w 1715"/>
                <a:gd name="T41" fmla="*/ 378001682 h 623"/>
                <a:gd name="T42" fmla="*/ 155476249 w 1715"/>
                <a:gd name="T43" fmla="*/ 333263860 h 623"/>
                <a:gd name="T44" fmla="*/ 70850318 w 1715"/>
                <a:gd name="T45" fmla="*/ 320296656 h 623"/>
                <a:gd name="T46" fmla="*/ 25584677 w 1715"/>
                <a:gd name="T47" fmla="*/ 280097839 h 623"/>
                <a:gd name="T48" fmla="*/ 43297459 w 1715"/>
                <a:gd name="T49" fmla="*/ 242491818 h 623"/>
                <a:gd name="T50" fmla="*/ 4592413 w 1715"/>
                <a:gd name="T51" fmla="*/ 205534752 h 623"/>
                <a:gd name="T52" fmla="*/ 7871898 w 1715"/>
                <a:gd name="T53" fmla="*/ 169225935 h 623"/>
                <a:gd name="T54" fmla="*/ 55761777 w 1715"/>
                <a:gd name="T55" fmla="*/ 140048919 h 623"/>
                <a:gd name="T56" fmla="*/ 57729953 w 1715"/>
                <a:gd name="T57" fmla="*/ 149774323 h 623"/>
                <a:gd name="T58" fmla="*/ 15088547 w 1715"/>
                <a:gd name="T59" fmla="*/ 176357736 h 623"/>
                <a:gd name="T60" fmla="*/ 14432488 w 1715"/>
                <a:gd name="T61" fmla="*/ 202292951 h 623"/>
                <a:gd name="T62" fmla="*/ 63633672 w 1715"/>
                <a:gd name="T63" fmla="*/ 241195420 h 623"/>
                <a:gd name="T64" fmla="*/ 36080813 w 1715"/>
                <a:gd name="T65" fmla="*/ 268427032 h 623"/>
                <a:gd name="T66" fmla="*/ 47233001 w 1715"/>
                <a:gd name="T67" fmla="*/ 295658645 h 623"/>
                <a:gd name="T68" fmla="*/ 158100483 w 1715"/>
                <a:gd name="T69" fmla="*/ 322890258 h 623"/>
                <a:gd name="T70" fmla="*/ 245350675 w 1715"/>
                <a:gd name="T71" fmla="*/ 361792677 h 623"/>
                <a:gd name="T72" fmla="*/ 432972231 w 1715"/>
                <a:gd name="T73" fmla="*/ 357253672 h 623"/>
                <a:gd name="T74" fmla="*/ 593040030 w 1715"/>
                <a:gd name="T75" fmla="*/ 394211493 h 623"/>
                <a:gd name="T76" fmla="*/ 706531710 w 1715"/>
                <a:gd name="T77" fmla="*/ 365034478 h 623"/>
                <a:gd name="T78" fmla="*/ 779349368 w 1715"/>
                <a:gd name="T79" fmla="*/ 342341065 h 623"/>
                <a:gd name="T80" fmla="*/ 922361463 w 1715"/>
                <a:gd name="T81" fmla="*/ 326132059 h 623"/>
                <a:gd name="T82" fmla="*/ 961722556 w 1715"/>
                <a:gd name="T83" fmla="*/ 293065043 h 623"/>
                <a:gd name="T84" fmla="*/ 1048972697 w 1715"/>
                <a:gd name="T85" fmla="*/ 258052625 h 623"/>
                <a:gd name="T86" fmla="*/ 1106045756 w 1715"/>
                <a:gd name="T87" fmla="*/ 220447409 h 623"/>
                <a:gd name="T88" fmla="*/ 1109982108 w 1715"/>
                <a:gd name="T89" fmla="*/ 177654135 h 623"/>
                <a:gd name="T90" fmla="*/ 1085709556 w 1715"/>
                <a:gd name="T91" fmla="*/ 133565317 h 623"/>
                <a:gd name="T92" fmla="*/ 1082429262 w 1715"/>
                <a:gd name="T93" fmla="*/ 99849272 h 623"/>
                <a:gd name="T94" fmla="*/ 1039788685 w 1715"/>
                <a:gd name="T95" fmla="*/ 71321261 h 623"/>
                <a:gd name="T96" fmla="*/ 947946133 w 1715"/>
                <a:gd name="T97" fmla="*/ 23989818 h 623"/>
                <a:gd name="T98" fmla="*/ 814118051 w 1715"/>
                <a:gd name="T99" fmla="*/ 16209012 h 623"/>
                <a:gd name="T100" fmla="*/ 735395864 w 1715"/>
                <a:gd name="T101" fmla="*/ 15560813 h 623"/>
                <a:gd name="T102" fmla="*/ 615344407 w 1715"/>
                <a:gd name="T103" fmla="*/ 22693419 h 623"/>
                <a:gd name="T104" fmla="*/ 500541420 w 1715"/>
                <a:gd name="T105" fmla="*/ 21396216 h 623"/>
                <a:gd name="T106" fmla="*/ 385738332 w 1715"/>
                <a:gd name="T107" fmla="*/ 44737835 h 623"/>
                <a:gd name="T108" fmla="*/ 257158922 w 1715"/>
                <a:gd name="T109" fmla="*/ 45386034 h 623"/>
                <a:gd name="T110" fmla="*/ 126611285 w 1715"/>
                <a:gd name="T111" fmla="*/ 90772067 h 623"/>
                <a:gd name="T112" fmla="*/ 112178803 w 1715"/>
                <a:gd name="T113" fmla="*/ 134861715 h 62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715"/>
                <a:gd name="T172" fmla="*/ 0 h 623"/>
                <a:gd name="T173" fmla="*/ 1715 w 1715"/>
                <a:gd name="T174" fmla="*/ 623 h 62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715" h="623">
                  <a:moveTo>
                    <a:pt x="158" y="203"/>
                  </a:moveTo>
                  <a:lnTo>
                    <a:pt x="155" y="209"/>
                  </a:lnTo>
                  <a:lnTo>
                    <a:pt x="153" y="183"/>
                  </a:lnTo>
                  <a:cubicBezTo>
                    <a:pt x="153" y="182"/>
                    <a:pt x="154" y="181"/>
                    <a:pt x="154" y="180"/>
                  </a:cubicBezTo>
                  <a:lnTo>
                    <a:pt x="163" y="155"/>
                  </a:lnTo>
                  <a:cubicBezTo>
                    <a:pt x="163" y="154"/>
                    <a:pt x="164" y="153"/>
                    <a:pt x="164" y="153"/>
                  </a:cubicBezTo>
                  <a:lnTo>
                    <a:pt x="182" y="129"/>
                  </a:lnTo>
                  <a:cubicBezTo>
                    <a:pt x="182" y="128"/>
                    <a:pt x="183" y="128"/>
                    <a:pt x="183" y="127"/>
                  </a:cubicBezTo>
                  <a:lnTo>
                    <a:pt x="209" y="106"/>
                  </a:lnTo>
                  <a:cubicBezTo>
                    <a:pt x="210" y="106"/>
                    <a:pt x="210" y="106"/>
                    <a:pt x="211" y="105"/>
                  </a:cubicBezTo>
                  <a:lnTo>
                    <a:pt x="246" y="87"/>
                  </a:lnTo>
                  <a:lnTo>
                    <a:pt x="288" y="72"/>
                  </a:lnTo>
                  <a:cubicBezTo>
                    <a:pt x="288" y="72"/>
                    <a:pt x="289" y="72"/>
                    <a:pt x="289" y="72"/>
                  </a:cubicBezTo>
                  <a:lnTo>
                    <a:pt x="389" y="55"/>
                  </a:lnTo>
                  <a:cubicBezTo>
                    <a:pt x="390" y="54"/>
                    <a:pt x="390" y="54"/>
                    <a:pt x="391" y="54"/>
                  </a:cubicBezTo>
                  <a:lnTo>
                    <a:pt x="478" y="55"/>
                  </a:lnTo>
                  <a:cubicBezTo>
                    <a:pt x="478" y="55"/>
                    <a:pt x="479" y="56"/>
                    <a:pt x="479" y="56"/>
                  </a:cubicBezTo>
                  <a:lnTo>
                    <a:pt x="561" y="72"/>
                  </a:lnTo>
                  <a:lnTo>
                    <a:pt x="555" y="73"/>
                  </a:lnTo>
                  <a:lnTo>
                    <a:pt x="579" y="56"/>
                  </a:lnTo>
                  <a:cubicBezTo>
                    <a:pt x="579" y="56"/>
                    <a:pt x="580" y="55"/>
                    <a:pt x="580" y="55"/>
                  </a:cubicBezTo>
                  <a:lnTo>
                    <a:pt x="609" y="41"/>
                  </a:lnTo>
                  <a:cubicBezTo>
                    <a:pt x="609" y="41"/>
                    <a:pt x="610" y="41"/>
                    <a:pt x="610" y="41"/>
                  </a:cubicBezTo>
                  <a:lnTo>
                    <a:pt x="681" y="22"/>
                  </a:lnTo>
                  <a:cubicBezTo>
                    <a:pt x="682" y="22"/>
                    <a:pt x="682" y="21"/>
                    <a:pt x="683" y="21"/>
                  </a:cubicBezTo>
                  <a:lnTo>
                    <a:pt x="762" y="17"/>
                  </a:lnTo>
                  <a:cubicBezTo>
                    <a:pt x="763" y="17"/>
                    <a:pt x="763" y="17"/>
                    <a:pt x="764" y="18"/>
                  </a:cubicBezTo>
                  <a:lnTo>
                    <a:pt x="844" y="29"/>
                  </a:lnTo>
                  <a:cubicBezTo>
                    <a:pt x="844" y="29"/>
                    <a:pt x="845" y="29"/>
                    <a:pt x="845" y="29"/>
                  </a:cubicBezTo>
                  <a:lnTo>
                    <a:pt x="894" y="47"/>
                  </a:lnTo>
                  <a:lnTo>
                    <a:pt x="887" y="48"/>
                  </a:lnTo>
                  <a:lnTo>
                    <a:pt x="929" y="22"/>
                  </a:lnTo>
                  <a:cubicBezTo>
                    <a:pt x="930" y="21"/>
                    <a:pt x="931" y="21"/>
                    <a:pt x="931" y="21"/>
                  </a:cubicBezTo>
                  <a:lnTo>
                    <a:pt x="988" y="5"/>
                  </a:lnTo>
                  <a:cubicBezTo>
                    <a:pt x="989" y="5"/>
                    <a:pt x="989" y="5"/>
                    <a:pt x="990" y="4"/>
                  </a:cubicBezTo>
                  <a:lnTo>
                    <a:pt x="1055" y="0"/>
                  </a:lnTo>
                  <a:cubicBezTo>
                    <a:pt x="1055" y="0"/>
                    <a:pt x="1056" y="0"/>
                    <a:pt x="1056" y="1"/>
                  </a:cubicBezTo>
                  <a:lnTo>
                    <a:pt x="1122" y="9"/>
                  </a:lnTo>
                  <a:cubicBezTo>
                    <a:pt x="1123" y="9"/>
                    <a:pt x="1123" y="9"/>
                    <a:pt x="1124" y="9"/>
                  </a:cubicBezTo>
                  <a:lnTo>
                    <a:pt x="1157" y="20"/>
                  </a:lnTo>
                  <a:lnTo>
                    <a:pt x="1185" y="33"/>
                  </a:lnTo>
                  <a:lnTo>
                    <a:pt x="1179" y="33"/>
                  </a:lnTo>
                  <a:lnTo>
                    <a:pt x="1238" y="10"/>
                  </a:lnTo>
                  <a:cubicBezTo>
                    <a:pt x="1238" y="10"/>
                    <a:pt x="1239" y="10"/>
                    <a:pt x="1239" y="10"/>
                  </a:cubicBezTo>
                  <a:lnTo>
                    <a:pt x="1310" y="1"/>
                  </a:lnTo>
                  <a:cubicBezTo>
                    <a:pt x="1311" y="0"/>
                    <a:pt x="1311" y="0"/>
                    <a:pt x="1312" y="0"/>
                  </a:cubicBezTo>
                  <a:lnTo>
                    <a:pt x="1384" y="4"/>
                  </a:lnTo>
                  <a:cubicBezTo>
                    <a:pt x="1384" y="5"/>
                    <a:pt x="1385" y="5"/>
                    <a:pt x="1386" y="5"/>
                  </a:cubicBezTo>
                  <a:lnTo>
                    <a:pt x="1452" y="23"/>
                  </a:lnTo>
                  <a:cubicBezTo>
                    <a:pt x="1452" y="23"/>
                    <a:pt x="1453" y="23"/>
                    <a:pt x="1453" y="24"/>
                  </a:cubicBezTo>
                  <a:lnTo>
                    <a:pt x="1495" y="48"/>
                  </a:lnTo>
                  <a:cubicBezTo>
                    <a:pt x="1496" y="48"/>
                    <a:pt x="1497" y="49"/>
                    <a:pt x="1498" y="50"/>
                  </a:cubicBezTo>
                  <a:lnTo>
                    <a:pt x="1521" y="80"/>
                  </a:lnTo>
                  <a:lnTo>
                    <a:pt x="1516" y="77"/>
                  </a:lnTo>
                  <a:lnTo>
                    <a:pt x="1590" y="95"/>
                  </a:lnTo>
                  <a:cubicBezTo>
                    <a:pt x="1591" y="95"/>
                    <a:pt x="1591" y="95"/>
                    <a:pt x="1592" y="95"/>
                  </a:cubicBezTo>
                  <a:lnTo>
                    <a:pt x="1621" y="109"/>
                  </a:lnTo>
                  <a:cubicBezTo>
                    <a:pt x="1621" y="109"/>
                    <a:pt x="1622" y="110"/>
                    <a:pt x="1622" y="110"/>
                  </a:cubicBezTo>
                  <a:lnTo>
                    <a:pt x="1645" y="126"/>
                  </a:lnTo>
                  <a:cubicBezTo>
                    <a:pt x="1645" y="126"/>
                    <a:pt x="1646" y="127"/>
                    <a:pt x="1646" y="127"/>
                  </a:cubicBezTo>
                  <a:lnTo>
                    <a:pt x="1663" y="145"/>
                  </a:lnTo>
                  <a:cubicBezTo>
                    <a:pt x="1664" y="146"/>
                    <a:pt x="1664" y="146"/>
                    <a:pt x="1665" y="147"/>
                  </a:cubicBezTo>
                  <a:lnTo>
                    <a:pt x="1674" y="166"/>
                  </a:lnTo>
                  <a:cubicBezTo>
                    <a:pt x="1674" y="167"/>
                    <a:pt x="1674" y="168"/>
                    <a:pt x="1674" y="169"/>
                  </a:cubicBezTo>
                  <a:lnTo>
                    <a:pt x="1676" y="189"/>
                  </a:lnTo>
                  <a:cubicBezTo>
                    <a:pt x="1677" y="190"/>
                    <a:pt x="1676" y="191"/>
                    <a:pt x="1676" y="192"/>
                  </a:cubicBezTo>
                  <a:lnTo>
                    <a:pt x="1669" y="213"/>
                  </a:lnTo>
                  <a:cubicBezTo>
                    <a:pt x="1669" y="214"/>
                    <a:pt x="1668" y="215"/>
                    <a:pt x="1668" y="215"/>
                  </a:cubicBezTo>
                  <a:lnTo>
                    <a:pt x="1658" y="228"/>
                  </a:lnTo>
                  <a:lnTo>
                    <a:pt x="1656" y="217"/>
                  </a:lnTo>
                  <a:lnTo>
                    <a:pt x="1685" y="239"/>
                  </a:lnTo>
                  <a:cubicBezTo>
                    <a:pt x="1686" y="240"/>
                    <a:pt x="1686" y="240"/>
                    <a:pt x="1687" y="241"/>
                  </a:cubicBezTo>
                  <a:lnTo>
                    <a:pt x="1705" y="265"/>
                  </a:lnTo>
                  <a:cubicBezTo>
                    <a:pt x="1705" y="265"/>
                    <a:pt x="1706" y="266"/>
                    <a:pt x="1706" y="267"/>
                  </a:cubicBezTo>
                  <a:lnTo>
                    <a:pt x="1714" y="292"/>
                  </a:lnTo>
                  <a:cubicBezTo>
                    <a:pt x="1714" y="293"/>
                    <a:pt x="1715" y="294"/>
                    <a:pt x="1714" y="295"/>
                  </a:cubicBezTo>
                  <a:lnTo>
                    <a:pt x="1712" y="320"/>
                  </a:lnTo>
                  <a:cubicBezTo>
                    <a:pt x="1712" y="321"/>
                    <a:pt x="1712" y="322"/>
                    <a:pt x="1712" y="323"/>
                  </a:cubicBezTo>
                  <a:lnTo>
                    <a:pt x="1701" y="347"/>
                  </a:lnTo>
                  <a:cubicBezTo>
                    <a:pt x="1700" y="348"/>
                    <a:pt x="1700" y="348"/>
                    <a:pt x="1699" y="349"/>
                  </a:cubicBezTo>
                  <a:lnTo>
                    <a:pt x="1678" y="372"/>
                  </a:lnTo>
                  <a:cubicBezTo>
                    <a:pt x="1678" y="372"/>
                    <a:pt x="1677" y="373"/>
                    <a:pt x="1677" y="373"/>
                  </a:cubicBezTo>
                  <a:lnTo>
                    <a:pt x="1646" y="394"/>
                  </a:lnTo>
                  <a:cubicBezTo>
                    <a:pt x="1646" y="394"/>
                    <a:pt x="1645" y="395"/>
                    <a:pt x="1645" y="395"/>
                  </a:cubicBezTo>
                  <a:lnTo>
                    <a:pt x="1606" y="413"/>
                  </a:lnTo>
                  <a:cubicBezTo>
                    <a:pt x="1605" y="413"/>
                    <a:pt x="1605" y="413"/>
                    <a:pt x="1605" y="413"/>
                  </a:cubicBezTo>
                  <a:lnTo>
                    <a:pt x="1546" y="430"/>
                  </a:lnTo>
                  <a:cubicBezTo>
                    <a:pt x="1545" y="430"/>
                    <a:pt x="1545" y="430"/>
                    <a:pt x="1545" y="430"/>
                  </a:cubicBezTo>
                  <a:lnTo>
                    <a:pt x="1480" y="439"/>
                  </a:lnTo>
                  <a:lnTo>
                    <a:pt x="1486" y="433"/>
                  </a:lnTo>
                  <a:lnTo>
                    <a:pt x="1481" y="455"/>
                  </a:lnTo>
                  <a:cubicBezTo>
                    <a:pt x="1481" y="456"/>
                    <a:pt x="1481" y="457"/>
                    <a:pt x="1480" y="458"/>
                  </a:cubicBezTo>
                  <a:lnTo>
                    <a:pt x="1466" y="479"/>
                  </a:lnTo>
                  <a:cubicBezTo>
                    <a:pt x="1466" y="479"/>
                    <a:pt x="1465" y="480"/>
                    <a:pt x="1465" y="480"/>
                  </a:cubicBezTo>
                  <a:lnTo>
                    <a:pt x="1444" y="499"/>
                  </a:lnTo>
                  <a:cubicBezTo>
                    <a:pt x="1443" y="500"/>
                    <a:pt x="1443" y="500"/>
                    <a:pt x="1442" y="500"/>
                  </a:cubicBezTo>
                  <a:lnTo>
                    <a:pt x="1414" y="516"/>
                  </a:lnTo>
                  <a:cubicBezTo>
                    <a:pt x="1414" y="517"/>
                    <a:pt x="1413" y="517"/>
                    <a:pt x="1413" y="517"/>
                  </a:cubicBezTo>
                  <a:lnTo>
                    <a:pt x="1340" y="540"/>
                  </a:lnTo>
                  <a:cubicBezTo>
                    <a:pt x="1339" y="540"/>
                    <a:pt x="1339" y="540"/>
                    <a:pt x="1338" y="540"/>
                  </a:cubicBezTo>
                  <a:lnTo>
                    <a:pt x="1250" y="548"/>
                  </a:lnTo>
                  <a:cubicBezTo>
                    <a:pt x="1250" y="548"/>
                    <a:pt x="1249" y="548"/>
                    <a:pt x="1249" y="548"/>
                  </a:cubicBezTo>
                  <a:lnTo>
                    <a:pt x="1187" y="544"/>
                  </a:lnTo>
                  <a:cubicBezTo>
                    <a:pt x="1187" y="544"/>
                    <a:pt x="1186" y="544"/>
                    <a:pt x="1186" y="544"/>
                  </a:cubicBezTo>
                  <a:lnTo>
                    <a:pt x="1130" y="532"/>
                  </a:lnTo>
                  <a:lnTo>
                    <a:pt x="1137" y="530"/>
                  </a:lnTo>
                  <a:lnTo>
                    <a:pt x="1116" y="554"/>
                  </a:lnTo>
                  <a:cubicBezTo>
                    <a:pt x="1116" y="554"/>
                    <a:pt x="1116" y="555"/>
                    <a:pt x="1115" y="555"/>
                  </a:cubicBezTo>
                  <a:lnTo>
                    <a:pt x="1086" y="576"/>
                  </a:lnTo>
                  <a:cubicBezTo>
                    <a:pt x="1086" y="576"/>
                    <a:pt x="1085" y="576"/>
                    <a:pt x="1085" y="577"/>
                  </a:cubicBezTo>
                  <a:lnTo>
                    <a:pt x="1048" y="595"/>
                  </a:lnTo>
                  <a:cubicBezTo>
                    <a:pt x="1048" y="595"/>
                    <a:pt x="1047" y="595"/>
                    <a:pt x="1047" y="595"/>
                  </a:cubicBezTo>
                  <a:lnTo>
                    <a:pt x="1005" y="608"/>
                  </a:lnTo>
                  <a:cubicBezTo>
                    <a:pt x="1004" y="608"/>
                    <a:pt x="1004" y="608"/>
                    <a:pt x="1004" y="608"/>
                  </a:cubicBezTo>
                  <a:lnTo>
                    <a:pt x="907" y="623"/>
                  </a:lnTo>
                  <a:cubicBezTo>
                    <a:pt x="906" y="623"/>
                    <a:pt x="906" y="623"/>
                    <a:pt x="905" y="623"/>
                  </a:cubicBezTo>
                  <a:lnTo>
                    <a:pt x="800" y="618"/>
                  </a:lnTo>
                  <a:cubicBezTo>
                    <a:pt x="800" y="618"/>
                    <a:pt x="799" y="618"/>
                    <a:pt x="799" y="618"/>
                  </a:cubicBezTo>
                  <a:lnTo>
                    <a:pt x="718" y="598"/>
                  </a:lnTo>
                  <a:cubicBezTo>
                    <a:pt x="717" y="598"/>
                    <a:pt x="716" y="598"/>
                    <a:pt x="716" y="598"/>
                  </a:cubicBezTo>
                  <a:lnTo>
                    <a:pt x="653" y="566"/>
                  </a:lnTo>
                  <a:lnTo>
                    <a:pt x="658" y="566"/>
                  </a:lnTo>
                  <a:lnTo>
                    <a:pt x="545" y="586"/>
                  </a:lnTo>
                  <a:cubicBezTo>
                    <a:pt x="544" y="586"/>
                    <a:pt x="544" y="586"/>
                    <a:pt x="543" y="586"/>
                  </a:cubicBezTo>
                  <a:lnTo>
                    <a:pt x="427" y="583"/>
                  </a:lnTo>
                  <a:cubicBezTo>
                    <a:pt x="427" y="583"/>
                    <a:pt x="426" y="583"/>
                    <a:pt x="426" y="583"/>
                  </a:cubicBezTo>
                  <a:lnTo>
                    <a:pt x="371" y="573"/>
                  </a:lnTo>
                  <a:lnTo>
                    <a:pt x="320" y="559"/>
                  </a:lnTo>
                  <a:cubicBezTo>
                    <a:pt x="320" y="559"/>
                    <a:pt x="320" y="559"/>
                    <a:pt x="319" y="559"/>
                  </a:cubicBezTo>
                  <a:lnTo>
                    <a:pt x="275" y="539"/>
                  </a:lnTo>
                  <a:cubicBezTo>
                    <a:pt x="275" y="539"/>
                    <a:pt x="274" y="538"/>
                    <a:pt x="274" y="538"/>
                  </a:cubicBezTo>
                  <a:lnTo>
                    <a:pt x="237" y="514"/>
                  </a:lnTo>
                  <a:lnTo>
                    <a:pt x="234" y="513"/>
                  </a:lnTo>
                  <a:lnTo>
                    <a:pt x="237" y="513"/>
                  </a:lnTo>
                  <a:lnTo>
                    <a:pt x="169" y="510"/>
                  </a:lnTo>
                  <a:cubicBezTo>
                    <a:pt x="169" y="510"/>
                    <a:pt x="168" y="510"/>
                    <a:pt x="167" y="510"/>
                  </a:cubicBezTo>
                  <a:lnTo>
                    <a:pt x="109" y="495"/>
                  </a:lnTo>
                  <a:cubicBezTo>
                    <a:pt x="109" y="495"/>
                    <a:pt x="108" y="495"/>
                    <a:pt x="108" y="494"/>
                  </a:cubicBezTo>
                  <a:lnTo>
                    <a:pt x="65" y="470"/>
                  </a:lnTo>
                  <a:cubicBezTo>
                    <a:pt x="64" y="470"/>
                    <a:pt x="63" y="470"/>
                    <a:pt x="63" y="469"/>
                  </a:cubicBezTo>
                  <a:lnTo>
                    <a:pt x="49" y="454"/>
                  </a:lnTo>
                  <a:cubicBezTo>
                    <a:pt x="48" y="453"/>
                    <a:pt x="47" y="453"/>
                    <a:pt x="47" y="452"/>
                  </a:cubicBezTo>
                  <a:lnTo>
                    <a:pt x="40" y="436"/>
                  </a:lnTo>
                  <a:cubicBezTo>
                    <a:pt x="40" y="435"/>
                    <a:pt x="39" y="434"/>
                    <a:pt x="39" y="432"/>
                  </a:cubicBezTo>
                  <a:lnTo>
                    <a:pt x="39" y="414"/>
                  </a:lnTo>
                  <a:cubicBezTo>
                    <a:pt x="39" y="413"/>
                    <a:pt x="40" y="412"/>
                    <a:pt x="40" y="411"/>
                  </a:cubicBezTo>
                  <a:lnTo>
                    <a:pt x="48" y="393"/>
                  </a:lnTo>
                  <a:cubicBezTo>
                    <a:pt x="49" y="392"/>
                    <a:pt x="49" y="392"/>
                    <a:pt x="50" y="391"/>
                  </a:cubicBezTo>
                  <a:lnTo>
                    <a:pt x="65" y="375"/>
                  </a:lnTo>
                  <a:cubicBezTo>
                    <a:pt x="65" y="375"/>
                    <a:pt x="65" y="374"/>
                    <a:pt x="66" y="374"/>
                  </a:cubicBezTo>
                  <a:lnTo>
                    <a:pt x="88" y="359"/>
                  </a:lnTo>
                  <a:lnTo>
                    <a:pt x="89" y="373"/>
                  </a:lnTo>
                  <a:lnTo>
                    <a:pt x="39" y="351"/>
                  </a:lnTo>
                  <a:cubicBezTo>
                    <a:pt x="38" y="350"/>
                    <a:pt x="37" y="350"/>
                    <a:pt x="37" y="349"/>
                  </a:cubicBezTo>
                  <a:lnTo>
                    <a:pt x="9" y="320"/>
                  </a:lnTo>
                  <a:cubicBezTo>
                    <a:pt x="8" y="319"/>
                    <a:pt x="7" y="318"/>
                    <a:pt x="7" y="317"/>
                  </a:cubicBezTo>
                  <a:lnTo>
                    <a:pt x="1" y="301"/>
                  </a:lnTo>
                  <a:cubicBezTo>
                    <a:pt x="1" y="300"/>
                    <a:pt x="0" y="299"/>
                    <a:pt x="0" y="298"/>
                  </a:cubicBezTo>
                  <a:lnTo>
                    <a:pt x="1" y="282"/>
                  </a:lnTo>
                  <a:cubicBezTo>
                    <a:pt x="2" y="281"/>
                    <a:pt x="2" y="280"/>
                    <a:pt x="2" y="279"/>
                  </a:cubicBezTo>
                  <a:lnTo>
                    <a:pt x="10" y="263"/>
                  </a:lnTo>
                  <a:cubicBezTo>
                    <a:pt x="11" y="262"/>
                    <a:pt x="11" y="262"/>
                    <a:pt x="12" y="261"/>
                  </a:cubicBezTo>
                  <a:lnTo>
                    <a:pt x="26" y="246"/>
                  </a:lnTo>
                  <a:cubicBezTo>
                    <a:pt x="26" y="246"/>
                    <a:pt x="27" y="245"/>
                    <a:pt x="27" y="245"/>
                  </a:cubicBezTo>
                  <a:lnTo>
                    <a:pt x="52" y="229"/>
                  </a:lnTo>
                  <a:cubicBezTo>
                    <a:pt x="53" y="228"/>
                    <a:pt x="53" y="228"/>
                    <a:pt x="53" y="228"/>
                  </a:cubicBezTo>
                  <a:lnTo>
                    <a:pt x="83" y="216"/>
                  </a:lnTo>
                  <a:cubicBezTo>
                    <a:pt x="84" y="216"/>
                    <a:pt x="85" y="216"/>
                    <a:pt x="85" y="216"/>
                  </a:cubicBezTo>
                  <a:lnTo>
                    <a:pt x="160" y="203"/>
                  </a:lnTo>
                  <a:lnTo>
                    <a:pt x="156" y="205"/>
                  </a:lnTo>
                  <a:lnTo>
                    <a:pt x="158" y="203"/>
                  </a:lnTo>
                  <a:close/>
                  <a:moveTo>
                    <a:pt x="167" y="216"/>
                  </a:moveTo>
                  <a:cubicBezTo>
                    <a:pt x="166" y="217"/>
                    <a:pt x="164" y="218"/>
                    <a:pt x="163" y="218"/>
                  </a:cubicBezTo>
                  <a:lnTo>
                    <a:pt x="88" y="231"/>
                  </a:lnTo>
                  <a:lnTo>
                    <a:pt x="89" y="231"/>
                  </a:lnTo>
                  <a:lnTo>
                    <a:pt x="59" y="243"/>
                  </a:lnTo>
                  <a:lnTo>
                    <a:pt x="61" y="242"/>
                  </a:lnTo>
                  <a:lnTo>
                    <a:pt x="36" y="258"/>
                  </a:lnTo>
                  <a:lnTo>
                    <a:pt x="37" y="257"/>
                  </a:lnTo>
                  <a:lnTo>
                    <a:pt x="23" y="272"/>
                  </a:lnTo>
                  <a:lnTo>
                    <a:pt x="25" y="270"/>
                  </a:lnTo>
                  <a:lnTo>
                    <a:pt x="17" y="286"/>
                  </a:lnTo>
                  <a:lnTo>
                    <a:pt x="17" y="283"/>
                  </a:lnTo>
                  <a:lnTo>
                    <a:pt x="16" y="299"/>
                  </a:lnTo>
                  <a:lnTo>
                    <a:pt x="16" y="296"/>
                  </a:lnTo>
                  <a:lnTo>
                    <a:pt x="22" y="312"/>
                  </a:lnTo>
                  <a:lnTo>
                    <a:pt x="20" y="309"/>
                  </a:lnTo>
                  <a:lnTo>
                    <a:pt x="48" y="338"/>
                  </a:lnTo>
                  <a:lnTo>
                    <a:pt x="46" y="336"/>
                  </a:lnTo>
                  <a:lnTo>
                    <a:pt x="96" y="358"/>
                  </a:lnTo>
                  <a:cubicBezTo>
                    <a:pt x="98" y="359"/>
                    <a:pt x="100" y="362"/>
                    <a:pt x="100" y="365"/>
                  </a:cubicBezTo>
                  <a:cubicBezTo>
                    <a:pt x="101" y="368"/>
                    <a:pt x="99" y="370"/>
                    <a:pt x="97" y="372"/>
                  </a:cubicBezTo>
                  <a:lnTo>
                    <a:pt x="75" y="387"/>
                  </a:lnTo>
                  <a:lnTo>
                    <a:pt x="76" y="386"/>
                  </a:lnTo>
                  <a:lnTo>
                    <a:pt x="61" y="402"/>
                  </a:lnTo>
                  <a:lnTo>
                    <a:pt x="63" y="400"/>
                  </a:lnTo>
                  <a:lnTo>
                    <a:pt x="55" y="418"/>
                  </a:lnTo>
                  <a:lnTo>
                    <a:pt x="55" y="414"/>
                  </a:lnTo>
                  <a:lnTo>
                    <a:pt x="55" y="432"/>
                  </a:lnTo>
                  <a:lnTo>
                    <a:pt x="55" y="429"/>
                  </a:lnTo>
                  <a:lnTo>
                    <a:pt x="62" y="445"/>
                  </a:lnTo>
                  <a:lnTo>
                    <a:pt x="60" y="443"/>
                  </a:lnTo>
                  <a:lnTo>
                    <a:pt x="74" y="458"/>
                  </a:lnTo>
                  <a:lnTo>
                    <a:pt x="72" y="456"/>
                  </a:lnTo>
                  <a:lnTo>
                    <a:pt x="115" y="480"/>
                  </a:lnTo>
                  <a:lnTo>
                    <a:pt x="113" y="480"/>
                  </a:lnTo>
                  <a:lnTo>
                    <a:pt x="171" y="495"/>
                  </a:lnTo>
                  <a:lnTo>
                    <a:pt x="170" y="494"/>
                  </a:lnTo>
                  <a:lnTo>
                    <a:pt x="238" y="497"/>
                  </a:lnTo>
                  <a:cubicBezTo>
                    <a:pt x="239" y="498"/>
                    <a:pt x="240" y="498"/>
                    <a:pt x="241" y="498"/>
                  </a:cubicBezTo>
                  <a:lnTo>
                    <a:pt x="246" y="501"/>
                  </a:lnTo>
                  <a:lnTo>
                    <a:pt x="283" y="525"/>
                  </a:lnTo>
                  <a:lnTo>
                    <a:pt x="282" y="524"/>
                  </a:lnTo>
                  <a:lnTo>
                    <a:pt x="326" y="544"/>
                  </a:lnTo>
                  <a:lnTo>
                    <a:pt x="325" y="544"/>
                  </a:lnTo>
                  <a:lnTo>
                    <a:pt x="374" y="558"/>
                  </a:lnTo>
                  <a:lnTo>
                    <a:pt x="429" y="568"/>
                  </a:lnTo>
                  <a:lnTo>
                    <a:pt x="428" y="567"/>
                  </a:lnTo>
                  <a:lnTo>
                    <a:pt x="544" y="570"/>
                  </a:lnTo>
                  <a:lnTo>
                    <a:pt x="542" y="571"/>
                  </a:lnTo>
                  <a:lnTo>
                    <a:pt x="655" y="551"/>
                  </a:lnTo>
                  <a:cubicBezTo>
                    <a:pt x="657" y="550"/>
                    <a:pt x="659" y="551"/>
                    <a:pt x="660" y="551"/>
                  </a:cubicBezTo>
                  <a:lnTo>
                    <a:pt x="723" y="583"/>
                  </a:lnTo>
                  <a:lnTo>
                    <a:pt x="721" y="583"/>
                  </a:lnTo>
                  <a:lnTo>
                    <a:pt x="802" y="603"/>
                  </a:lnTo>
                  <a:lnTo>
                    <a:pt x="801" y="602"/>
                  </a:lnTo>
                  <a:lnTo>
                    <a:pt x="906" y="607"/>
                  </a:lnTo>
                  <a:lnTo>
                    <a:pt x="904" y="608"/>
                  </a:lnTo>
                  <a:lnTo>
                    <a:pt x="1001" y="593"/>
                  </a:lnTo>
                  <a:lnTo>
                    <a:pt x="1000" y="593"/>
                  </a:lnTo>
                  <a:lnTo>
                    <a:pt x="1042" y="580"/>
                  </a:lnTo>
                  <a:lnTo>
                    <a:pt x="1041" y="580"/>
                  </a:lnTo>
                  <a:lnTo>
                    <a:pt x="1078" y="562"/>
                  </a:lnTo>
                  <a:lnTo>
                    <a:pt x="1077" y="563"/>
                  </a:lnTo>
                  <a:lnTo>
                    <a:pt x="1106" y="542"/>
                  </a:lnTo>
                  <a:lnTo>
                    <a:pt x="1104" y="543"/>
                  </a:lnTo>
                  <a:lnTo>
                    <a:pt x="1125" y="519"/>
                  </a:lnTo>
                  <a:cubicBezTo>
                    <a:pt x="1127" y="517"/>
                    <a:pt x="1130" y="516"/>
                    <a:pt x="1133" y="517"/>
                  </a:cubicBezTo>
                  <a:lnTo>
                    <a:pt x="1189" y="529"/>
                  </a:lnTo>
                  <a:lnTo>
                    <a:pt x="1188" y="528"/>
                  </a:lnTo>
                  <a:lnTo>
                    <a:pt x="1250" y="532"/>
                  </a:lnTo>
                  <a:lnTo>
                    <a:pt x="1249" y="532"/>
                  </a:lnTo>
                  <a:lnTo>
                    <a:pt x="1337" y="524"/>
                  </a:lnTo>
                  <a:lnTo>
                    <a:pt x="1335" y="525"/>
                  </a:lnTo>
                  <a:lnTo>
                    <a:pt x="1408" y="502"/>
                  </a:lnTo>
                  <a:lnTo>
                    <a:pt x="1406" y="503"/>
                  </a:lnTo>
                  <a:lnTo>
                    <a:pt x="1434" y="487"/>
                  </a:lnTo>
                  <a:lnTo>
                    <a:pt x="1433" y="488"/>
                  </a:lnTo>
                  <a:lnTo>
                    <a:pt x="1454" y="469"/>
                  </a:lnTo>
                  <a:lnTo>
                    <a:pt x="1453" y="470"/>
                  </a:lnTo>
                  <a:lnTo>
                    <a:pt x="1467" y="449"/>
                  </a:lnTo>
                  <a:lnTo>
                    <a:pt x="1466" y="452"/>
                  </a:lnTo>
                  <a:lnTo>
                    <a:pt x="1471" y="430"/>
                  </a:lnTo>
                  <a:cubicBezTo>
                    <a:pt x="1471" y="426"/>
                    <a:pt x="1474" y="424"/>
                    <a:pt x="1477" y="424"/>
                  </a:cubicBezTo>
                  <a:lnTo>
                    <a:pt x="1542" y="415"/>
                  </a:lnTo>
                  <a:lnTo>
                    <a:pt x="1541" y="415"/>
                  </a:lnTo>
                  <a:lnTo>
                    <a:pt x="1600" y="398"/>
                  </a:lnTo>
                  <a:lnTo>
                    <a:pt x="1599" y="398"/>
                  </a:lnTo>
                  <a:lnTo>
                    <a:pt x="1638" y="380"/>
                  </a:lnTo>
                  <a:lnTo>
                    <a:pt x="1637" y="381"/>
                  </a:lnTo>
                  <a:lnTo>
                    <a:pt x="1668" y="360"/>
                  </a:lnTo>
                  <a:lnTo>
                    <a:pt x="1667" y="361"/>
                  </a:lnTo>
                  <a:lnTo>
                    <a:pt x="1688" y="338"/>
                  </a:lnTo>
                  <a:lnTo>
                    <a:pt x="1686" y="340"/>
                  </a:lnTo>
                  <a:lnTo>
                    <a:pt x="1697" y="316"/>
                  </a:lnTo>
                  <a:lnTo>
                    <a:pt x="1696" y="319"/>
                  </a:lnTo>
                  <a:lnTo>
                    <a:pt x="1698" y="294"/>
                  </a:lnTo>
                  <a:lnTo>
                    <a:pt x="1699" y="297"/>
                  </a:lnTo>
                  <a:lnTo>
                    <a:pt x="1691" y="272"/>
                  </a:lnTo>
                  <a:lnTo>
                    <a:pt x="1692" y="274"/>
                  </a:lnTo>
                  <a:lnTo>
                    <a:pt x="1674" y="250"/>
                  </a:lnTo>
                  <a:lnTo>
                    <a:pt x="1676" y="252"/>
                  </a:lnTo>
                  <a:lnTo>
                    <a:pt x="1647" y="230"/>
                  </a:lnTo>
                  <a:cubicBezTo>
                    <a:pt x="1645" y="229"/>
                    <a:pt x="1644" y="227"/>
                    <a:pt x="1644" y="225"/>
                  </a:cubicBezTo>
                  <a:cubicBezTo>
                    <a:pt x="1643" y="222"/>
                    <a:pt x="1644" y="220"/>
                    <a:pt x="1645" y="219"/>
                  </a:cubicBezTo>
                  <a:lnTo>
                    <a:pt x="1655" y="206"/>
                  </a:lnTo>
                  <a:lnTo>
                    <a:pt x="1654" y="208"/>
                  </a:lnTo>
                  <a:lnTo>
                    <a:pt x="1661" y="187"/>
                  </a:lnTo>
                  <a:lnTo>
                    <a:pt x="1660" y="190"/>
                  </a:lnTo>
                  <a:lnTo>
                    <a:pt x="1658" y="170"/>
                  </a:lnTo>
                  <a:lnTo>
                    <a:pt x="1659" y="173"/>
                  </a:lnTo>
                  <a:lnTo>
                    <a:pt x="1650" y="154"/>
                  </a:lnTo>
                  <a:lnTo>
                    <a:pt x="1652" y="156"/>
                  </a:lnTo>
                  <a:lnTo>
                    <a:pt x="1635" y="138"/>
                  </a:lnTo>
                  <a:lnTo>
                    <a:pt x="1636" y="139"/>
                  </a:lnTo>
                  <a:lnTo>
                    <a:pt x="1613" y="123"/>
                  </a:lnTo>
                  <a:lnTo>
                    <a:pt x="1614" y="124"/>
                  </a:lnTo>
                  <a:lnTo>
                    <a:pt x="1585" y="110"/>
                  </a:lnTo>
                  <a:lnTo>
                    <a:pt x="1587" y="110"/>
                  </a:lnTo>
                  <a:lnTo>
                    <a:pt x="1513" y="92"/>
                  </a:lnTo>
                  <a:cubicBezTo>
                    <a:pt x="1511" y="92"/>
                    <a:pt x="1509" y="91"/>
                    <a:pt x="1508" y="89"/>
                  </a:cubicBezTo>
                  <a:lnTo>
                    <a:pt x="1485" y="59"/>
                  </a:lnTo>
                  <a:lnTo>
                    <a:pt x="1487" y="61"/>
                  </a:lnTo>
                  <a:lnTo>
                    <a:pt x="1445" y="37"/>
                  </a:lnTo>
                  <a:lnTo>
                    <a:pt x="1447" y="38"/>
                  </a:lnTo>
                  <a:lnTo>
                    <a:pt x="1381" y="20"/>
                  </a:lnTo>
                  <a:lnTo>
                    <a:pt x="1383" y="20"/>
                  </a:lnTo>
                  <a:lnTo>
                    <a:pt x="1311" y="16"/>
                  </a:lnTo>
                  <a:lnTo>
                    <a:pt x="1312" y="16"/>
                  </a:lnTo>
                  <a:lnTo>
                    <a:pt x="1241" y="25"/>
                  </a:lnTo>
                  <a:lnTo>
                    <a:pt x="1243" y="25"/>
                  </a:lnTo>
                  <a:lnTo>
                    <a:pt x="1184" y="48"/>
                  </a:lnTo>
                  <a:cubicBezTo>
                    <a:pt x="1182" y="49"/>
                    <a:pt x="1180" y="49"/>
                    <a:pt x="1178" y="48"/>
                  </a:cubicBezTo>
                  <a:lnTo>
                    <a:pt x="1152" y="35"/>
                  </a:lnTo>
                  <a:lnTo>
                    <a:pt x="1119" y="24"/>
                  </a:lnTo>
                  <a:lnTo>
                    <a:pt x="1121" y="24"/>
                  </a:lnTo>
                  <a:lnTo>
                    <a:pt x="1055" y="16"/>
                  </a:lnTo>
                  <a:lnTo>
                    <a:pt x="1056" y="16"/>
                  </a:lnTo>
                  <a:lnTo>
                    <a:pt x="991" y="20"/>
                  </a:lnTo>
                  <a:lnTo>
                    <a:pt x="993" y="20"/>
                  </a:lnTo>
                  <a:lnTo>
                    <a:pt x="936" y="36"/>
                  </a:lnTo>
                  <a:lnTo>
                    <a:pt x="938" y="35"/>
                  </a:lnTo>
                  <a:lnTo>
                    <a:pt x="896" y="61"/>
                  </a:lnTo>
                  <a:cubicBezTo>
                    <a:pt x="894" y="63"/>
                    <a:pt x="891" y="63"/>
                    <a:pt x="889" y="62"/>
                  </a:cubicBezTo>
                  <a:lnTo>
                    <a:pt x="840" y="44"/>
                  </a:lnTo>
                  <a:lnTo>
                    <a:pt x="841" y="44"/>
                  </a:lnTo>
                  <a:lnTo>
                    <a:pt x="761" y="33"/>
                  </a:lnTo>
                  <a:lnTo>
                    <a:pt x="763" y="33"/>
                  </a:lnTo>
                  <a:lnTo>
                    <a:pt x="684" y="37"/>
                  </a:lnTo>
                  <a:lnTo>
                    <a:pt x="686" y="37"/>
                  </a:lnTo>
                  <a:lnTo>
                    <a:pt x="615" y="56"/>
                  </a:lnTo>
                  <a:lnTo>
                    <a:pt x="616" y="56"/>
                  </a:lnTo>
                  <a:lnTo>
                    <a:pt x="587" y="70"/>
                  </a:lnTo>
                  <a:lnTo>
                    <a:pt x="588" y="69"/>
                  </a:lnTo>
                  <a:lnTo>
                    <a:pt x="564" y="86"/>
                  </a:lnTo>
                  <a:cubicBezTo>
                    <a:pt x="562" y="87"/>
                    <a:pt x="560" y="88"/>
                    <a:pt x="558" y="87"/>
                  </a:cubicBezTo>
                  <a:lnTo>
                    <a:pt x="476" y="71"/>
                  </a:lnTo>
                  <a:lnTo>
                    <a:pt x="477" y="71"/>
                  </a:lnTo>
                  <a:lnTo>
                    <a:pt x="390" y="70"/>
                  </a:lnTo>
                  <a:lnTo>
                    <a:pt x="392" y="70"/>
                  </a:lnTo>
                  <a:lnTo>
                    <a:pt x="292" y="87"/>
                  </a:lnTo>
                  <a:lnTo>
                    <a:pt x="293" y="87"/>
                  </a:lnTo>
                  <a:lnTo>
                    <a:pt x="253" y="102"/>
                  </a:lnTo>
                  <a:lnTo>
                    <a:pt x="218" y="120"/>
                  </a:lnTo>
                  <a:lnTo>
                    <a:pt x="219" y="119"/>
                  </a:lnTo>
                  <a:lnTo>
                    <a:pt x="193" y="140"/>
                  </a:lnTo>
                  <a:lnTo>
                    <a:pt x="195" y="138"/>
                  </a:lnTo>
                  <a:lnTo>
                    <a:pt x="177" y="162"/>
                  </a:lnTo>
                  <a:lnTo>
                    <a:pt x="178" y="160"/>
                  </a:lnTo>
                  <a:lnTo>
                    <a:pt x="169" y="185"/>
                  </a:lnTo>
                  <a:lnTo>
                    <a:pt x="169" y="182"/>
                  </a:lnTo>
                  <a:lnTo>
                    <a:pt x="171" y="208"/>
                  </a:lnTo>
                  <a:cubicBezTo>
                    <a:pt x="172" y="210"/>
                    <a:pt x="171" y="212"/>
                    <a:pt x="169" y="214"/>
                  </a:cubicBezTo>
                  <a:lnTo>
                    <a:pt x="167" y="216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39" name="Freeform 31"/>
            <p:cNvSpPr>
              <a:spLocks noEditPoints="1"/>
            </p:cNvSpPr>
            <p:nvPr/>
          </p:nvSpPr>
          <p:spPr bwMode="auto">
            <a:xfrm>
              <a:off x="5436802" y="4525021"/>
              <a:ext cx="1265238" cy="427038"/>
            </a:xfrm>
            <a:custGeom>
              <a:avLst/>
              <a:gdLst>
                <a:gd name="T0" fmla="*/ 32108554 w 1563"/>
                <a:gd name="T1" fmla="*/ 225923242 h 530"/>
                <a:gd name="T2" fmla="*/ 0 w 1563"/>
                <a:gd name="T3" fmla="*/ 220080076 h 530"/>
                <a:gd name="T4" fmla="*/ 33419123 w 1563"/>
                <a:gd name="T5" fmla="*/ 216185169 h 530"/>
                <a:gd name="T6" fmla="*/ 66838246 w 1563"/>
                <a:gd name="T7" fmla="*/ 216833783 h 530"/>
                <a:gd name="T8" fmla="*/ 123847627 w 1563"/>
                <a:gd name="T9" fmla="*/ 307073316 h 530"/>
                <a:gd name="T10" fmla="*/ 95015889 w 1563"/>
                <a:gd name="T11" fmla="*/ 300581536 h 530"/>
                <a:gd name="T12" fmla="*/ 123847627 w 1563"/>
                <a:gd name="T13" fmla="*/ 307073316 h 530"/>
                <a:gd name="T14" fmla="*/ 348608274 w 1563"/>
                <a:gd name="T15" fmla="*/ 327848303 h 530"/>
                <a:gd name="T16" fmla="*/ 372854209 w 1563"/>
                <a:gd name="T17" fmla="*/ 336936956 h 530"/>
                <a:gd name="T18" fmla="*/ 691975081 w 1563"/>
                <a:gd name="T19" fmla="*/ 302528989 h 530"/>
                <a:gd name="T20" fmla="*/ 675593371 w 1563"/>
                <a:gd name="T21" fmla="*/ 316161970 h 530"/>
                <a:gd name="T22" fmla="*/ 691975081 w 1563"/>
                <a:gd name="T23" fmla="*/ 302528989 h 530"/>
                <a:gd name="T24" fmla="*/ 859726524 w 1563"/>
                <a:gd name="T25" fmla="*/ 199305845 h 530"/>
                <a:gd name="T26" fmla="*/ 887903357 w 1563"/>
                <a:gd name="T27" fmla="*/ 215535749 h 530"/>
                <a:gd name="T28" fmla="*/ 905596446 w 1563"/>
                <a:gd name="T29" fmla="*/ 234362476 h 530"/>
                <a:gd name="T30" fmla="*/ 912149293 w 1563"/>
                <a:gd name="T31" fmla="*/ 256435496 h 530"/>
                <a:gd name="T32" fmla="*/ 897077342 w 1563"/>
                <a:gd name="T33" fmla="*/ 238906803 h 530"/>
                <a:gd name="T34" fmla="*/ 881351321 w 1563"/>
                <a:gd name="T35" fmla="*/ 223326369 h 530"/>
                <a:gd name="T36" fmla="*/ 855139936 w 1563"/>
                <a:gd name="T37" fmla="*/ 208394498 h 530"/>
                <a:gd name="T38" fmla="*/ 821720624 w 1563"/>
                <a:gd name="T39" fmla="*/ 198007005 h 530"/>
                <a:gd name="T40" fmla="*/ 1024201746 w 1563"/>
                <a:gd name="T41" fmla="*/ 127893038 h 530"/>
                <a:gd name="T42" fmla="*/ 1007820036 w 1563"/>
                <a:gd name="T43" fmla="*/ 141526824 h 530"/>
                <a:gd name="T44" fmla="*/ 981608651 w 1563"/>
                <a:gd name="T45" fmla="*/ 142824858 h 530"/>
                <a:gd name="T46" fmla="*/ 1001922069 w 1563"/>
                <a:gd name="T47" fmla="*/ 132437365 h 530"/>
                <a:gd name="T48" fmla="*/ 1024201746 w 1563"/>
                <a:gd name="T49" fmla="*/ 127893038 h 530"/>
                <a:gd name="T50" fmla="*/ 938359867 w 1563"/>
                <a:gd name="T51" fmla="*/ 43496633 h 530"/>
                <a:gd name="T52" fmla="*/ 926565554 w 1563"/>
                <a:gd name="T53" fmla="*/ 33758560 h 530"/>
                <a:gd name="T54" fmla="*/ 690009632 w 1563"/>
                <a:gd name="T55" fmla="*/ 14931826 h 530"/>
                <a:gd name="T56" fmla="*/ 715565327 w 1563"/>
                <a:gd name="T57" fmla="*/ 8440043 h 530"/>
                <a:gd name="T58" fmla="*/ 690009632 w 1563"/>
                <a:gd name="T59" fmla="*/ 14931826 h 530"/>
                <a:gd name="T60" fmla="*/ 520292133 w 1563"/>
                <a:gd name="T61" fmla="*/ 10387496 h 530"/>
                <a:gd name="T62" fmla="*/ 519636444 w 1563"/>
                <a:gd name="T63" fmla="*/ 29214233 h 530"/>
                <a:gd name="T64" fmla="*/ 307325749 w 1563"/>
                <a:gd name="T65" fmla="*/ 25967933 h 530"/>
                <a:gd name="T66" fmla="*/ 337468841 w 1563"/>
                <a:gd name="T67" fmla="*/ 48040960 h 530"/>
                <a:gd name="T68" fmla="*/ 307325749 w 1563"/>
                <a:gd name="T69" fmla="*/ 25967933 h 530"/>
                <a:gd name="T70" fmla="*/ 41282538 w 1563"/>
                <a:gd name="T71" fmla="*/ 116207511 h 530"/>
                <a:gd name="T72" fmla="*/ 56353692 w 1563"/>
                <a:gd name="T73" fmla="*/ 125296165 h 53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563"/>
                <a:gd name="T112" fmla="*/ 0 h 530"/>
                <a:gd name="T113" fmla="*/ 1563 w 1563"/>
                <a:gd name="T114" fmla="*/ 530 h 53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563" h="530">
                  <a:moveTo>
                    <a:pt x="101" y="350"/>
                  </a:moveTo>
                  <a:lnTo>
                    <a:pt x="49" y="348"/>
                  </a:lnTo>
                  <a:cubicBezTo>
                    <a:pt x="49" y="348"/>
                    <a:pt x="48" y="348"/>
                    <a:pt x="48" y="348"/>
                  </a:cubicBezTo>
                  <a:lnTo>
                    <a:pt x="0" y="339"/>
                  </a:lnTo>
                  <a:lnTo>
                    <a:pt x="3" y="324"/>
                  </a:lnTo>
                  <a:lnTo>
                    <a:pt x="51" y="333"/>
                  </a:lnTo>
                  <a:lnTo>
                    <a:pt x="50" y="332"/>
                  </a:lnTo>
                  <a:lnTo>
                    <a:pt x="102" y="334"/>
                  </a:lnTo>
                  <a:lnTo>
                    <a:pt x="101" y="350"/>
                  </a:lnTo>
                  <a:close/>
                  <a:moveTo>
                    <a:pt x="189" y="473"/>
                  </a:moveTo>
                  <a:lnTo>
                    <a:pt x="146" y="478"/>
                  </a:lnTo>
                  <a:lnTo>
                    <a:pt x="145" y="463"/>
                  </a:lnTo>
                  <a:lnTo>
                    <a:pt x="188" y="458"/>
                  </a:lnTo>
                  <a:lnTo>
                    <a:pt x="189" y="473"/>
                  </a:lnTo>
                  <a:close/>
                  <a:moveTo>
                    <a:pt x="558" y="530"/>
                  </a:moveTo>
                  <a:lnTo>
                    <a:pt x="532" y="505"/>
                  </a:lnTo>
                  <a:lnTo>
                    <a:pt x="543" y="494"/>
                  </a:lnTo>
                  <a:lnTo>
                    <a:pt x="569" y="519"/>
                  </a:lnTo>
                  <a:lnTo>
                    <a:pt x="558" y="530"/>
                  </a:lnTo>
                  <a:close/>
                  <a:moveTo>
                    <a:pt x="1056" y="466"/>
                  </a:moveTo>
                  <a:lnTo>
                    <a:pt x="1046" y="492"/>
                  </a:lnTo>
                  <a:lnTo>
                    <a:pt x="1031" y="487"/>
                  </a:lnTo>
                  <a:lnTo>
                    <a:pt x="1041" y="461"/>
                  </a:lnTo>
                  <a:lnTo>
                    <a:pt x="1056" y="466"/>
                  </a:lnTo>
                  <a:close/>
                  <a:moveTo>
                    <a:pt x="1259" y="290"/>
                  </a:moveTo>
                  <a:lnTo>
                    <a:pt x="1312" y="307"/>
                  </a:lnTo>
                  <a:cubicBezTo>
                    <a:pt x="1312" y="307"/>
                    <a:pt x="1313" y="307"/>
                    <a:pt x="1314" y="308"/>
                  </a:cubicBezTo>
                  <a:lnTo>
                    <a:pt x="1355" y="332"/>
                  </a:lnTo>
                  <a:cubicBezTo>
                    <a:pt x="1355" y="332"/>
                    <a:pt x="1356" y="332"/>
                    <a:pt x="1356" y="333"/>
                  </a:cubicBezTo>
                  <a:lnTo>
                    <a:pt x="1382" y="361"/>
                  </a:lnTo>
                  <a:cubicBezTo>
                    <a:pt x="1383" y="362"/>
                    <a:pt x="1384" y="363"/>
                    <a:pt x="1384" y="364"/>
                  </a:cubicBezTo>
                  <a:lnTo>
                    <a:pt x="1392" y="395"/>
                  </a:lnTo>
                  <a:lnTo>
                    <a:pt x="1377" y="399"/>
                  </a:lnTo>
                  <a:lnTo>
                    <a:pt x="1369" y="368"/>
                  </a:lnTo>
                  <a:lnTo>
                    <a:pt x="1371" y="372"/>
                  </a:lnTo>
                  <a:lnTo>
                    <a:pt x="1345" y="344"/>
                  </a:lnTo>
                  <a:lnTo>
                    <a:pt x="1346" y="345"/>
                  </a:lnTo>
                  <a:lnTo>
                    <a:pt x="1305" y="321"/>
                  </a:lnTo>
                  <a:lnTo>
                    <a:pt x="1307" y="322"/>
                  </a:lnTo>
                  <a:lnTo>
                    <a:pt x="1254" y="305"/>
                  </a:lnTo>
                  <a:lnTo>
                    <a:pt x="1259" y="290"/>
                  </a:lnTo>
                  <a:close/>
                  <a:moveTo>
                    <a:pt x="1563" y="197"/>
                  </a:moveTo>
                  <a:lnTo>
                    <a:pt x="1540" y="217"/>
                  </a:lnTo>
                  <a:cubicBezTo>
                    <a:pt x="1539" y="217"/>
                    <a:pt x="1539" y="217"/>
                    <a:pt x="1538" y="218"/>
                  </a:cubicBezTo>
                  <a:lnTo>
                    <a:pt x="1505" y="235"/>
                  </a:lnTo>
                  <a:lnTo>
                    <a:pt x="1498" y="220"/>
                  </a:lnTo>
                  <a:lnTo>
                    <a:pt x="1531" y="203"/>
                  </a:lnTo>
                  <a:lnTo>
                    <a:pt x="1529" y="204"/>
                  </a:lnTo>
                  <a:lnTo>
                    <a:pt x="1552" y="184"/>
                  </a:lnTo>
                  <a:lnTo>
                    <a:pt x="1563" y="197"/>
                  </a:lnTo>
                  <a:close/>
                  <a:moveTo>
                    <a:pt x="1429" y="49"/>
                  </a:moveTo>
                  <a:lnTo>
                    <a:pt x="1432" y="67"/>
                  </a:lnTo>
                  <a:lnTo>
                    <a:pt x="1417" y="70"/>
                  </a:lnTo>
                  <a:lnTo>
                    <a:pt x="1414" y="52"/>
                  </a:lnTo>
                  <a:lnTo>
                    <a:pt x="1429" y="49"/>
                  </a:lnTo>
                  <a:close/>
                  <a:moveTo>
                    <a:pt x="1053" y="23"/>
                  </a:moveTo>
                  <a:lnTo>
                    <a:pt x="1082" y="0"/>
                  </a:lnTo>
                  <a:lnTo>
                    <a:pt x="1092" y="13"/>
                  </a:lnTo>
                  <a:lnTo>
                    <a:pt x="1063" y="36"/>
                  </a:lnTo>
                  <a:lnTo>
                    <a:pt x="1053" y="23"/>
                  </a:lnTo>
                  <a:close/>
                  <a:moveTo>
                    <a:pt x="780" y="36"/>
                  </a:moveTo>
                  <a:lnTo>
                    <a:pt x="794" y="16"/>
                  </a:lnTo>
                  <a:lnTo>
                    <a:pt x="807" y="25"/>
                  </a:lnTo>
                  <a:lnTo>
                    <a:pt x="793" y="45"/>
                  </a:lnTo>
                  <a:lnTo>
                    <a:pt x="780" y="36"/>
                  </a:lnTo>
                  <a:close/>
                  <a:moveTo>
                    <a:pt x="469" y="40"/>
                  </a:moveTo>
                  <a:lnTo>
                    <a:pt x="520" y="59"/>
                  </a:lnTo>
                  <a:lnTo>
                    <a:pt x="515" y="74"/>
                  </a:lnTo>
                  <a:lnTo>
                    <a:pt x="464" y="55"/>
                  </a:lnTo>
                  <a:lnTo>
                    <a:pt x="469" y="40"/>
                  </a:lnTo>
                  <a:close/>
                  <a:moveTo>
                    <a:pt x="71" y="199"/>
                  </a:moveTo>
                  <a:lnTo>
                    <a:pt x="63" y="179"/>
                  </a:lnTo>
                  <a:lnTo>
                    <a:pt x="78" y="173"/>
                  </a:lnTo>
                  <a:lnTo>
                    <a:pt x="86" y="193"/>
                  </a:lnTo>
                  <a:lnTo>
                    <a:pt x="71" y="199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2037905" y="4605984"/>
              <a:ext cx="595313" cy="2968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/>
            </a:p>
          </p:txBody>
        </p:sp>
        <p:sp>
          <p:nvSpPr>
            <p:cNvPr id="41" name="Freeform 33"/>
            <p:cNvSpPr>
              <a:spLocks noEditPoints="1"/>
            </p:cNvSpPr>
            <p:nvPr/>
          </p:nvSpPr>
          <p:spPr bwMode="auto">
            <a:xfrm>
              <a:off x="2029967" y="4599634"/>
              <a:ext cx="609600" cy="309563"/>
            </a:xfrm>
            <a:custGeom>
              <a:avLst/>
              <a:gdLst>
                <a:gd name="T0" fmla="*/ 0 w 752"/>
                <a:gd name="T1" fmla="*/ 5198885 h 384"/>
                <a:gd name="T2" fmla="*/ 5256989 w 752"/>
                <a:gd name="T3" fmla="*/ 0 h 384"/>
                <a:gd name="T4" fmla="*/ 488908161 w 752"/>
                <a:gd name="T5" fmla="*/ 0 h 384"/>
                <a:gd name="T6" fmla="*/ 494165149 w 752"/>
                <a:gd name="T7" fmla="*/ 5198885 h 384"/>
                <a:gd name="T8" fmla="*/ 494165149 w 752"/>
                <a:gd name="T9" fmla="*/ 244356479 h 384"/>
                <a:gd name="T10" fmla="*/ 488908161 w 752"/>
                <a:gd name="T11" fmla="*/ 249555363 h 384"/>
                <a:gd name="T12" fmla="*/ 5256989 w 752"/>
                <a:gd name="T13" fmla="*/ 249555363 h 384"/>
                <a:gd name="T14" fmla="*/ 0 w 752"/>
                <a:gd name="T15" fmla="*/ 244356479 h 384"/>
                <a:gd name="T16" fmla="*/ 0 w 752"/>
                <a:gd name="T17" fmla="*/ 5198885 h 384"/>
                <a:gd name="T18" fmla="*/ 10513978 w 752"/>
                <a:gd name="T19" fmla="*/ 244356479 h 384"/>
                <a:gd name="T20" fmla="*/ 5256989 w 752"/>
                <a:gd name="T21" fmla="*/ 239157596 h 384"/>
                <a:gd name="T22" fmla="*/ 488908161 w 752"/>
                <a:gd name="T23" fmla="*/ 239157596 h 384"/>
                <a:gd name="T24" fmla="*/ 483651173 w 752"/>
                <a:gd name="T25" fmla="*/ 244356479 h 384"/>
                <a:gd name="T26" fmla="*/ 483651173 w 752"/>
                <a:gd name="T27" fmla="*/ 5198885 h 384"/>
                <a:gd name="T28" fmla="*/ 488908161 w 752"/>
                <a:gd name="T29" fmla="*/ 10397770 h 384"/>
                <a:gd name="T30" fmla="*/ 5256989 w 752"/>
                <a:gd name="T31" fmla="*/ 10397770 h 384"/>
                <a:gd name="T32" fmla="*/ 10513978 w 752"/>
                <a:gd name="T33" fmla="*/ 5198885 h 384"/>
                <a:gd name="T34" fmla="*/ 10513978 w 752"/>
                <a:gd name="T35" fmla="*/ 244356479 h 3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52"/>
                <a:gd name="T55" fmla="*/ 0 h 384"/>
                <a:gd name="T56" fmla="*/ 752 w 752"/>
                <a:gd name="T57" fmla="*/ 384 h 38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52" h="38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744" y="0"/>
                  </a:lnTo>
                  <a:cubicBezTo>
                    <a:pt x="749" y="0"/>
                    <a:pt x="752" y="4"/>
                    <a:pt x="752" y="8"/>
                  </a:cubicBezTo>
                  <a:lnTo>
                    <a:pt x="752" y="376"/>
                  </a:lnTo>
                  <a:cubicBezTo>
                    <a:pt x="752" y="381"/>
                    <a:pt x="749" y="384"/>
                    <a:pt x="744" y="384"/>
                  </a:cubicBezTo>
                  <a:lnTo>
                    <a:pt x="8" y="384"/>
                  </a:lnTo>
                  <a:cubicBezTo>
                    <a:pt x="4" y="384"/>
                    <a:pt x="0" y="381"/>
                    <a:pt x="0" y="376"/>
                  </a:cubicBezTo>
                  <a:lnTo>
                    <a:pt x="0" y="8"/>
                  </a:lnTo>
                  <a:close/>
                  <a:moveTo>
                    <a:pt x="16" y="376"/>
                  </a:moveTo>
                  <a:lnTo>
                    <a:pt x="8" y="368"/>
                  </a:lnTo>
                  <a:lnTo>
                    <a:pt x="744" y="368"/>
                  </a:lnTo>
                  <a:lnTo>
                    <a:pt x="736" y="376"/>
                  </a:lnTo>
                  <a:lnTo>
                    <a:pt x="736" y="8"/>
                  </a:lnTo>
                  <a:lnTo>
                    <a:pt x="7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76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42" name="Freeform 34"/>
            <p:cNvSpPr>
              <a:spLocks/>
            </p:cNvSpPr>
            <p:nvPr/>
          </p:nvSpPr>
          <p:spPr bwMode="auto">
            <a:xfrm>
              <a:off x="2028380" y="4602809"/>
              <a:ext cx="617538" cy="309563"/>
            </a:xfrm>
            <a:custGeom>
              <a:avLst/>
              <a:gdLst>
                <a:gd name="T0" fmla="*/ 51094589 w 763"/>
                <a:gd name="T1" fmla="*/ 83185381 h 384"/>
                <a:gd name="T2" fmla="*/ 115290231 w 763"/>
                <a:gd name="T3" fmla="*/ 25995228 h 384"/>
                <a:gd name="T4" fmla="*/ 163764115 w 763"/>
                <a:gd name="T5" fmla="*/ 32494443 h 384"/>
                <a:gd name="T6" fmla="*/ 163764115 w 763"/>
                <a:gd name="T7" fmla="*/ 32494443 h 384"/>
                <a:gd name="T8" fmla="*/ 244335448 w 763"/>
                <a:gd name="T9" fmla="*/ 15597462 h 384"/>
                <a:gd name="T10" fmla="*/ 258092054 w 763"/>
                <a:gd name="T11" fmla="*/ 22745624 h 384"/>
                <a:gd name="T12" fmla="*/ 258092054 w 763"/>
                <a:gd name="T13" fmla="*/ 22745624 h 384"/>
                <a:gd name="T14" fmla="*/ 323597194 w 763"/>
                <a:gd name="T15" fmla="*/ 7798731 h 384"/>
                <a:gd name="T16" fmla="*/ 340629259 w 763"/>
                <a:gd name="T17" fmla="*/ 17546741 h 384"/>
                <a:gd name="T18" fmla="*/ 340629259 w 763"/>
                <a:gd name="T19" fmla="*/ 17546741 h 384"/>
                <a:gd name="T20" fmla="*/ 416615545 w 763"/>
                <a:gd name="T21" fmla="*/ 12997614 h 384"/>
                <a:gd name="T22" fmla="*/ 434957248 w 763"/>
                <a:gd name="T23" fmla="*/ 34443722 h 384"/>
                <a:gd name="T24" fmla="*/ 434957248 w 763"/>
                <a:gd name="T25" fmla="*/ 34443722 h 384"/>
                <a:gd name="T26" fmla="*/ 476881023 w 763"/>
                <a:gd name="T27" fmla="*/ 83835141 h 384"/>
                <a:gd name="T28" fmla="*/ 474260332 w 763"/>
                <a:gd name="T29" fmla="*/ 89034024 h 384"/>
                <a:gd name="T30" fmla="*/ 474260332 w 763"/>
                <a:gd name="T31" fmla="*/ 89034024 h 384"/>
                <a:gd name="T32" fmla="*/ 460504535 w 763"/>
                <a:gd name="T33" fmla="*/ 160521313 h 384"/>
                <a:gd name="T34" fmla="*/ 425131679 w 763"/>
                <a:gd name="T35" fmla="*/ 170919080 h 384"/>
                <a:gd name="T36" fmla="*/ 425131679 w 763"/>
                <a:gd name="T37" fmla="*/ 170919080 h 384"/>
                <a:gd name="T38" fmla="*/ 359625628 w 763"/>
                <a:gd name="T39" fmla="*/ 213812134 h 384"/>
                <a:gd name="T40" fmla="*/ 326217885 w 763"/>
                <a:gd name="T41" fmla="*/ 207312875 h 384"/>
                <a:gd name="T42" fmla="*/ 326217885 w 763"/>
                <a:gd name="T43" fmla="*/ 207312875 h 384"/>
                <a:gd name="T44" fmla="*/ 232544766 w 763"/>
                <a:gd name="T45" fmla="*/ 241106875 h 384"/>
                <a:gd name="T46" fmla="*/ 191276517 w 763"/>
                <a:gd name="T47" fmla="*/ 220960296 h 384"/>
                <a:gd name="T48" fmla="*/ 191276517 w 763"/>
                <a:gd name="T49" fmla="*/ 220960296 h 384"/>
                <a:gd name="T50" fmla="*/ 73366430 w 763"/>
                <a:gd name="T51" fmla="*/ 200813666 h 384"/>
                <a:gd name="T52" fmla="*/ 72056084 w 763"/>
                <a:gd name="T53" fmla="*/ 200163906 h 384"/>
                <a:gd name="T54" fmla="*/ 72056084 w 763"/>
                <a:gd name="T55" fmla="*/ 200163906 h 384"/>
                <a:gd name="T56" fmla="*/ 18341607 w 763"/>
                <a:gd name="T57" fmla="*/ 170919080 h 384"/>
                <a:gd name="T58" fmla="*/ 30787874 w 763"/>
                <a:gd name="T59" fmla="*/ 144923858 h 384"/>
                <a:gd name="T60" fmla="*/ 30787874 w 763"/>
                <a:gd name="T61" fmla="*/ 144923858 h 384"/>
                <a:gd name="T62" fmla="*/ 13755803 w 763"/>
                <a:gd name="T63" fmla="*/ 100082356 h 384"/>
                <a:gd name="T64" fmla="*/ 50439011 w 763"/>
                <a:gd name="T65" fmla="*/ 83835141 h 384"/>
                <a:gd name="T66" fmla="*/ 51094589 w 763"/>
                <a:gd name="T67" fmla="*/ 83185381 h 38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63"/>
                <a:gd name="T103" fmla="*/ 0 h 384"/>
                <a:gd name="T104" fmla="*/ 763 w 763"/>
                <a:gd name="T105" fmla="*/ 384 h 38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63" h="384">
                  <a:moveTo>
                    <a:pt x="78" y="128"/>
                  </a:moveTo>
                  <a:cubicBezTo>
                    <a:pt x="69" y="85"/>
                    <a:pt x="113" y="46"/>
                    <a:pt x="176" y="40"/>
                  </a:cubicBezTo>
                  <a:cubicBezTo>
                    <a:pt x="202" y="37"/>
                    <a:pt x="228" y="41"/>
                    <a:pt x="250" y="50"/>
                  </a:cubicBezTo>
                  <a:cubicBezTo>
                    <a:pt x="274" y="20"/>
                    <a:pt x="329" y="8"/>
                    <a:pt x="373" y="24"/>
                  </a:cubicBezTo>
                  <a:cubicBezTo>
                    <a:pt x="381" y="27"/>
                    <a:pt x="388" y="31"/>
                    <a:pt x="394" y="35"/>
                  </a:cubicBezTo>
                  <a:cubicBezTo>
                    <a:pt x="412" y="10"/>
                    <a:pt x="457" y="0"/>
                    <a:pt x="494" y="12"/>
                  </a:cubicBezTo>
                  <a:cubicBezTo>
                    <a:pt x="504" y="15"/>
                    <a:pt x="513" y="20"/>
                    <a:pt x="520" y="27"/>
                  </a:cubicBezTo>
                  <a:cubicBezTo>
                    <a:pt x="549" y="3"/>
                    <a:pt x="602" y="0"/>
                    <a:pt x="636" y="20"/>
                  </a:cubicBezTo>
                  <a:cubicBezTo>
                    <a:pt x="651" y="29"/>
                    <a:pt x="661" y="40"/>
                    <a:pt x="664" y="53"/>
                  </a:cubicBezTo>
                  <a:cubicBezTo>
                    <a:pt x="713" y="62"/>
                    <a:pt x="741" y="96"/>
                    <a:pt x="728" y="129"/>
                  </a:cubicBezTo>
                  <a:cubicBezTo>
                    <a:pt x="727" y="132"/>
                    <a:pt x="726" y="135"/>
                    <a:pt x="724" y="137"/>
                  </a:cubicBezTo>
                  <a:cubicBezTo>
                    <a:pt x="763" y="172"/>
                    <a:pt x="753" y="221"/>
                    <a:pt x="703" y="247"/>
                  </a:cubicBezTo>
                  <a:cubicBezTo>
                    <a:pt x="687" y="256"/>
                    <a:pt x="668" y="261"/>
                    <a:pt x="649" y="263"/>
                  </a:cubicBezTo>
                  <a:cubicBezTo>
                    <a:pt x="648" y="300"/>
                    <a:pt x="604" y="330"/>
                    <a:pt x="549" y="329"/>
                  </a:cubicBezTo>
                  <a:cubicBezTo>
                    <a:pt x="531" y="329"/>
                    <a:pt x="513" y="326"/>
                    <a:pt x="498" y="319"/>
                  </a:cubicBezTo>
                  <a:cubicBezTo>
                    <a:pt x="480" y="361"/>
                    <a:pt x="415" y="384"/>
                    <a:pt x="355" y="371"/>
                  </a:cubicBezTo>
                  <a:cubicBezTo>
                    <a:pt x="329" y="366"/>
                    <a:pt x="307" y="355"/>
                    <a:pt x="292" y="340"/>
                  </a:cubicBezTo>
                  <a:cubicBezTo>
                    <a:pt x="230" y="365"/>
                    <a:pt x="149" y="352"/>
                    <a:pt x="112" y="309"/>
                  </a:cubicBezTo>
                  <a:cubicBezTo>
                    <a:pt x="111" y="309"/>
                    <a:pt x="111" y="308"/>
                    <a:pt x="110" y="308"/>
                  </a:cubicBezTo>
                  <a:cubicBezTo>
                    <a:pt x="70" y="311"/>
                    <a:pt x="33" y="291"/>
                    <a:pt x="28" y="263"/>
                  </a:cubicBezTo>
                  <a:cubicBezTo>
                    <a:pt x="25" y="249"/>
                    <a:pt x="33" y="234"/>
                    <a:pt x="47" y="223"/>
                  </a:cubicBezTo>
                  <a:cubicBezTo>
                    <a:pt x="12" y="209"/>
                    <a:pt x="0" y="178"/>
                    <a:pt x="21" y="154"/>
                  </a:cubicBezTo>
                  <a:cubicBezTo>
                    <a:pt x="33" y="140"/>
                    <a:pt x="54" y="131"/>
                    <a:pt x="77" y="129"/>
                  </a:cubicBezTo>
                  <a:lnTo>
                    <a:pt x="78" y="128"/>
                  </a:lnTo>
                  <a:close/>
                </a:path>
              </a:pathLst>
            </a:custGeom>
            <a:solidFill>
              <a:srgbClr val="D7E4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43" name="Freeform 35"/>
            <p:cNvSpPr>
              <a:spLocks noEditPoints="1"/>
            </p:cNvSpPr>
            <p:nvPr/>
          </p:nvSpPr>
          <p:spPr bwMode="auto">
            <a:xfrm>
              <a:off x="2029967" y="4601221"/>
              <a:ext cx="609600" cy="309563"/>
            </a:xfrm>
            <a:custGeom>
              <a:avLst/>
              <a:gdLst>
                <a:gd name="T0" fmla="*/ 47187733 w 753"/>
                <a:gd name="T1" fmla="*/ 61088717 h 384"/>
                <a:gd name="T2" fmla="*/ 84544960 w 753"/>
                <a:gd name="T3" fmla="*/ 28595079 h 384"/>
                <a:gd name="T4" fmla="*/ 140253341 w 753"/>
                <a:gd name="T5" fmla="*/ 22745624 h 384"/>
                <a:gd name="T6" fmla="*/ 175644940 w 753"/>
                <a:gd name="T7" fmla="*/ 16247222 h 384"/>
                <a:gd name="T8" fmla="*/ 221522031 w 753"/>
                <a:gd name="T9" fmla="*/ 7148971 h 384"/>
                <a:gd name="T10" fmla="*/ 252980781 w 753"/>
                <a:gd name="T11" fmla="*/ 19496826 h 384"/>
                <a:gd name="T12" fmla="*/ 284439531 w 753"/>
                <a:gd name="T13" fmla="*/ 2599845 h 384"/>
                <a:gd name="T14" fmla="*/ 324418106 w 753"/>
                <a:gd name="T15" fmla="*/ 4549125 h 384"/>
                <a:gd name="T16" fmla="*/ 355221921 w 753"/>
                <a:gd name="T17" fmla="*/ 4549125 h 384"/>
                <a:gd name="T18" fmla="*/ 398477601 w 753"/>
                <a:gd name="T19" fmla="*/ 1949280 h 384"/>
                <a:gd name="T20" fmla="*/ 432557812 w 753"/>
                <a:gd name="T21" fmla="*/ 21446105 h 384"/>
                <a:gd name="T22" fmla="*/ 458773032 w 753"/>
                <a:gd name="T23" fmla="*/ 38343086 h 384"/>
                <a:gd name="T24" fmla="*/ 481711957 w 753"/>
                <a:gd name="T25" fmla="*/ 68887445 h 384"/>
                <a:gd name="T26" fmla="*/ 477124172 w 753"/>
                <a:gd name="T27" fmla="*/ 87084745 h 384"/>
                <a:gd name="T28" fmla="*/ 492853142 w 753"/>
                <a:gd name="T29" fmla="*/ 129976968 h 384"/>
                <a:gd name="T30" fmla="*/ 460739457 w 753"/>
                <a:gd name="T31" fmla="*/ 166369956 h 384"/>
                <a:gd name="T32" fmla="*/ 422071461 w 753"/>
                <a:gd name="T33" fmla="*/ 192365985 h 384"/>
                <a:gd name="T34" fmla="*/ 384058501 w 753"/>
                <a:gd name="T35" fmla="*/ 216411172 h 384"/>
                <a:gd name="T36" fmla="*/ 329005891 w 753"/>
                <a:gd name="T37" fmla="*/ 211212238 h 384"/>
                <a:gd name="T38" fmla="*/ 289027316 w 753"/>
                <a:gd name="T39" fmla="*/ 243706720 h 384"/>
                <a:gd name="T40" fmla="*/ 229386921 w 753"/>
                <a:gd name="T41" fmla="*/ 246955518 h 384"/>
                <a:gd name="T42" fmla="*/ 190718166 w 753"/>
                <a:gd name="T43" fmla="*/ 226809745 h 384"/>
                <a:gd name="T44" fmla="*/ 123213690 w 753"/>
                <a:gd name="T45" fmla="*/ 233308147 h 384"/>
                <a:gd name="T46" fmla="*/ 69471735 w 753"/>
                <a:gd name="T47" fmla="*/ 206663115 h 384"/>
                <a:gd name="T48" fmla="*/ 49809902 w 753"/>
                <a:gd name="T49" fmla="*/ 204713030 h 384"/>
                <a:gd name="T50" fmla="*/ 17695401 w 753"/>
                <a:gd name="T51" fmla="*/ 186516536 h 384"/>
                <a:gd name="T52" fmla="*/ 14418296 w 753"/>
                <a:gd name="T53" fmla="*/ 154672670 h 384"/>
                <a:gd name="T54" fmla="*/ 10486253 w 753"/>
                <a:gd name="T55" fmla="*/ 140374734 h 384"/>
                <a:gd name="T56" fmla="*/ 655745 w 753"/>
                <a:gd name="T57" fmla="*/ 111129907 h 384"/>
                <a:gd name="T58" fmla="*/ 26870978 w 753"/>
                <a:gd name="T59" fmla="*/ 85134660 h 384"/>
                <a:gd name="T60" fmla="*/ 52431263 w 753"/>
                <a:gd name="T61" fmla="*/ 88384264 h 384"/>
                <a:gd name="T62" fmla="*/ 15074041 w 753"/>
                <a:gd name="T63" fmla="*/ 105281239 h 384"/>
                <a:gd name="T64" fmla="*/ 11796933 w 753"/>
                <a:gd name="T65" fmla="*/ 125427844 h 384"/>
                <a:gd name="T66" fmla="*/ 32114507 w 753"/>
                <a:gd name="T67" fmla="*/ 141674253 h 384"/>
                <a:gd name="T68" fmla="*/ 23593866 w 753"/>
                <a:gd name="T69" fmla="*/ 159221794 h 384"/>
                <a:gd name="T70" fmla="*/ 25560291 w 753"/>
                <a:gd name="T71" fmla="*/ 180018133 h 384"/>
                <a:gd name="T72" fmla="*/ 51775518 w 753"/>
                <a:gd name="T73" fmla="*/ 194315263 h 384"/>
                <a:gd name="T74" fmla="*/ 74714455 w 753"/>
                <a:gd name="T75" fmla="*/ 197564868 h 384"/>
                <a:gd name="T76" fmla="*/ 125179306 w 753"/>
                <a:gd name="T77" fmla="*/ 222910381 h 384"/>
                <a:gd name="T78" fmla="*/ 192684591 w 753"/>
                <a:gd name="T79" fmla="*/ 217710691 h 384"/>
                <a:gd name="T80" fmla="*/ 231352536 w 753"/>
                <a:gd name="T81" fmla="*/ 236557751 h 384"/>
                <a:gd name="T82" fmla="*/ 285750211 w 753"/>
                <a:gd name="T83" fmla="*/ 233957907 h 384"/>
                <a:gd name="T84" fmla="*/ 325728786 w 753"/>
                <a:gd name="T85" fmla="*/ 203413511 h 384"/>
                <a:gd name="T86" fmla="*/ 381437141 w 753"/>
                <a:gd name="T87" fmla="*/ 206663115 h 384"/>
                <a:gd name="T88" fmla="*/ 413550826 w 753"/>
                <a:gd name="T89" fmla="*/ 187166295 h 384"/>
                <a:gd name="T90" fmla="*/ 456151672 w 753"/>
                <a:gd name="T91" fmla="*/ 157271709 h 384"/>
                <a:gd name="T92" fmla="*/ 482366892 w 753"/>
                <a:gd name="T93" fmla="*/ 128026882 h 384"/>
                <a:gd name="T94" fmla="*/ 467948602 w 753"/>
                <a:gd name="T95" fmla="*/ 87734505 h 384"/>
                <a:gd name="T96" fmla="*/ 471880642 w 753"/>
                <a:gd name="T97" fmla="*/ 70837530 h 384"/>
                <a:gd name="T98" fmla="*/ 453530312 w 753"/>
                <a:gd name="T99" fmla="*/ 47441333 h 384"/>
                <a:gd name="T100" fmla="*/ 424692922 w 753"/>
                <a:gd name="T101" fmla="*/ 27945320 h 384"/>
                <a:gd name="T102" fmla="*/ 396511176 w 753"/>
                <a:gd name="T103" fmla="*/ 11698095 h 384"/>
                <a:gd name="T104" fmla="*/ 358498216 w 753"/>
                <a:gd name="T105" fmla="*/ 14297137 h 384"/>
                <a:gd name="T106" fmla="*/ 321141001 w 753"/>
                <a:gd name="T107" fmla="*/ 13647377 h 384"/>
                <a:gd name="T108" fmla="*/ 286405146 w 753"/>
                <a:gd name="T109" fmla="*/ 12347855 h 384"/>
                <a:gd name="T110" fmla="*/ 254291461 w 753"/>
                <a:gd name="T111" fmla="*/ 28595079 h 384"/>
                <a:gd name="T112" fmla="*/ 220866286 w 753"/>
                <a:gd name="T113" fmla="*/ 16896981 h 384"/>
                <a:gd name="T114" fmla="*/ 180887660 w 753"/>
                <a:gd name="T115" fmla="*/ 25345469 h 384"/>
                <a:gd name="T116" fmla="*/ 138942661 w 753"/>
                <a:gd name="T117" fmla="*/ 32494443 h 384"/>
                <a:gd name="T118" fmla="*/ 88477810 w 753"/>
                <a:gd name="T119" fmla="*/ 37693327 h 384"/>
                <a:gd name="T120" fmla="*/ 56363315 w 753"/>
                <a:gd name="T121" fmla="*/ 64338321 h 38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53"/>
                <a:gd name="T184" fmla="*/ 0 h 384"/>
                <a:gd name="T185" fmla="*/ 753 w 753"/>
                <a:gd name="T186" fmla="*/ 384 h 38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53" h="384">
                  <a:moveTo>
                    <a:pt x="70" y="124"/>
                  </a:moveTo>
                  <a:lnTo>
                    <a:pt x="67" y="129"/>
                  </a:lnTo>
                  <a:lnTo>
                    <a:pt x="70" y="98"/>
                  </a:lnTo>
                  <a:cubicBezTo>
                    <a:pt x="71" y="96"/>
                    <a:pt x="71" y="95"/>
                    <a:pt x="72" y="94"/>
                  </a:cubicBezTo>
                  <a:lnTo>
                    <a:pt x="91" y="67"/>
                  </a:lnTo>
                  <a:cubicBezTo>
                    <a:pt x="92" y="66"/>
                    <a:pt x="92" y="65"/>
                    <a:pt x="93" y="65"/>
                  </a:cubicBezTo>
                  <a:lnTo>
                    <a:pt x="126" y="45"/>
                  </a:lnTo>
                  <a:cubicBezTo>
                    <a:pt x="127" y="44"/>
                    <a:pt x="128" y="44"/>
                    <a:pt x="129" y="44"/>
                  </a:cubicBezTo>
                  <a:lnTo>
                    <a:pt x="172" y="34"/>
                  </a:lnTo>
                  <a:cubicBezTo>
                    <a:pt x="172" y="34"/>
                    <a:pt x="173" y="33"/>
                    <a:pt x="174" y="33"/>
                  </a:cubicBezTo>
                  <a:lnTo>
                    <a:pt x="213" y="34"/>
                  </a:lnTo>
                  <a:cubicBezTo>
                    <a:pt x="213" y="34"/>
                    <a:pt x="214" y="35"/>
                    <a:pt x="214" y="35"/>
                  </a:cubicBezTo>
                  <a:lnTo>
                    <a:pt x="249" y="44"/>
                  </a:lnTo>
                  <a:lnTo>
                    <a:pt x="242" y="45"/>
                  </a:lnTo>
                  <a:lnTo>
                    <a:pt x="265" y="26"/>
                  </a:lnTo>
                  <a:cubicBezTo>
                    <a:pt x="266" y="26"/>
                    <a:pt x="267" y="25"/>
                    <a:pt x="268" y="25"/>
                  </a:cubicBezTo>
                  <a:lnTo>
                    <a:pt x="299" y="14"/>
                  </a:lnTo>
                  <a:cubicBezTo>
                    <a:pt x="299" y="14"/>
                    <a:pt x="300" y="14"/>
                    <a:pt x="301" y="13"/>
                  </a:cubicBezTo>
                  <a:lnTo>
                    <a:pt x="336" y="10"/>
                  </a:lnTo>
                  <a:cubicBezTo>
                    <a:pt x="337" y="10"/>
                    <a:pt x="337" y="10"/>
                    <a:pt x="338" y="11"/>
                  </a:cubicBezTo>
                  <a:lnTo>
                    <a:pt x="372" y="18"/>
                  </a:lnTo>
                  <a:cubicBezTo>
                    <a:pt x="373" y="18"/>
                    <a:pt x="374" y="18"/>
                    <a:pt x="374" y="18"/>
                  </a:cubicBezTo>
                  <a:lnTo>
                    <a:pt x="395" y="29"/>
                  </a:lnTo>
                  <a:lnTo>
                    <a:pt x="386" y="30"/>
                  </a:lnTo>
                  <a:lnTo>
                    <a:pt x="404" y="14"/>
                  </a:lnTo>
                  <a:cubicBezTo>
                    <a:pt x="405" y="14"/>
                    <a:pt x="406" y="13"/>
                    <a:pt x="407" y="13"/>
                  </a:cubicBezTo>
                  <a:lnTo>
                    <a:pt x="432" y="4"/>
                  </a:lnTo>
                  <a:cubicBezTo>
                    <a:pt x="432" y="4"/>
                    <a:pt x="433" y="4"/>
                    <a:pt x="434" y="4"/>
                  </a:cubicBezTo>
                  <a:lnTo>
                    <a:pt x="462" y="1"/>
                  </a:lnTo>
                  <a:cubicBezTo>
                    <a:pt x="462" y="0"/>
                    <a:pt x="463" y="0"/>
                    <a:pt x="464" y="1"/>
                  </a:cubicBezTo>
                  <a:lnTo>
                    <a:pt x="493" y="6"/>
                  </a:lnTo>
                  <a:cubicBezTo>
                    <a:pt x="494" y="6"/>
                    <a:pt x="495" y="6"/>
                    <a:pt x="495" y="7"/>
                  </a:cubicBezTo>
                  <a:lnTo>
                    <a:pt x="521" y="22"/>
                  </a:lnTo>
                  <a:lnTo>
                    <a:pt x="514" y="21"/>
                  </a:lnTo>
                  <a:lnTo>
                    <a:pt x="540" y="7"/>
                  </a:lnTo>
                  <a:cubicBezTo>
                    <a:pt x="540" y="7"/>
                    <a:pt x="541" y="7"/>
                    <a:pt x="542" y="7"/>
                  </a:cubicBezTo>
                  <a:lnTo>
                    <a:pt x="572" y="1"/>
                  </a:lnTo>
                  <a:cubicBezTo>
                    <a:pt x="573" y="0"/>
                    <a:pt x="573" y="0"/>
                    <a:pt x="574" y="0"/>
                  </a:cubicBezTo>
                  <a:lnTo>
                    <a:pt x="606" y="2"/>
                  </a:lnTo>
                  <a:cubicBezTo>
                    <a:pt x="607" y="3"/>
                    <a:pt x="608" y="3"/>
                    <a:pt x="608" y="3"/>
                  </a:cubicBezTo>
                  <a:lnTo>
                    <a:pt x="636" y="14"/>
                  </a:lnTo>
                  <a:cubicBezTo>
                    <a:pt x="637" y="14"/>
                    <a:pt x="638" y="15"/>
                    <a:pt x="638" y="15"/>
                  </a:cubicBezTo>
                  <a:lnTo>
                    <a:pt x="657" y="30"/>
                  </a:lnTo>
                  <a:cubicBezTo>
                    <a:pt x="658" y="31"/>
                    <a:pt x="659" y="32"/>
                    <a:pt x="660" y="33"/>
                  </a:cubicBezTo>
                  <a:lnTo>
                    <a:pt x="669" y="51"/>
                  </a:lnTo>
                  <a:lnTo>
                    <a:pt x="664" y="47"/>
                  </a:lnTo>
                  <a:lnTo>
                    <a:pt x="697" y="58"/>
                  </a:lnTo>
                  <a:cubicBezTo>
                    <a:pt x="698" y="58"/>
                    <a:pt x="699" y="59"/>
                    <a:pt x="700" y="59"/>
                  </a:cubicBezTo>
                  <a:lnTo>
                    <a:pt x="722" y="77"/>
                  </a:lnTo>
                  <a:cubicBezTo>
                    <a:pt x="722" y="78"/>
                    <a:pt x="723" y="79"/>
                    <a:pt x="724" y="80"/>
                  </a:cubicBezTo>
                  <a:lnTo>
                    <a:pt x="735" y="102"/>
                  </a:lnTo>
                  <a:cubicBezTo>
                    <a:pt x="735" y="103"/>
                    <a:pt x="736" y="105"/>
                    <a:pt x="735" y="106"/>
                  </a:cubicBezTo>
                  <a:lnTo>
                    <a:pt x="733" y="131"/>
                  </a:lnTo>
                  <a:cubicBezTo>
                    <a:pt x="733" y="132"/>
                    <a:pt x="733" y="133"/>
                    <a:pt x="733" y="134"/>
                  </a:cubicBezTo>
                  <a:lnTo>
                    <a:pt x="729" y="142"/>
                  </a:lnTo>
                  <a:lnTo>
                    <a:pt x="728" y="134"/>
                  </a:lnTo>
                  <a:lnTo>
                    <a:pt x="748" y="162"/>
                  </a:lnTo>
                  <a:cubicBezTo>
                    <a:pt x="749" y="163"/>
                    <a:pt x="749" y="164"/>
                    <a:pt x="749" y="166"/>
                  </a:cubicBezTo>
                  <a:lnTo>
                    <a:pt x="752" y="196"/>
                  </a:lnTo>
                  <a:cubicBezTo>
                    <a:pt x="753" y="197"/>
                    <a:pt x="752" y="199"/>
                    <a:pt x="752" y="200"/>
                  </a:cubicBezTo>
                  <a:lnTo>
                    <a:pt x="738" y="229"/>
                  </a:lnTo>
                  <a:cubicBezTo>
                    <a:pt x="737" y="230"/>
                    <a:pt x="736" y="231"/>
                    <a:pt x="735" y="232"/>
                  </a:cubicBezTo>
                  <a:lnTo>
                    <a:pt x="705" y="255"/>
                  </a:lnTo>
                  <a:cubicBezTo>
                    <a:pt x="705" y="255"/>
                    <a:pt x="704" y="256"/>
                    <a:pt x="703" y="256"/>
                  </a:cubicBezTo>
                  <a:lnTo>
                    <a:pt x="649" y="272"/>
                  </a:lnTo>
                  <a:lnTo>
                    <a:pt x="654" y="267"/>
                  </a:lnTo>
                  <a:lnTo>
                    <a:pt x="646" y="293"/>
                  </a:lnTo>
                  <a:cubicBezTo>
                    <a:pt x="646" y="294"/>
                    <a:pt x="645" y="295"/>
                    <a:pt x="644" y="296"/>
                  </a:cubicBezTo>
                  <a:lnTo>
                    <a:pt x="622" y="317"/>
                  </a:lnTo>
                  <a:cubicBezTo>
                    <a:pt x="621" y="318"/>
                    <a:pt x="621" y="318"/>
                    <a:pt x="620" y="319"/>
                  </a:cubicBezTo>
                  <a:lnTo>
                    <a:pt x="589" y="333"/>
                  </a:lnTo>
                  <a:cubicBezTo>
                    <a:pt x="588" y="333"/>
                    <a:pt x="587" y="333"/>
                    <a:pt x="586" y="333"/>
                  </a:cubicBezTo>
                  <a:lnTo>
                    <a:pt x="547" y="338"/>
                  </a:lnTo>
                  <a:cubicBezTo>
                    <a:pt x="547" y="339"/>
                    <a:pt x="546" y="338"/>
                    <a:pt x="545" y="338"/>
                  </a:cubicBezTo>
                  <a:lnTo>
                    <a:pt x="494" y="328"/>
                  </a:lnTo>
                  <a:lnTo>
                    <a:pt x="502" y="325"/>
                  </a:lnTo>
                  <a:lnTo>
                    <a:pt x="481" y="353"/>
                  </a:lnTo>
                  <a:cubicBezTo>
                    <a:pt x="480" y="354"/>
                    <a:pt x="479" y="355"/>
                    <a:pt x="478" y="356"/>
                  </a:cubicBezTo>
                  <a:lnTo>
                    <a:pt x="443" y="375"/>
                  </a:lnTo>
                  <a:cubicBezTo>
                    <a:pt x="443" y="375"/>
                    <a:pt x="442" y="375"/>
                    <a:pt x="441" y="375"/>
                  </a:cubicBezTo>
                  <a:lnTo>
                    <a:pt x="399" y="383"/>
                  </a:lnTo>
                  <a:cubicBezTo>
                    <a:pt x="398" y="383"/>
                    <a:pt x="398" y="384"/>
                    <a:pt x="397" y="383"/>
                  </a:cubicBezTo>
                  <a:lnTo>
                    <a:pt x="352" y="380"/>
                  </a:lnTo>
                  <a:cubicBezTo>
                    <a:pt x="351" y="380"/>
                    <a:pt x="351" y="380"/>
                    <a:pt x="350" y="380"/>
                  </a:cubicBezTo>
                  <a:lnTo>
                    <a:pt x="314" y="368"/>
                  </a:lnTo>
                  <a:cubicBezTo>
                    <a:pt x="313" y="368"/>
                    <a:pt x="312" y="367"/>
                    <a:pt x="312" y="367"/>
                  </a:cubicBezTo>
                  <a:lnTo>
                    <a:pt x="285" y="348"/>
                  </a:lnTo>
                  <a:lnTo>
                    <a:pt x="291" y="349"/>
                  </a:lnTo>
                  <a:lnTo>
                    <a:pt x="242" y="361"/>
                  </a:lnTo>
                  <a:cubicBezTo>
                    <a:pt x="242" y="361"/>
                    <a:pt x="241" y="361"/>
                    <a:pt x="240" y="361"/>
                  </a:cubicBezTo>
                  <a:lnTo>
                    <a:pt x="190" y="359"/>
                  </a:lnTo>
                  <a:cubicBezTo>
                    <a:pt x="189" y="359"/>
                    <a:pt x="189" y="359"/>
                    <a:pt x="188" y="359"/>
                  </a:cubicBezTo>
                  <a:lnTo>
                    <a:pt x="142" y="345"/>
                  </a:lnTo>
                  <a:cubicBezTo>
                    <a:pt x="141" y="345"/>
                    <a:pt x="140" y="344"/>
                    <a:pt x="140" y="344"/>
                  </a:cubicBezTo>
                  <a:lnTo>
                    <a:pt x="105" y="317"/>
                  </a:lnTo>
                  <a:lnTo>
                    <a:pt x="106" y="318"/>
                  </a:lnTo>
                  <a:lnTo>
                    <a:pt x="104" y="317"/>
                  </a:lnTo>
                  <a:lnTo>
                    <a:pt x="107" y="317"/>
                  </a:lnTo>
                  <a:lnTo>
                    <a:pt x="78" y="315"/>
                  </a:lnTo>
                  <a:cubicBezTo>
                    <a:pt x="77" y="315"/>
                    <a:pt x="76" y="315"/>
                    <a:pt x="76" y="315"/>
                  </a:cubicBezTo>
                  <a:lnTo>
                    <a:pt x="51" y="306"/>
                  </a:lnTo>
                  <a:cubicBezTo>
                    <a:pt x="50" y="306"/>
                    <a:pt x="49" y="305"/>
                    <a:pt x="49" y="305"/>
                  </a:cubicBezTo>
                  <a:lnTo>
                    <a:pt x="30" y="290"/>
                  </a:lnTo>
                  <a:cubicBezTo>
                    <a:pt x="29" y="289"/>
                    <a:pt x="28" y="288"/>
                    <a:pt x="27" y="287"/>
                  </a:cubicBezTo>
                  <a:lnTo>
                    <a:pt x="18" y="268"/>
                  </a:lnTo>
                  <a:cubicBezTo>
                    <a:pt x="18" y="266"/>
                    <a:pt x="17" y="265"/>
                    <a:pt x="18" y="263"/>
                  </a:cubicBezTo>
                  <a:lnTo>
                    <a:pt x="21" y="242"/>
                  </a:lnTo>
                  <a:cubicBezTo>
                    <a:pt x="21" y="241"/>
                    <a:pt x="21" y="239"/>
                    <a:pt x="22" y="238"/>
                  </a:cubicBezTo>
                  <a:lnTo>
                    <a:pt x="38" y="219"/>
                  </a:lnTo>
                  <a:lnTo>
                    <a:pt x="40" y="231"/>
                  </a:lnTo>
                  <a:lnTo>
                    <a:pt x="18" y="218"/>
                  </a:lnTo>
                  <a:cubicBezTo>
                    <a:pt x="17" y="218"/>
                    <a:pt x="16" y="217"/>
                    <a:pt x="16" y="216"/>
                  </a:cubicBezTo>
                  <a:lnTo>
                    <a:pt x="4" y="198"/>
                  </a:lnTo>
                  <a:cubicBezTo>
                    <a:pt x="3" y="197"/>
                    <a:pt x="3" y="196"/>
                    <a:pt x="3" y="194"/>
                  </a:cubicBezTo>
                  <a:lnTo>
                    <a:pt x="1" y="175"/>
                  </a:lnTo>
                  <a:cubicBezTo>
                    <a:pt x="0" y="174"/>
                    <a:pt x="1" y="172"/>
                    <a:pt x="1" y="171"/>
                  </a:cubicBezTo>
                  <a:lnTo>
                    <a:pt x="11" y="152"/>
                  </a:lnTo>
                  <a:cubicBezTo>
                    <a:pt x="12" y="151"/>
                    <a:pt x="13" y="150"/>
                    <a:pt x="14" y="149"/>
                  </a:cubicBezTo>
                  <a:lnTo>
                    <a:pt x="38" y="132"/>
                  </a:lnTo>
                  <a:cubicBezTo>
                    <a:pt x="39" y="131"/>
                    <a:pt x="40" y="131"/>
                    <a:pt x="41" y="131"/>
                  </a:cubicBezTo>
                  <a:lnTo>
                    <a:pt x="73" y="123"/>
                  </a:lnTo>
                  <a:lnTo>
                    <a:pt x="69" y="125"/>
                  </a:lnTo>
                  <a:lnTo>
                    <a:pt x="70" y="124"/>
                  </a:lnTo>
                  <a:close/>
                  <a:moveTo>
                    <a:pt x="80" y="136"/>
                  </a:moveTo>
                  <a:cubicBezTo>
                    <a:pt x="79" y="137"/>
                    <a:pt x="78" y="138"/>
                    <a:pt x="76" y="138"/>
                  </a:cubicBezTo>
                  <a:lnTo>
                    <a:pt x="44" y="146"/>
                  </a:lnTo>
                  <a:lnTo>
                    <a:pt x="47" y="145"/>
                  </a:lnTo>
                  <a:lnTo>
                    <a:pt x="23" y="162"/>
                  </a:lnTo>
                  <a:lnTo>
                    <a:pt x="26" y="159"/>
                  </a:lnTo>
                  <a:lnTo>
                    <a:pt x="16" y="178"/>
                  </a:lnTo>
                  <a:lnTo>
                    <a:pt x="16" y="174"/>
                  </a:lnTo>
                  <a:lnTo>
                    <a:pt x="18" y="193"/>
                  </a:lnTo>
                  <a:lnTo>
                    <a:pt x="17" y="189"/>
                  </a:lnTo>
                  <a:lnTo>
                    <a:pt x="29" y="207"/>
                  </a:lnTo>
                  <a:lnTo>
                    <a:pt x="27" y="205"/>
                  </a:lnTo>
                  <a:lnTo>
                    <a:pt x="49" y="218"/>
                  </a:lnTo>
                  <a:cubicBezTo>
                    <a:pt x="51" y="219"/>
                    <a:pt x="52" y="221"/>
                    <a:pt x="52" y="223"/>
                  </a:cubicBezTo>
                  <a:cubicBezTo>
                    <a:pt x="53" y="225"/>
                    <a:pt x="52" y="228"/>
                    <a:pt x="51" y="230"/>
                  </a:cubicBezTo>
                  <a:lnTo>
                    <a:pt x="35" y="249"/>
                  </a:lnTo>
                  <a:lnTo>
                    <a:pt x="36" y="245"/>
                  </a:lnTo>
                  <a:lnTo>
                    <a:pt x="33" y="266"/>
                  </a:lnTo>
                  <a:lnTo>
                    <a:pt x="33" y="261"/>
                  </a:lnTo>
                  <a:lnTo>
                    <a:pt x="42" y="280"/>
                  </a:lnTo>
                  <a:lnTo>
                    <a:pt x="39" y="277"/>
                  </a:lnTo>
                  <a:lnTo>
                    <a:pt x="58" y="292"/>
                  </a:lnTo>
                  <a:lnTo>
                    <a:pt x="56" y="291"/>
                  </a:lnTo>
                  <a:lnTo>
                    <a:pt x="81" y="300"/>
                  </a:lnTo>
                  <a:lnTo>
                    <a:pt x="79" y="299"/>
                  </a:lnTo>
                  <a:lnTo>
                    <a:pt x="108" y="301"/>
                  </a:lnTo>
                  <a:cubicBezTo>
                    <a:pt x="109" y="302"/>
                    <a:pt x="110" y="302"/>
                    <a:pt x="111" y="302"/>
                  </a:cubicBezTo>
                  <a:lnTo>
                    <a:pt x="113" y="303"/>
                  </a:lnTo>
                  <a:cubicBezTo>
                    <a:pt x="114" y="304"/>
                    <a:pt x="114" y="304"/>
                    <a:pt x="114" y="304"/>
                  </a:cubicBezTo>
                  <a:lnTo>
                    <a:pt x="149" y="331"/>
                  </a:lnTo>
                  <a:lnTo>
                    <a:pt x="147" y="330"/>
                  </a:lnTo>
                  <a:lnTo>
                    <a:pt x="193" y="344"/>
                  </a:lnTo>
                  <a:lnTo>
                    <a:pt x="191" y="343"/>
                  </a:lnTo>
                  <a:lnTo>
                    <a:pt x="241" y="345"/>
                  </a:lnTo>
                  <a:lnTo>
                    <a:pt x="239" y="346"/>
                  </a:lnTo>
                  <a:lnTo>
                    <a:pt x="288" y="334"/>
                  </a:lnTo>
                  <a:cubicBezTo>
                    <a:pt x="290" y="333"/>
                    <a:pt x="292" y="334"/>
                    <a:pt x="294" y="335"/>
                  </a:cubicBezTo>
                  <a:lnTo>
                    <a:pt x="321" y="354"/>
                  </a:lnTo>
                  <a:lnTo>
                    <a:pt x="319" y="353"/>
                  </a:lnTo>
                  <a:lnTo>
                    <a:pt x="355" y="365"/>
                  </a:lnTo>
                  <a:lnTo>
                    <a:pt x="353" y="364"/>
                  </a:lnTo>
                  <a:lnTo>
                    <a:pt x="398" y="367"/>
                  </a:lnTo>
                  <a:lnTo>
                    <a:pt x="396" y="368"/>
                  </a:lnTo>
                  <a:lnTo>
                    <a:pt x="438" y="360"/>
                  </a:lnTo>
                  <a:lnTo>
                    <a:pt x="436" y="360"/>
                  </a:lnTo>
                  <a:lnTo>
                    <a:pt x="471" y="341"/>
                  </a:lnTo>
                  <a:lnTo>
                    <a:pt x="468" y="344"/>
                  </a:lnTo>
                  <a:lnTo>
                    <a:pt x="489" y="316"/>
                  </a:lnTo>
                  <a:cubicBezTo>
                    <a:pt x="491" y="313"/>
                    <a:pt x="494" y="312"/>
                    <a:pt x="497" y="313"/>
                  </a:cubicBezTo>
                  <a:lnTo>
                    <a:pt x="548" y="323"/>
                  </a:lnTo>
                  <a:lnTo>
                    <a:pt x="545" y="323"/>
                  </a:lnTo>
                  <a:lnTo>
                    <a:pt x="584" y="318"/>
                  </a:lnTo>
                  <a:lnTo>
                    <a:pt x="582" y="318"/>
                  </a:lnTo>
                  <a:lnTo>
                    <a:pt x="613" y="304"/>
                  </a:lnTo>
                  <a:lnTo>
                    <a:pt x="611" y="306"/>
                  </a:lnTo>
                  <a:lnTo>
                    <a:pt x="633" y="285"/>
                  </a:lnTo>
                  <a:lnTo>
                    <a:pt x="631" y="288"/>
                  </a:lnTo>
                  <a:lnTo>
                    <a:pt x="639" y="262"/>
                  </a:lnTo>
                  <a:cubicBezTo>
                    <a:pt x="640" y="260"/>
                    <a:pt x="642" y="258"/>
                    <a:pt x="644" y="257"/>
                  </a:cubicBezTo>
                  <a:lnTo>
                    <a:pt x="698" y="241"/>
                  </a:lnTo>
                  <a:lnTo>
                    <a:pt x="696" y="242"/>
                  </a:lnTo>
                  <a:lnTo>
                    <a:pt x="726" y="219"/>
                  </a:lnTo>
                  <a:lnTo>
                    <a:pt x="723" y="222"/>
                  </a:lnTo>
                  <a:lnTo>
                    <a:pt x="737" y="193"/>
                  </a:lnTo>
                  <a:lnTo>
                    <a:pt x="736" y="197"/>
                  </a:lnTo>
                  <a:lnTo>
                    <a:pt x="733" y="167"/>
                  </a:lnTo>
                  <a:lnTo>
                    <a:pt x="735" y="171"/>
                  </a:lnTo>
                  <a:lnTo>
                    <a:pt x="715" y="143"/>
                  </a:lnTo>
                  <a:cubicBezTo>
                    <a:pt x="713" y="141"/>
                    <a:pt x="713" y="138"/>
                    <a:pt x="714" y="135"/>
                  </a:cubicBezTo>
                  <a:lnTo>
                    <a:pt x="718" y="127"/>
                  </a:lnTo>
                  <a:lnTo>
                    <a:pt x="717" y="130"/>
                  </a:lnTo>
                  <a:lnTo>
                    <a:pt x="719" y="105"/>
                  </a:lnTo>
                  <a:lnTo>
                    <a:pt x="720" y="109"/>
                  </a:lnTo>
                  <a:lnTo>
                    <a:pt x="709" y="87"/>
                  </a:lnTo>
                  <a:lnTo>
                    <a:pt x="711" y="90"/>
                  </a:lnTo>
                  <a:lnTo>
                    <a:pt x="689" y="72"/>
                  </a:lnTo>
                  <a:lnTo>
                    <a:pt x="692" y="73"/>
                  </a:lnTo>
                  <a:lnTo>
                    <a:pt x="659" y="62"/>
                  </a:lnTo>
                  <a:cubicBezTo>
                    <a:pt x="657" y="61"/>
                    <a:pt x="655" y="60"/>
                    <a:pt x="654" y="58"/>
                  </a:cubicBezTo>
                  <a:lnTo>
                    <a:pt x="645" y="40"/>
                  </a:lnTo>
                  <a:lnTo>
                    <a:pt x="648" y="43"/>
                  </a:lnTo>
                  <a:lnTo>
                    <a:pt x="629" y="28"/>
                  </a:lnTo>
                  <a:lnTo>
                    <a:pt x="631" y="29"/>
                  </a:lnTo>
                  <a:lnTo>
                    <a:pt x="603" y="18"/>
                  </a:lnTo>
                  <a:lnTo>
                    <a:pt x="605" y="18"/>
                  </a:lnTo>
                  <a:lnTo>
                    <a:pt x="573" y="16"/>
                  </a:lnTo>
                  <a:lnTo>
                    <a:pt x="575" y="16"/>
                  </a:lnTo>
                  <a:lnTo>
                    <a:pt x="545" y="22"/>
                  </a:lnTo>
                  <a:lnTo>
                    <a:pt x="547" y="22"/>
                  </a:lnTo>
                  <a:lnTo>
                    <a:pt x="521" y="36"/>
                  </a:lnTo>
                  <a:cubicBezTo>
                    <a:pt x="519" y="37"/>
                    <a:pt x="516" y="37"/>
                    <a:pt x="513" y="35"/>
                  </a:cubicBezTo>
                  <a:lnTo>
                    <a:pt x="487" y="20"/>
                  </a:lnTo>
                  <a:lnTo>
                    <a:pt x="490" y="21"/>
                  </a:lnTo>
                  <a:lnTo>
                    <a:pt x="461" y="16"/>
                  </a:lnTo>
                  <a:lnTo>
                    <a:pt x="463" y="16"/>
                  </a:lnTo>
                  <a:lnTo>
                    <a:pt x="435" y="19"/>
                  </a:lnTo>
                  <a:lnTo>
                    <a:pt x="437" y="19"/>
                  </a:lnTo>
                  <a:lnTo>
                    <a:pt x="412" y="28"/>
                  </a:lnTo>
                  <a:lnTo>
                    <a:pt x="415" y="26"/>
                  </a:lnTo>
                  <a:lnTo>
                    <a:pt x="397" y="42"/>
                  </a:lnTo>
                  <a:cubicBezTo>
                    <a:pt x="394" y="45"/>
                    <a:pt x="391" y="45"/>
                    <a:pt x="388" y="44"/>
                  </a:cubicBezTo>
                  <a:lnTo>
                    <a:pt x="367" y="33"/>
                  </a:lnTo>
                  <a:lnTo>
                    <a:pt x="369" y="33"/>
                  </a:lnTo>
                  <a:lnTo>
                    <a:pt x="335" y="26"/>
                  </a:lnTo>
                  <a:lnTo>
                    <a:pt x="337" y="26"/>
                  </a:lnTo>
                  <a:lnTo>
                    <a:pt x="302" y="29"/>
                  </a:lnTo>
                  <a:lnTo>
                    <a:pt x="304" y="29"/>
                  </a:lnTo>
                  <a:lnTo>
                    <a:pt x="273" y="40"/>
                  </a:lnTo>
                  <a:lnTo>
                    <a:pt x="276" y="39"/>
                  </a:lnTo>
                  <a:lnTo>
                    <a:pt x="253" y="58"/>
                  </a:lnTo>
                  <a:cubicBezTo>
                    <a:pt x="251" y="59"/>
                    <a:pt x="248" y="60"/>
                    <a:pt x="245" y="59"/>
                  </a:cubicBezTo>
                  <a:lnTo>
                    <a:pt x="210" y="50"/>
                  </a:lnTo>
                  <a:lnTo>
                    <a:pt x="212" y="50"/>
                  </a:lnTo>
                  <a:lnTo>
                    <a:pt x="173" y="49"/>
                  </a:lnTo>
                  <a:lnTo>
                    <a:pt x="175" y="49"/>
                  </a:lnTo>
                  <a:lnTo>
                    <a:pt x="132" y="59"/>
                  </a:lnTo>
                  <a:lnTo>
                    <a:pt x="135" y="58"/>
                  </a:lnTo>
                  <a:lnTo>
                    <a:pt x="102" y="78"/>
                  </a:lnTo>
                  <a:lnTo>
                    <a:pt x="104" y="76"/>
                  </a:lnTo>
                  <a:lnTo>
                    <a:pt x="85" y="103"/>
                  </a:lnTo>
                  <a:lnTo>
                    <a:pt x="86" y="99"/>
                  </a:lnTo>
                  <a:lnTo>
                    <a:pt x="83" y="130"/>
                  </a:lnTo>
                  <a:cubicBezTo>
                    <a:pt x="83" y="132"/>
                    <a:pt x="82" y="134"/>
                    <a:pt x="81" y="135"/>
                  </a:cubicBezTo>
                  <a:lnTo>
                    <a:pt x="80" y="136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44" name="Freeform 36"/>
            <p:cNvSpPr>
              <a:spLocks noEditPoints="1"/>
            </p:cNvSpPr>
            <p:nvPr/>
          </p:nvSpPr>
          <p:spPr bwMode="auto">
            <a:xfrm>
              <a:off x="2066480" y="4618684"/>
              <a:ext cx="552450" cy="260350"/>
            </a:xfrm>
            <a:custGeom>
              <a:avLst/>
              <a:gdLst>
                <a:gd name="T0" fmla="*/ 0 w 683"/>
                <a:gd name="T1" fmla="*/ 136436295 h 323"/>
                <a:gd name="T2" fmla="*/ 30095181 w 683"/>
                <a:gd name="T3" fmla="*/ 130588498 h 323"/>
                <a:gd name="T4" fmla="*/ 55611418 w 683"/>
                <a:gd name="T5" fmla="*/ 189061635 h 323"/>
                <a:gd name="T6" fmla="*/ 41217783 w 683"/>
                <a:gd name="T7" fmla="*/ 181264841 h 323"/>
                <a:gd name="T8" fmla="*/ 55611418 w 683"/>
                <a:gd name="T9" fmla="*/ 189061635 h 323"/>
                <a:gd name="T10" fmla="*/ 149169586 w 683"/>
                <a:gd name="T11" fmla="*/ 200755618 h 323"/>
                <a:gd name="T12" fmla="*/ 164871131 w 683"/>
                <a:gd name="T13" fmla="*/ 204004752 h 323"/>
                <a:gd name="T14" fmla="*/ 303572481 w 683"/>
                <a:gd name="T15" fmla="*/ 184513975 h 323"/>
                <a:gd name="T16" fmla="*/ 290487590 w 683"/>
                <a:gd name="T17" fmla="*/ 192309964 h 323"/>
                <a:gd name="T18" fmla="*/ 303572481 w 683"/>
                <a:gd name="T19" fmla="*/ 184513975 h 323"/>
                <a:gd name="T20" fmla="*/ 374886228 w 683"/>
                <a:gd name="T21" fmla="*/ 120193847 h 323"/>
                <a:gd name="T22" fmla="*/ 387316753 w 683"/>
                <a:gd name="T23" fmla="*/ 129938832 h 323"/>
                <a:gd name="T24" fmla="*/ 395821892 w 683"/>
                <a:gd name="T25" fmla="*/ 142283287 h 323"/>
                <a:gd name="T26" fmla="*/ 398439355 w 683"/>
                <a:gd name="T27" fmla="*/ 156576738 h 323"/>
                <a:gd name="T28" fmla="*/ 386662387 w 683"/>
                <a:gd name="T29" fmla="*/ 146181281 h 323"/>
                <a:gd name="T30" fmla="*/ 380120346 w 683"/>
                <a:gd name="T31" fmla="*/ 137085961 h 323"/>
                <a:gd name="T32" fmla="*/ 369652110 w 683"/>
                <a:gd name="T33" fmla="*/ 129289167 h 323"/>
                <a:gd name="T34" fmla="*/ 355258487 w 683"/>
                <a:gd name="T35" fmla="*/ 122792510 h 323"/>
                <a:gd name="T36" fmla="*/ 446853633 w 683"/>
                <a:gd name="T37" fmla="*/ 79263271 h 323"/>
                <a:gd name="T38" fmla="*/ 423300405 w 683"/>
                <a:gd name="T39" fmla="*/ 87059259 h 323"/>
                <a:gd name="T40" fmla="*/ 446853633 w 683"/>
                <a:gd name="T41" fmla="*/ 79263271 h 323"/>
                <a:gd name="T42" fmla="*/ 410215514 w 683"/>
                <a:gd name="T43" fmla="*/ 26637918 h 323"/>
                <a:gd name="T44" fmla="*/ 399092912 w 683"/>
                <a:gd name="T45" fmla="*/ 22089446 h 323"/>
                <a:gd name="T46" fmla="*/ 297683997 w 683"/>
                <a:gd name="T47" fmla="*/ 9096129 h 323"/>
                <a:gd name="T48" fmla="*/ 313386351 w 683"/>
                <a:gd name="T49" fmla="*/ 7146326 h 323"/>
                <a:gd name="T50" fmla="*/ 297683997 w 683"/>
                <a:gd name="T51" fmla="*/ 9096129 h 323"/>
                <a:gd name="T52" fmla="*/ 223100038 w 683"/>
                <a:gd name="T53" fmla="*/ 7146326 h 323"/>
                <a:gd name="T54" fmla="*/ 228987713 w 683"/>
                <a:gd name="T55" fmla="*/ 19490783 h 323"/>
                <a:gd name="T56" fmla="*/ 135430329 w 683"/>
                <a:gd name="T57" fmla="*/ 14943123 h 323"/>
                <a:gd name="T58" fmla="*/ 145243391 w 683"/>
                <a:gd name="T59" fmla="*/ 31835244 h 323"/>
                <a:gd name="T60" fmla="*/ 135430329 w 683"/>
                <a:gd name="T61" fmla="*/ 14943123 h 323"/>
                <a:gd name="T62" fmla="*/ 15702361 w 683"/>
                <a:gd name="T63" fmla="*/ 72116142 h 323"/>
                <a:gd name="T64" fmla="*/ 28132892 w 683"/>
                <a:gd name="T65" fmla="*/ 76663802 h 3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83"/>
                <a:gd name="T100" fmla="*/ 0 h 323"/>
                <a:gd name="T101" fmla="*/ 683 w 683"/>
                <a:gd name="T102" fmla="*/ 323 h 3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83" h="323">
                  <a:moveTo>
                    <a:pt x="43" y="216"/>
                  </a:moveTo>
                  <a:lnTo>
                    <a:pt x="0" y="210"/>
                  </a:lnTo>
                  <a:lnTo>
                    <a:pt x="3" y="195"/>
                  </a:lnTo>
                  <a:lnTo>
                    <a:pt x="46" y="201"/>
                  </a:lnTo>
                  <a:lnTo>
                    <a:pt x="43" y="216"/>
                  </a:lnTo>
                  <a:close/>
                  <a:moveTo>
                    <a:pt x="85" y="291"/>
                  </a:moveTo>
                  <a:lnTo>
                    <a:pt x="66" y="294"/>
                  </a:lnTo>
                  <a:lnTo>
                    <a:pt x="63" y="279"/>
                  </a:lnTo>
                  <a:lnTo>
                    <a:pt x="82" y="276"/>
                  </a:lnTo>
                  <a:lnTo>
                    <a:pt x="85" y="291"/>
                  </a:lnTo>
                  <a:close/>
                  <a:moveTo>
                    <a:pt x="239" y="323"/>
                  </a:moveTo>
                  <a:lnTo>
                    <a:pt x="228" y="309"/>
                  </a:lnTo>
                  <a:lnTo>
                    <a:pt x="241" y="300"/>
                  </a:lnTo>
                  <a:lnTo>
                    <a:pt x="252" y="314"/>
                  </a:lnTo>
                  <a:lnTo>
                    <a:pt x="239" y="323"/>
                  </a:lnTo>
                  <a:close/>
                  <a:moveTo>
                    <a:pt x="464" y="284"/>
                  </a:moveTo>
                  <a:lnTo>
                    <a:pt x="459" y="301"/>
                  </a:lnTo>
                  <a:lnTo>
                    <a:pt x="444" y="296"/>
                  </a:lnTo>
                  <a:lnTo>
                    <a:pt x="449" y="279"/>
                  </a:lnTo>
                  <a:lnTo>
                    <a:pt x="464" y="284"/>
                  </a:lnTo>
                  <a:close/>
                  <a:moveTo>
                    <a:pt x="550" y="174"/>
                  </a:moveTo>
                  <a:lnTo>
                    <a:pt x="573" y="185"/>
                  </a:lnTo>
                  <a:cubicBezTo>
                    <a:pt x="573" y="185"/>
                    <a:pt x="574" y="186"/>
                    <a:pt x="574" y="186"/>
                  </a:cubicBezTo>
                  <a:lnTo>
                    <a:pt x="592" y="200"/>
                  </a:lnTo>
                  <a:cubicBezTo>
                    <a:pt x="593" y="201"/>
                    <a:pt x="594" y="201"/>
                    <a:pt x="594" y="202"/>
                  </a:cubicBezTo>
                  <a:lnTo>
                    <a:pt x="605" y="219"/>
                  </a:lnTo>
                  <a:cubicBezTo>
                    <a:pt x="606" y="220"/>
                    <a:pt x="606" y="221"/>
                    <a:pt x="606" y="222"/>
                  </a:cubicBezTo>
                  <a:lnTo>
                    <a:pt x="609" y="241"/>
                  </a:lnTo>
                  <a:lnTo>
                    <a:pt x="594" y="244"/>
                  </a:lnTo>
                  <a:lnTo>
                    <a:pt x="591" y="225"/>
                  </a:lnTo>
                  <a:lnTo>
                    <a:pt x="592" y="228"/>
                  </a:lnTo>
                  <a:lnTo>
                    <a:pt x="581" y="211"/>
                  </a:lnTo>
                  <a:lnTo>
                    <a:pt x="583" y="213"/>
                  </a:lnTo>
                  <a:lnTo>
                    <a:pt x="565" y="199"/>
                  </a:lnTo>
                  <a:lnTo>
                    <a:pt x="566" y="200"/>
                  </a:lnTo>
                  <a:lnTo>
                    <a:pt x="543" y="189"/>
                  </a:lnTo>
                  <a:lnTo>
                    <a:pt x="550" y="174"/>
                  </a:lnTo>
                  <a:close/>
                  <a:moveTo>
                    <a:pt x="683" y="122"/>
                  </a:moveTo>
                  <a:lnTo>
                    <a:pt x="658" y="145"/>
                  </a:lnTo>
                  <a:lnTo>
                    <a:pt x="647" y="134"/>
                  </a:lnTo>
                  <a:lnTo>
                    <a:pt x="672" y="111"/>
                  </a:lnTo>
                  <a:lnTo>
                    <a:pt x="683" y="122"/>
                  </a:lnTo>
                  <a:close/>
                  <a:moveTo>
                    <a:pt x="625" y="31"/>
                  </a:moveTo>
                  <a:lnTo>
                    <a:pt x="627" y="41"/>
                  </a:lnTo>
                  <a:lnTo>
                    <a:pt x="612" y="44"/>
                  </a:lnTo>
                  <a:lnTo>
                    <a:pt x="610" y="34"/>
                  </a:lnTo>
                  <a:lnTo>
                    <a:pt x="625" y="31"/>
                  </a:lnTo>
                  <a:close/>
                  <a:moveTo>
                    <a:pt x="455" y="14"/>
                  </a:moveTo>
                  <a:lnTo>
                    <a:pt x="468" y="0"/>
                  </a:lnTo>
                  <a:lnTo>
                    <a:pt x="479" y="11"/>
                  </a:lnTo>
                  <a:lnTo>
                    <a:pt x="466" y="25"/>
                  </a:lnTo>
                  <a:lnTo>
                    <a:pt x="455" y="14"/>
                  </a:lnTo>
                  <a:close/>
                  <a:moveTo>
                    <a:pt x="335" y="23"/>
                  </a:moveTo>
                  <a:lnTo>
                    <a:pt x="341" y="11"/>
                  </a:lnTo>
                  <a:lnTo>
                    <a:pt x="356" y="18"/>
                  </a:lnTo>
                  <a:lnTo>
                    <a:pt x="350" y="30"/>
                  </a:lnTo>
                  <a:lnTo>
                    <a:pt x="335" y="23"/>
                  </a:lnTo>
                  <a:close/>
                  <a:moveTo>
                    <a:pt x="207" y="23"/>
                  </a:moveTo>
                  <a:lnTo>
                    <a:pt x="229" y="34"/>
                  </a:lnTo>
                  <a:lnTo>
                    <a:pt x="222" y="49"/>
                  </a:lnTo>
                  <a:lnTo>
                    <a:pt x="200" y="38"/>
                  </a:lnTo>
                  <a:lnTo>
                    <a:pt x="207" y="23"/>
                  </a:lnTo>
                  <a:close/>
                  <a:moveTo>
                    <a:pt x="28" y="123"/>
                  </a:moveTo>
                  <a:lnTo>
                    <a:pt x="24" y="111"/>
                  </a:lnTo>
                  <a:lnTo>
                    <a:pt x="39" y="106"/>
                  </a:lnTo>
                  <a:lnTo>
                    <a:pt x="43" y="118"/>
                  </a:lnTo>
                  <a:lnTo>
                    <a:pt x="28" y="123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45" name="Freeform 38"/>
            <p:cNvSpPr>
              <a:spLocks noEditPoints="1"/>
            </p:cNvSpPr>
            <p:nvPr/>
          </p:nvSpPr>
          <p:spPr bwMode="auto">
            <a:xfrm>
              <a:off x="1437830" y="4896496"/>
              <a:ext cx="500063" cy="787400"/>
            </a:xfrm>
            <a:custGeom>
              <a:avLst/>
              <a:gdLst>
                <a:gd name="T0" fmla="*/ 0 w 618"/>
                <a:gd name="T1" fmla="*/ 623552341 h 977"/>
                <a:gd name="T2" fmla="*/ 384990199 w 618"/>
                <a:gd name="T3" fmla="*/ 12341306 h 977"/>
                <a:gd name="T4" fmla="*/ 402668795 w 618"/>
                <a:gd name="T5" fmla="*/ 23383443 h 977"/>
                <a:gd name="T6" fmla="*/ 17677793 w 618"/>
                <a:gd name="T7" fmla="*/ 634594475 h 977"/>
                <a:gd name="T8" fmla="*/ 0 w 618"/>
                <a:gd name="T9" fmla="*/ 623552341 h 977"/>
                <a:gd name="T10" fmla="*/ 303147396 w 618"/>
                <a:gd name="T11" fmla="*/ 53261940 h 977"/>
                <a:gd name="T12" fmla="*/ 404632634 w 618"/>
                <a:gd name="T13" fmla="*/ 0 h 977"/>
                <a:gd name="T14" fmla="*/ 401358760 w 618"/>
                <a:gd name="T15" fmla="*/ 114318090 h 977"/>
                <a:gd name="T16" fmla="*/ 390227912 w 618"/>
                <a:gd name="T17" fmla="*/ 124061055 h 977"/>
                <a:gd name="T18" fmla="*/ 380407099 w 618"/>
                <a:gd name="T19" fmla="*/ 113668506 h 977"/>
                <a:gd name="T20" fmla="*/ 383026360 w 618"/>
                <a:gd name="T21" fmla="*/ 17537181 h 977"/>
                <a:gd name="T22" fmla="*/ 398740308 w 618"/>
                <a:gd name="T23" fmla="*/ 26630567 h 977"/>
                <a:gd name="T24" fmla="*/ 312968209 w 618"/>
                <a:gd name="T25" fmla="*/ 71448699 h 977"/>
                <a:gd name="T26" fmla="*/ 298563487 w 618"/>
                <a:gd name="T27" fmla="*/ 67551191 h 977"/>
                <a:gd name="T28" fmla="*/ 303147396 w 618"/>
                <a:gd name="T29" fmla="*/ 53261940 h 97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18"/>
                <a:gd name="T46" fmla="*/ 0 h 977"/>
                <a:gd name="T47" fmla="*/ 618 w 618"/>
                <a:gd name="T48" fmla="*/ 977 h 97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18" h="977">
                  <a:moveTo>
                    <a:pt x="0" y="960"/>
                  </a:moveTo>
                  <a:lnTo>
                    <a:pt x="588" y="19"/>
                  </a:lnTo>
                  <a:lnTo>
                    <a:pt x="615" y="36"/>
                  </a:lnTo>
                  <a:lnTo>
                    <a:pt x="27" y="977"/>
                  </a:lnTo>
                  <a:lnTo>
                    <a:pt x="0" y="960"/>
                  </a:lnTo>
                  <a:close/>
                  <a:moveTo>
                    <a:pt x="463" y="82"/>
                  </a:moveTo>
                  <a:lnTo>
                    <a:pt x="618" y="0"/>
                  </a:lnTo>
                  <a:lnTo>
                    <a:pt x="613" y="176"/>
                  </a:lnTo>
                  <a:cubicBezTo>
                    <a:pt x="613" y="185"/>
                    <a:pt x="605" y="192"/>
                    <a:pt x="596" y="191"/>
                  </a:cubicBezTo>
                  <a:cubicBezTo>
                    <a:pt x="588" y="191"/>
                    <a:pt x="581" y="184"/>
                    <a:pt x="581" y="175"/>
                  </a:cubicBezTo>
                  <a:lnTo>
                    <a:pt x="585" y="27"/>
                  </a:lnTo>
                  <a:lnTo>
                    <a:pt x="609" y="41"/>
                  </a:lnTo>
                  <a:lnTo>
                    <a:pt x="478" y="110"/>
                  </a:lnTo>
                  <a:cubicBezTo>
                    <a:pt x="470" y="115"/>
                    <a:pt x="460" y="112"/>
                    <a:pt x="456" y="104"/>
                  </a:cubicBezTo>
                  <a:cubicBezTo>
                    <a:pt x="452" y="96"/>
                    <a:pt x="455" y="86"/>
                    <a:pt x="463" y="82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46" name="Freeform 39"/>
            <p:cNvSpPr>
              <a:spLocks noEditPoints="1"/>
            </p:cNvSpPr>
            <p:nvPr/>
          </p:nvSpPr>
          <p:spPr bwMode="auto">
            <a:xfrm>
              <a:off x="2522092" y="4793309"/>
              <a:ext cx="600075" cy="884238"/>
            </a:xfrm>
            <a:custGeom>
              <a:avLst/>
              <a:gdLst>
                <a:gd name="T0" fmla="*/ 468853242 w 740"/>
                <a:gd name="T1" fmla="*/ 712091725 h 1098"/>
                <a:gd name="T2" fmla="*/ 3288249 w 740"/>
                <a:gd name="T3" fmla="*/ 23346939 h 1098"/>
                <a:gd name="T4" fmla="*/ 20384710 w 740"/>
                <a:gd name="T5" fmla="*/ 11673872 h 1098"/>
                <a:gd name="T6" fmla="*/ 486608158 w 740"/>
                <a:gd name="T7" fmla="*/ 700417856 h 1098"/>
                <a:gd name="T8" fmla="*/ 468853242 w 740"/>
                <a:gd name="T9" fmla="*/ 712091725 h 1098"/>
                <a:gd name="T10" fmla="*/ 7233337 w 740"/>
                <a:gd name="T11" fmla="*/ 114142401 h 1098"/>
                <a:gd name="T12" fmla="*/ 0 w 740"/>
                <a:gd name="T13" fmla="*/ 0 h 1098"/>
                <a:gd name="T14" fmla="*/ 103897301 w 740"/>
                <a:gd name="T15" fmla="*/ 50585974 h 1098"/>
                <a:gd name="T16" fmla="*/ 109157712 w 740"/>
                <a:gd name="T17" fmla="*/ 64204695 h 1098"/>
                <a:gd name="T18" fmla="*/ 94691018 w 740"/>
                <a:gd name="T19" fmla="*/ 68745070 h 1098"/>
                <a:gd name="T20" fmla="*/ 7233337 w 740"/>
                <a:gd name="T21" fmla="*/ 26589955 h 1098"/>
                <a:gd name="T22" fmla="*/ 22357658 w 740"/>
                <a:gd name="T23" fmla="*/ 16861725 h 1098"/>
                <a:gd name="T24" fmla="*/ 28275700 w 740"/>
                <a:gd name="T25" fmla="*/ 112845036 h 1098"/>
                <a:gd name="T26" fmla="*/ 18412572 w 740"/>
                <a:gd name="T27" fmla="*/ 123870626 h 1098"/>
                <a:gd name="T28" fmla="*/ 7233337 w 740"/>
                <a:gd name="T29" fmla="*/ 114142401 h 109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40"/>
                <a:gd name="T46" fmla="*/ 0 h 1098"/>
                <a:gd name="T47" fmla="*/ 740 w 740"/>
                <a:gd name="T48" fmla="*/ 1098 h 109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40" h="1098">
                  <a:moveTo>
                    <a:pt x="713" y="1098"/>
                  </a:moveTo>
                  <a:lnTo>
                    <a:pt x="5" y="36"/>
                  </a:lnTo>
                  <a:lnTo>
                    <a:pt x="31" y="18"/>
                  </a:lnTo>
                  <a:lnTo>
                    <a:pt x="740" y="1080"/>
                  </a:lnTo>
                  <a:lnTo>
                    <a:pt x="713" y="1098"/>
                  </a:lnTo>
                  <a:close/>
                  <a:moveTo>
                    <a:pt x="11" y="176"/>
                  </a:moveTo>
                  <a:lnTo>
                    <a:pt x="0" y="0"/>
                  </a:lnTo>
                  <a:lnTo>
                    <a:pt x="158" y="78"/>
                  </a:lnTo>
                  <a:cubicBezTo>
                    <a:pt x="166" y="81"/>
                    <a:pt x="169" y="91"/>
                    <a:pt x="166" y="99"/>
                  </a:cubicBezTo>
                  <a:cubicBezTo>
                    <a:pt x="162" y="107"/>
                    <a:pt x="152" y="110"/>
                    <a:pt x="144" y="106"/>
                  </a:cubicBezTo>
                  <a:lnTo>
                    <a:pt x="11" y="41"/>
                  </a:lnTo>
                  <a:lnTo>
                    <a:pt x="34" y="26"/>
                  </a:lnTo>
                  <a:lnTo>
                    <a:pt x="43" y="174"/>
                  </a:lnTo>
                  <a:cubicBezTo>
                    <a:pt x="43" y="183"/>
                    <a:pt x="37" y="190"/>
                    <a:pt x="28" y="191"/>
                  </a:cubicBezTo>
                  <a:cubicBezTo>
                    <a:pt x="19" y="191"/>
                    <a:pt x="11" y="185"/>
                    <a:pt x="11" y="176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47" name="Rectangle 41"/>
            <p:cNvSpPr>
              <a:spLocks noChangeArrowheads="1"/>
            </p:cNvSpPr>
            <p:nvPr/>
          </p:nvSpPr>
          <p:spPr bwMode="auto">
            <a:xfrm>
              <a:off x="2166492" y="4671071"/>
              <a:ext cx="336550" cy="141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/>
            </a:p>
          </p:txBody>
        </p:sp>
        <p:sp>
          <p:nvSpPr>
            <p:cNvPr id="48" name="Freeform 42"/>
            <p:cNvSpPr>
              <a:spLocks noEditPoints="1"/>
            </p:cNvSpPr>
            <p:nvPr/>
          </p:nvSpPr>
          <p:spPr bwMode="auto">
            <a:xfrm>
              <a:off x="2160142" y="4664721"/>
              <a:ext cx="349250" cy="153988"/>
            </a:xfrm>
            <a:custGeom>
              <a:avLst/>
              <a:gdLst>
                <a:gd name="T0" fmla="*/ 0 w 432"/>
                <a:gd name="T1" fmla="*/ 5145766 h 192"/>
                <a:gd name="T2" fmla="*/ 5229049 w 432"/>
                <a:gd name="T3" fmla="*/ 0 h 192"/>
                <a:gd name="T4" fmla="*/ 277121813 w 432"/>
                <a:gd name="T5" fmla="*/ 0 h 192"/>
                <a:gd name="T6" fmla="*/ 282350860 w 432"/>
                <a:gd name="T7" fmla="*/ 5145766 h 192"/>
                <a:gd name="T8" fmla="*/ 282350860 w 432"/>
                <a:gd name="T9" fmla="*/ 118355831 h 192"/>
                <a:gd name="T10" fmla="*/ 277121813 w 432"/>
                <a:gd name="T11" fmla="*/ 123501595 h 192"/>
                <a:gd name="T12" fmla="*/ 5229049 w 432"/>
                <a:gd name="T13" fmla="*/ 123501595 h 192"/>
                <a:gd name="T14" fmla="*/ 0 w 432"/>
                <a:gd name="T15" fmla="*/ 118355831 h 192"/>
                <a:gd name="T16" fmla="*/ 0 w 432"/>
                <a:gd name="T17" fmla="*/ 5145766 h 192"/>
                <a:gd name="T18" fmla="*/ 10457289 w 432"/>
                <a:gd name="T19" fmla="*/ 118355831 h 192"/>
                <a:gd name="T20" fmla="*/ 5229049 w 432"/>
                <a:gd name="T21" fmla="*/ 113210067 h 192"/>
                <a:gd name="T22" fmla="*/ 277121813 w 432"/>
                <a:gd name="T23" fmla="*/ 113210067 h 192"/>
                <a:gd name="T24" fmla="*/ 271893575 w 432"/>
                <a:gd name="T25" fmla="*/ 118355831 h 192"/>
                <a:gd name="T26" fmla="*/ 271893575 w 432"/>
                <a:gd name="T27" fmla="*/ 5145766 h 192"/>
                <a:gd name="T28" fmla="*/ 277121813 w 432"/>
                <a:gd name="T29" fmla="*/ 10291531 h 192"/>
                <a:gd name="T30" fmla="*/ 5229049 w 432"/>
                <a:gd name="T31" fmla="*/ 10291531 h 192"/>
                <a:gd name="T32" fmla="*/ 10457289 w 432"/>
                <a:gd name="T33" fmla="*/ 5145766 h 192"/>
                <a:gd name="T34" fmla="*/ 10457289 w 432"/>
                <a:gd name="T35" fmla="*/ 118355831 h 1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32"/>
                <a:gd name="T55" fmla="*/ 0 h 192"/>
                <a:gd name="T56" fmla="*/ 432 w 432"/>
                <a:gd name="T57" fmla="*/ 192 h 1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32" h="19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24" y="0"/>
                  </a:lnTo>
                  <a:cubicBezTo>
                    <a:pt x="429" y="0"/>
                    <a:pt x="432" y="4"/>
                    <a:pt x="432" y="8"/>
                  </a:cubicBezTo>
                  <a:lnTo>
                    <a:pt x="432" y="184"/>
                  </a:lnTo>
                  <a:cubicBezTo>
                    <a:pt x="432" y="189"/>
                    <a:pt x="429" y="192"/>
                    <a:pt x="424" y="192"/>
                  </a:cubicBezTo>
                  <a:lnTo>
                    <a:pt x="8" y="192"/>
                  </a:lnTo>
                  <a:cubicBezTo>
                    <a:pt x="4" y="192"/>
                    <a:pt x="0" y="189"/>
                    <a:pt x="0" y="184"/>
                  </a:cubicBezTo>
                  <a:lnTo>
                    <a:pt x="0" y="8"/>
                  </a:lnTo>
                  <a:close/>
                  <a:moveTo>
                    <a:pt x="16" y="184"/>
                  </a:moveTo>
                  <a:lnTo>
                    <a:pt x="8" y="176"/>
                  </a:lnTo>
                  <a:lnTo>
                    <a:pt x="424" y="176"/>
                  </a:lnTo>
                  <a:lnTo>
                    <a:pt x="416" y="184"/>
                  </a:lnTo>
                  <a:lnTo>
                    <a:pt x="416" y="8"/>
                  </a:lnTo>
                  <a:lnTo>
                    <a:pt x="42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84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49" name="Freeform 43"/>
            <p:cNvSpPr>
              <a:spLocks/>
            </p:cNvSpPr>
            <p:nvPr/>
          </p:nvSpPr>
          <p:spPr bwMode="auto">
            <a:xfrm>
              <a:off x="2201417" y="4669484"/>
              <a:ext cx="266700" cy="134938"/>
            </a:xfrm>
            <a:custGeom>
              <a:avLst/>
              <a:gdLst>
                <a:gd name="T0" fmla="*/ 193467060 w 331"/>
                <a:gd name="T1" fmla="*/ 36561733 h 167"/>
                <a:gd name="T2" fmla="*/ 165550590 w 331"/>
                <a:gd name="T3" fmla="*/ 11098852 h 167"/>
                <a:gd name="T4" fmla="*/ 144775393 w 331"/>
                <a:gd name="T5" fmla="*/ 14363222 h 167"/>
                <a:gd name="T6" fmla="*/ 144775393 w 331"/>
                <a:gd name="T7" fmla="*/ 14363222 h 167"/>
                <a:gd name="T8" fmla="*/ 109717650 w 331"/>
                <a:gd name="T9" fmla="*/ 7181611 h 167"/>
                <a:gd name="T10" fmla="*/ 103874400 w 331"/>
                <a:gd name="T11" fmla="*/ 9793105 h 167"/>
                <a:gd name="T12" fmla="*/ 103874400 w 331"/>
                <a:gd name="T13" fmla="*/ 9793105 h 167"/>
                <a:gd name="T14" fmla="*/ 75958736 w 331"/>
                <a:gd name="T15" fmla="*/ 3264368 h 167"/>
                <a:gd name="T16" fmla="*/ 68168037 w 331"/>
                <a:gd name="T17" fmla="*/ 7834484 h 167"/>
                <a:gd name="T18" fmla="*/ 68168037 w 331"/>
                <a:gd name="T19" fmla="*/ 7834484 h 167"/>
                <a:gd name="T20" fmla="*/ 35707181 w 331"/>
                <a:gd name="T21" fmla="*/ 5875863 h 167"/>
                <a:gd name="T22" fmla="*/ 27916482 w 331"/>
                <a:gd name="T23" fmla="*/ 15016095 h 167"/>
                <a:gd name="T24" fmla="*/ 27916482 w 331"/>
                <a:gd name="T25" fmla="*/ 15016095 h 167"/>
                <a:gd name="T26" fmla="*/ 9738175 w 331"/>
                <a:gd name="T27" fmla="*/ 36561733 h 167"/>
                <a:gd name="T28" fmla="*/ 11037028 w 331"/>
                <a:gd name="T29" fmla="*/ 39173227 h 167"/>
                <a:gd name="T30" fmla="*/ 11037028 w 331"/>
                <a:gd name="T31" fmla="*/ 39173227 h 167"/>
                <a:gd name="T32" fmla="*/ 16879451 w 331"/>
                <a:gd name="T33" fmla="*/ 70511165 h 167"/>
                <a:gd name="T34" fmla="*/ 31811429 w 331"/>
                <a:gd name="T35" fmla="*/ 74428405 h 167"/>
                <a:gd name="T36" fmla="*/ 31811429 w 331"/>
                <a:gd name="T37" fmla="*/ 74428405 h 167"/>
                <a:gd name="T38" fmla="*/ 60377338 w 331"/>
                <a:gd name="T39" fmla="*/ 93362543 h 167"/>
                <a:gd name="T40" fmla="*/ 74659883 w 331"/>
                <a:gd name="T41" fmla="*/ 90751049 h 167"/>
                <a:gd name="T42" fmla="*/ 74659883 w 331"/>
                <a:gd name="T43" fmla="*/ 90751049 h 167"/>
                <a:gd name="T44" fmla="*/ 114911450 w 331"/>
                <a:gd name="T45" fmla="*/ 105767138 h 167"/>
                <a:gd name="T46" fmla="*/ 132440321 w 331"/>
                <a:gd name="T47" fmla="*/ 96626910 h 167"/>
                <a:gd name="T48" fmla="*/ 132440321 w 331"/>
                <a:gd name="T49" fmla="*/ 96626910 h 167"/>
                <a:gd name="T50" fmla="*/ 183728082 w 331"/>
                <a:gd name="T51" fmla="*/ 88139555 h 167"/>
                <a:gd name="T52" fmla="*/ 183728082 w 331"/>
                <a:gd name="T53" fmla="*/ 87486682 h 167"/>
                <a:gd name="T54" fmla="*/ 183728082 w 331"/>
                <a:gd name="T55" fmla="*/ 87486682 h 167"/>
                <a:gd name="T56" fmla="*/ 207100179 w 331"/>
                <a:gd name="T57" fmla="*/ 75081279 h 167"/>
                <a:gd name="T58" fmla="*/ 201906379 w 331"/>
                <a:gd name="T59" fmla="*/ 63329557 h 167"/>
                <a:gd name="T60" fmla="*/ 201906379 w 331"/>
                <a:gd name="T61" fmla="*/ 63329557 h 167"/>
                <a:gd name="T62" fmla="*/ 209047652 w 331"/>
                <a:gd name="T63" fmla="*/ 43743341 h 167"/>
                <a:gd name="T64" fmla="*/ 193467060 w 331"/>
                <a:gd name="T65" fmla="*/ 36561733 h 1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1"/>
                <a:gd name="T100" fmla="*/ 0 h 167"/>
                <a:gd name="T101" fmla="*/ 331 w 331"/>
                <a:gd name="T102" fmla="*/ 167 h 16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1" h="167">
                  <a:moveTo>
                    <a:pt x="298" y="56"/>
                  </a:moveTo>
                  <a:cubicBezTo>
                    <a:pt x="301" y="37"/>
                    <a:pt x="282" y="20"/>
                    <a:pt x="255" y="17"/>
                  </a:cubicBezTo>
                  <a:cubicBezTo>
                    <a:pt x="244" y="16"/>
                    <a:pt x="232" y="18"/>
                    <a:pt x="223" y="22"/>
                  </a:cubicBezTo>
                  <a:cubicBezTo>
                    <a:pt x="212" y="9"/>
                    <a:pt x="189" y="4"/>
                    <a:pt x="169" y="11"/>
                  </a:cubicBezTo>
                  <a:cubicBezTo>
                    <a:pt x="166" y="12"/>
                    <a:pt x="163" y="13"/>
                    <a:pt x="160" y="15"/>
                  </a:cubicBezTo>
                  <a:cubicBezTo>
                    <a:pt x="152" y="4"/>
                    <a:pt x="133" y="0"/>
                    <a:pt x="117" y="5"/>
                  </a:cubicBezTo>
                  <a:cubicBezTo>
                    <a:pt x="112" y="7"/>
                    <a:pt x="108" y="9"/>
                    <a:pt x="105" y="12"/>
                  </a:cubicBezTo>
                  <a:cubicBezTo>
                    <a:pt x="93" y="1"/>
                    <a:pt x="70" y="0"/>
                    <a:pt x="55" y="9"/>
                  </a:cubicBezTo>
                  <a:cubicBezTo>
                    <a:pt x="48" y="12"/>
                    <a:pt x="44" y="18"/>
                    <a:pt x="43" y="23"/>
                  </a:cubicBezTo>
                  <a:cubicBezTo>
                    <a:pt x="22" y="27"/>
                    <a:pt x="9" y="42"/>
                    <a:pt x="15" y="56"/>
                  </a:cubicBezTo>
                  <a:cubicBezTo>
                    <a:pt x="15" y="57"/>
                    <a:pt x="16" y="59"/>
                    <a:pt x="17" y="60"/>
                  </a:cubicBezTo>
                  <a:cubicBezTo>
                    <a:pt x="0" y="75"/>
                    <a:pt x="4" y="96"/>
                    <a:pt x="26" y="108"/>
                  </a:cubicBezTo>
                  <a:cubicBezTo>
                    <a:pt x="33" y="111"/>
                    <a:pt x="41" y="114"/>
                    <a:pt x="49" y="114"/>
                  </a:cubicBezTo>
                  <a:cubicBezTo>
                    <a:pt x="50" y="130"/>
                    <a:pt x="69" y="143"/>
                    <a:pt x="93" y="143"/>
                  </a:cubicBezTo>
                  <a:cubicBezTo>
                    <a:pt x="101" y="143"/>
                    <a:pt x="108" y="142"/>
                    <a:pt x="115" y="139"/>
                  </a:cubicBezTo>
                  <a:cubicBezTo>
                    <a:pt x="123" y="157"/>
                    <a:pt x="151" y="167"/>
                    <a:pt x="177" y="162"/>
                  </a:cubicBezTo>
                  <a:cubicBezTo>
                    <a:pt x="188" y="159"/>
                    <a:pt x="198" y="154"/>
                    <a:pt x="204" y="148"/>
                  </a:cubicBezTo>
                  <a:cubicBezTo>
                    <a:pt x="231" y="159"/>
                    <a:pt x="267" y="153"/>
                    <a:pt x="283" y="135"/>
                  </a:cubicBezTo>
                  <a:cubicBezTo>
                    <a:pt x="283" y="134"/>
                    <a:pt x="283" y="134"/>
                    <a:pt x="283" y="134"/>
                  </a:cubicBezTo>
                  <a:cubicBezTo>
                    <a:pt x="301" y="135"/>
                    <a:pt x="317" y="127"/>
                    <a:pt x="319" y="115"/>
                  </a:cubicBezTo>
                  <a:cubicBezTo>
                    <a:pt x="320" y="108"/>
                    <a:pt x="317" y="102"/>
                    <a:pt x="311" y="97"/>
                  </a:cubicBezTo>
                  <a:cubicBezTo>
                    <a:pt x="326" y="91"/>
                    <a:pt x="331" y="77"/>
                    <a:pt x="322" y="67"/>
                  </a:cubicBezTo>
                  <a:cubicBezTo>
                    <a:pt x="317" y="61"/>
                    <a:pt x="308" y="57"/>
                    <a:pt x="298" y="56"/>
                  </a:cubicBezTo>
                  <a:close/>
                </a:path>
              </a:pathLst>
            </a:custGeom>
            <a:solidFill>
              <a:srgbClr val="CCC1D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50" name="Freeform 44"/>
            <p:cNvSpPr>
              <a:spLocks noEditPoints="1"/>
            </p:cNvSpPr>
            <p:nvPr/>
          </p:nvSpPr>
          <p:spPr bwMode="auto">
            <a:xfrm>
              <a:off x="2199830" y="4664721"/>
              <a:ext cx="271463" cy="142875"/>
            </a:xfrm>
            <a:custGeom>
              <a:avLst/>
              <a:gdLst>
                <a:gd name="T0" fmla="*/ 189295333 w 336"/>
                <a:gd name="T1" fmla="*/ 32291375 h 176"/>
                <a:gd name="T2" fmla="*/ 186684926 w 336"/>
                <a:gd name="T3" fmla="*/ 28996322 h 176"/>
                <a:gd name="T4" fmla="*/ 147519939 w 336"/>
                <a:gd name="T5" fmla="*/ 23065381 h 176"/>
                <a:gd name="T6" fmla="*/ 131201464 w 336"/>
                <a:gd name="T7" fmla="*/ 14497755 h 176"/>
                <a:gd name="T8" fmla="*/ 107702957 w 336"/>
                <a:gd name="T9" fmla="*/ 18451981 h 176"/>
                <a:gd name="T10" fmla="*/ 93994863 w 336"/>
                <a:gd name="T11" fmla="*/ 11202698 h 176"/>
                <a:gd name="T12" fmla="*/ 72454766 w 336"/>
                <a:gd name="T13" fmla="*/ 15816101 h 176"/>
                <a:gd name="T14" fmla="*/ 54830684 w 336"/>
                <a:gd name="T15" fmla="*/ 10544337 h 176"/>
                <a:gd name="T16" fmla="*/ 33289767 w 336"/>
                <a:gd name="T17" fmla="*/ 22406208 h 176"/>
                <a:gd name="T18" fmla="*/ 18276892 w 336"/>
                <a:gd name="T19" fmla="*/ 29655495 h 176"/>
                <a:gd name="T20" fmla="*/ 15665678 w 336"/>
                <a:gd name="T21" fmla="*/ 40199016 h 176"/>
                <a:gd name="T22" fmla="*/ 16318482 w 336"/>
                <a:gd name="T23" fmla="*/ 46129951 h 176"/>
                <a:gd name="T24" fmla="*/ 10444054 w 336"/>
                <a:gd name="T25" fmla="*/ 59969350 h 176"/>
                <a:gd name="T26" fmla="*/ 12402464 w 336"/>
                <a:gd name="T27" fmla="*/ 63923577 h 176"/>
                <a:gd name="T28" fmla="*/ 33942570 w 336"/>
                <a:gd name="T29" fmla="*/ 73807926 h 176"/>
                <a:gd name="T30" fmla="*/ 39165000 w 336"/>
                <a:gd name="T31" fmla="*/ 82375552 h 176"/>
                <a:gd name="T32" fmla="*/ 62663520 w 336"/>
                <a:gd name="T33" fmla="*/ 92919074 h 176"/>
                <a:gd name="T34" fmla="*/ 80287602 w 336"/>
                <a:gd name="T35" fmla="*/ 92260713 h 176"/>
                <a:gd name="T36" fmla="*/ 93994863 w 336"/>
                <a:gd name="T37" fmla="*/ 103463408 h 176"/>
                <a:gd name="T38" fmla="*/ 114230185 w 336"/>
                <a:gd name="T39" fmla="*/ 105440115 h 176"/>
                <a:gd name="T40" fmla="*/ 148825547 w 336"/>
                <a:gd name="T41" fmla="*/ 99509181 h 176"/>
                <a:gd name="T42" fmla="*/ 161228008 w 336"/>
                <a:gd name="T43" fmla="*/ 98850008 h 176"/>
                <a:gd name="T44" fmla="*/ 182768104 w 336"/>
                <a:gd name="T45" fmla="*/ 88306486 h 176"/>
                <a:gd name="T46" fmla="*/ 184726515 w 336"/>
                <a:gd name="T47" fmla="*/ 86988140 h 176"/>
                <a:gd name="T48" fmla="*/ 204961812 w 336"/>
                <a:gd name="T49" fmla="*/ 75785445 h 176"/>
                <a:gd name="T50" fmla="*/ 200392187 w 336"/>
                <a:gd name="T51" fmla="*/ 63264404 h 176"/>
                <a:gd name="T52" fmla="*/ 206266612 w 336"/>
                <a:gd name="T53" fmla="*/ 48765831 h 176"/>
                <a:gd name="T54" fmla="*/ 213447502 w 336"/>
                <a:gd name="T55" fmla="*/ 42834897 h 176"/>
                <a:gd name="T56" fmla="*/ 217363516 w 336"/>
                <a:gd name="T57" fmla="*/ 63264404 h 176"/>
                <a:gd name="T58" fmla="*/ 214100306 w 336"/>
                <a:gd name="T59" fmla="*/ 77102979 h 176"/>
                <a:gd name="T60" fmla="*/ 202350598 w 336"/>
                <a:gd name="T61" fmla="*/ 93578247 h 176"/>
                <a:gd name="T62" fmla="*/ 190600940 w 336"/>
                <a:gd name="T63" fmla="*/ 92260713 h 176"/>
                <a:gd name="T64" fmla="*/ 177546483 w 336"/>
                <a:gd name="T65" fmla="*/ 104781754 h 176"/>
                <a:gd name="T66" fmla="*/ 148172743 w 336"/>
                <a:gd name="T67" fmla="*/ 109394367 h 176"/>
                <a:gd name="T68" fmla="*/ 136423085 w 336"/>
                <a:gd name="T69" fmla="*/ 106099288 h 176"/>
                <a:gd name="T70" fmla="*/ 91384456 w 336"/>
                <a:gd name="T71" fmla="*/ 113348594 h 176"/>
                <a:gd name="T72" fmla="*/ 77676388 w 336"/>
                <a:gd name="T73" fmla="*/ 106099288 h 176"/>
                <a:gd name="T74" fmla="*/ 62663520 w 336"/>
                <a:gd name="T75" fmla="*/ 102804235 h 176"/>
                <a:gd name="T76" fmla="*/ 37859392 w 336"/>
                <a:gd name="T77" fmla="*/ 96214128 h 176"/>
                <a:gd name="T78" fmla="*/ 28068146 w 336"/>
                <a:gd name="T79" fmla="*/ 80398033 h 176"/>
                <a:gd name="T80" fmla="*/ 15012874 w 336"/>
                <a:gd name="T81" fmla="*/ 79080499 h 176"/>
                <a:gd name="T82" fmla="*/ 652804 w 336"/>
                <a:gd name="T83" fmla="*/ 61946058 h 176"/>
                <a:gd name="T84" fmla="*/ 1958412 w 336"/>
                <a:gd name="T85" fmla="*/ 48107470 h 176"/>
                <a:gd name="T86" fmla="*/ 5874426 w 336"/>
                <a:gd name="T87" fmla="*/ 42834897 h 176"/>
                <a:gd name="T88" fmla="*/ 5221623 w 336"/>
                <a:gd name="T89" fmla="*/ 31632202 h 176"/>
                <a:gd name="T90" fmla="*/ 26762538 w 336"/>
                <a:gd name="T91" fmla="*/ 13839394 h 176"/>
                <a:gd name="T92" fmla="*/ 35900981 w 336"/>
                <a:gd name="T93" fmla="*/ 4613401 h 176"/>
                <a:gd name="T94" fmla="*/ 71149159 w 336"/>
                <a:gd name="T95" fmla="*/ 6590109 h 176"/>
                <a:gd name="T96" fmla="*/ 77023584 w 336"/>
                <a:gd name="T97" fmla="*/ 1318347 h 176"/>
                <a:gd name="T98" fmla="*/ 108355760 w 336"/>
                <a:gd name="T99" fmla="*/ 9225991 h 176"/>
                <a:gd name="T100" fmla="*/ 110966167 w 336"/>
                <a:gd name="T101" fmla="*/ 5271763 h 176"/>
                <a:gd name="T102" fmla="*/ 148825547 w 336"/>
                <a:gd name="T103" fmla="*/ 13180217 h 176"/>
                <a:gd name="T104" fmla="*/ 169713647 w 336"/>
                <a:gd name="T105" fmla="*/ 9885164 h 176"/>
                <a:gd name="T106" fmla="*/ 198433776 w 336"/>
                <a:gd name="T107" fmla="*/ 28337148 h 176"/>
                <a:gd name="T108" fmla="*/ 197780972 w 336"/>
                <a:gd name="T109" fmla="*/ 35586429 h 17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36"/>
                <a:gd name="T166" fmla="*/ 0 h 176"/>
                <a:gd name="T167" fmla="*/ 336 w 336"/>
                <a:gd name="T168" fmla="*/ 176 h 17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36" h="176">
                  <a:moveTo>
                    <a:pt x="296" y="69"/>
                  </a:moveTo>
                  <a:cubicBezTo>
                    <a:pt x="294" y="68"/>
                    <a:pt x="292" y="65"/>
                    <a:pt x="292" y="63"/>
                  </a:cubicBezTo>
                  <a:lnTo>
                    <a:pt x="290" y="49"/>
                  </a:lnTo>
                  <a:lnTo>
                    <a:pt x="291" y="52"/>
                  </a:lnTo>
                  <a:lnTo>
                    <a:pt x="283" y="41"/>
                  </a:lnTo>
                  <a:lnTo>
                    <a:pt x="286" y="44"/>
                  </a:lnTo>
                  <a:lnTo>
                    <a:pt x="253" y="30"/>
                  </a:lnTo>
                  <a:lnTo>
                    <a:pt x="258" y="30"/>
                  </a:lnTo>
                  <a:lnTo>
                    <a:pt x="226" y="35"/>
                  </a:lnTo>
                  <a:cubicBezTo>
                    <a:pt x="224" y="36"/>
                    <a:pt x="222" y="35"/>
                    <a:pt x="221" y="35"/>
                  </a:cubicBezTo>
                  <a:lnTo>
                    <a:pt x="197" y="22"/>
                  </a:lnTo>
                  <a:lnTo>
                    <a:pt x="201" y="22"/>
                  </a:lnTo>
                  <a:lnTo>
                    <a:pt x="171" y="24"/>
                  </a:lnTo>
                  <a:lnTo>
                    <a:pt x="174" y="24"/>
                  </a:lnTo>
                  <a:lnTo>
                    <a:pt x="165" y="28"/>
                  </a:lnTo>
                  <a:cubicBezTo>
                    <a:pt x="162" y="29"/>
                    <a:pt x="160" y="29"/>
                    <a:pt x="157" y="27"/>
                  </a:cubicBezTo>
                  <a:lnTo>
                    <a:pt x="139" y="16"/>
                  </a:lnTo>
                  <a:lnTo>
                    <a:pt x="144" y="17"/>
                  </a:lnTo>
                  <a:lnTo>
                    <a:pt x="119" y="18"/>
                  </a:lnTo>
                  <a:lnTo>
                    <a:pt x="123" y="17"/>
                  </a:lnTo>
                  <a:lnTo>
                    <a:pt x="111" y="24"/>
                  </a:lnTo>
                  <a:cubicBezTo>
                    <a:pt x="108" y="26"/>
                    <a:pt x="106" y="26"/>
                    <a:pt x="104" y="25"/>
                  </a:cubicBezTo>
                  <a:lnTo>
                    <a:pt x="80" y="16"/>
                  </a:lnTo>
                  <a:lnTo>
                    <a:pt x="84" y="16"/>
                  </a:lnTo>
                  <a:lnTo>
                    <a:pt x="58" y="22"/>
                  </a:lnTo>
                  <a:lnTo>
                    <a:pt x="63" y="20"/>
                  </a:lnTo>
                  <a:lnTo>
                    <a:pt x="51" y="34"/>
                  </a:lnTo>
                  <a:cubicBezTo>
                    <a:pt x="50" y="34"/>
                    <a:pt x="49" y="35"/>
                    <a:pt x="48" y="36"/>
                  </a:cubicBezTo>
                  <a:lnTo>
                    <a:pt x="24" y="49"/>
                  </a:lnTo>
                  <a:lnTo>
                    <a:pt x="28" y="45"/>
                  </a:lnTo>
                  <a:lnTo>
                    <a:pt x="23" y="55"/>
                  </a:lnTo>
                  <a:lnTo>
                    <a:pt x="23" y="51"/>
                  </a:lnTo>
                  <a:lnTo>
                    <a:pt x="24" y="61"/>
                  </a:lnTo>
                  <a:lnTo>
                    <a:pt x="24" y="58"/>
                  </a:lnTo>
                  <a:lnTo>
                    <a:pt x="26" y="62"/>
                  </a:lnTo>
                  <a:cubicBezTo>
                    <a:pt x="27" y="65"/>
                    <a:pt x="27" y="68"/>
                    <a:pt x="25" y="70"/>
                  </a:cubicBezTo>
                  <a:lnTo>
                    <a:pt x="16" y="82"/>
                  </a:lnTo>
                  <a:lnTo>
                    <a:pt x="17" y="78"/>
                  </a:lnTo>
                  <a:lnTo>
                    <a:pt x="16" y="91"/>
                  </a:lnTo>
                  <a:lnTo>
                    <a:pt x="16" y="87"/>
                  </a:lnTo>
                  <a:lnTo>
                    <a:pt x="22" y="100"/>
                  </a:lnTo>
                  <a:lnTo>
                    <a:pt x="19" y="97"/>
                  </a:lnTo>
                  <a:lnTo>
                    <a:pt x="32" y="107"/>
                  </a:lnTo>
                  <a:lnTo>
                    <a:pt x="29" y="106"/>
                  </a:lnTo>
                  <a:lnTo>
                    <a:pt x="52" y="112"/>
                  </a:lnTo>
                  <a:cubicBezTo>
                    <a:pt x="55" y="112"/>
                    <a:pt x="57" y="114"/>
                    <a:pt x="58" y="117"/>
                  </a:cubicBezTo>
                  <a:lnTo>
                    <a:pt x="62" y="128"/>
                  </a:lnTo>
                  <a:lnTo>
                    <a:pt x="60" y="125"/>
                  </a:lnTo>
                  <a:lnTo>
                    <a:pt x="69" y="135"/>
                  </a:lnTo>
                  <a:lnTo>
                    <a:pt x="65" y="133"/>
                  </a:lnTo>
                  <a:lnTo>
                    <a:pt x="96" y="141"/>
                  </a:lnTo>
                  <a:lnTo>
                    <a:pt x="93" y="141"/>
                  </a:lnTo>
                  <a:lnTo>
                    <a:pt x="115" y="137"/>
                  </a:lnTo>
                  <a:cubicBezTo>
                    <a:pt x="118" y="136"/>
                    <a:pt x="121" y="137"/>
                    <a:pt x="123" y="140"/>
                  </a:cubicBezTo>
                  <a:lnTo>
                    <a:pt x="132" y="152"/>
                  </a:lnTo>
                  <a:lnTo>
                    <a:pt x="129" y="149"/>
                  </a:lnTo>
                  <a:lnTo>
                    <a:pt x="144" y="157"/>
                  </a:lnTo>
                  <a:lnTo>
                    <a:pt x="141" y="156"/>
                  </a:lnTo>
                  <a:lnTo>
                    <a:pt x="179" y="159"/>
                  </a:lnTo>
                  <a:lnTo>
                    <a:pt x="175" y="160"/>
                  </a:lnTo>
                  <a:lnTo>
                    <a:pt x="202" y="146"/>
                  </a:lnTo>
                  <a:cubicBezTo>
                    <a:pt x="203" y="145"/>
                    <a:pt x="205" y="145"/>
                    <a:pt x="207" y="146"/>
                  </a:cubicBezTo>
                  <a:lnTo>
                    <a:pt x="228" y="151"/>
                  </a:lnTo>
                  <a:lnTo>
                    <a:pt x="226" y="150"/>
                  </a:lnTo>
                  <a:lnTo>
                    <a:pt x="249" y="149"/>
                  </a:lnTo>
                  <a:lnTo>
                    <a:pt x="247" y="150"/>
                  </a:lnTo>
                  <a:lnTo>
                    <a:pt x="267" y="144"/>
                  </a:lnTo>
                  <a:lnTo>
                    <a:pt x="265" y="145"/>
                  </a:lnTo>
                  <a:lnTo>
                    <a:pt x="280" y="134"/>
                  </a:lnTo>
                  <a:lnTo>
                    <a:pt x="276" y="140"/>
                  </a:lnTo>
                  <a:lnTo>
                    <a:pt x="276" y="139"/>
                  </a:lnTo>
                  <a:cubicBezTo>
                    <a:pt x="276" y="136"/>
                    <a:pt x="279" y="132"/>
                    <a:pt x="283" y="132"/>
                  </a:cubicBezTo>
                  <a:lnTo>
                    <a:pt x="307" y="127"/>
                  </a:lnTo>
                  <a:lnTo>
                    <a:pt x="302" y="129"/>
                  </a:lnTo>
                  <a:lnTo>
                    <a:pt x="314" y="115"/>
                  </a:lnTo>
                  <a:lnTo>
                    <a:pt x="313" y="124"/>
                  </a:lnTo>
                  <a:lnTo>
                    <a:pt x="305" y="106"/>
                  </a:lnTo>
                  <a:cubicBezTo>
                    <a:pt x="304" y="102"/>
                    <a:pt x="305" y="99"/>
                    <a:pt x="307" y="96"/>
                  </a:cubicBezTo>
                  <a:lnTo>
                    <a:pt x="322" y="83"/>
                  </a:lnTo>
                  <a:lnTo>
                    <a:pt x="320" y="91"/>
                  </a:lnTo>
                  <a:lnTo>
                    <a:pt x="316" y="74"/>
                  </a:lnTo>
                  <a:lnTo>
                    <a:pt x="320" y="80"/>
                  </a:lnTo>
                  <a:lnTo>
                    <a:pt x="296" y="69"/>
                  </a:lnTo>
                  <a:close/>
                  <a:moveTo>
                    <a:pt x="327" y="65"/>
                  </a:moveTo>
                  <a:cubicBezTo>
                    <a:pt x="329" y="66"/>
                    <a:pt x="331" y="68"/>
                    <a:pt x="331" y="71"/>
                  </a:cubicBezTo>
                  <a:lnTo>
                    <a:pt x="335" y="88"/>
                  </a:lnTo>
                  <a:cubicBezTo>
                    <a:pt x="336" y="91"/>
                    <a:pt x="335" y="94"/>
                    <a:pt x="333" y="96"/>
                  </a:cubicBezTo>
                  <a:lnTo>
                    <a:pt x="318" y="109"/>
                  </a:lnTo>
                  <a:lnTo>
                    <a:pt x="320" y="99"/>
                  </a:lnTo>
                  <a:lnTo>
                    <a:pt x="328" y="117"/>
                  </a:lnTo>
                  <a:cubicBezTo>
                    <a:pt x="329" y="120"/>
                    <a:pt x="329" y="123"/>
                    <a:pt x="327" y="126"/>
                  </a:cubicBezTo>
                  <a:lnTo>
                    <a:pt x="315" y="140"/>
                  </a:lnTo>
                  <a:cubicBezTo>
                    <a:pt x="313" y="141"/>
                    <a:pt x="312" y="142"/>
                    <a:pt x="310" y="142"/>
                  </a:cubicBezTo>
                  <a:lnTo>
                    <a:pt x="286" y="147"/>
                  </a:lnTo>
                  <a:lnTo>
                    <a:pt x="292" y="139"/>
                  </a:lnTo>
                  <a:lnTo>
                    <a:pt x="292" y="140"/>
                  </a:lnTo>
                  <a:cubicBezTo>
                    <a:pt x="292" y="143"/>
                    <a:pt x="291" y="145"/>
                    <a:pt x="289" y="147"/>
                  </a:cubicBezTo>
                  <a:lnTo>
                    <a:pt x="274" y="158"/>
                  </a:lnTo>
                  <a:cubicBezTo>
                    <a:pt x="273" y="158"/>
                    <a:pt x="273" y="159"/>
                    <a:pt x="272" y="159"/>
                  </a:cubicBezTo>
                  <a:lnTo>
                    <a:pt x="252" y="165"/>
                  </a:lnTo>
                  <a:cubicBezTo>
                    <a:pt x="251" y="165"/>
                    <a:pt x="250" y="165"/>
                    <a:pt x="250" y="165"/>
                  </a:cubicBezTo>
                  <a:lnTo>
                    <a:pt x="227" y="166"/>
                  </a:lnTo>
                  <a:cubicBezTo>
                    <a:pt x="226" y="166"/>
                    <a:pt x="225" y="166"/>
                    <a:pt x="225" y="166"/>
                  </a:cubicBezTo>
                  <a:lnTo>
                    <a:pt x="204" y="161"/>
                  </a:lnTo>
                  <a:lnTo>
                    <a:pt x="209" y="161"/>
                  </a:lnTo>
                  <a:lnTo>
                    <a:pt x="182" y="175"/>
                  </a:lnTo>
                  <a:cubicBezTo>
                    <a:pt x="181" y="175"/>
                    <a:pt x="179" y="176"/>
                    <a:pt x="178" y="175"/>
                  </a:cubicBezTo>
                  <a:lnTo>
                    <a:pt x="140" y="172"/>
                  </a:lnTo>
                  <a:cubicBezTo>
                    <a:pt x="139" y="172"/>
                    <a:pt x="138" y="172"/>
                    <a:pt x="137" y="172"/>
                  </a:cubicBezTo>
                  <a:lnTo>
                    <a:pt x="122" y="164"/>
                  </a:lnTo>
                  <a:cubicBezTo>
                    <a:pt x="121" y="163"/>
                    <a:pt x="120" y="162"/>
                    <a:pt x="119" y="161"/>
                  </a:cubicBezTo>
                  <a:lnTo>
                    <a:pt x="110" y="149"/>
                  </a:lnTo>
                  <a:lnTo>
                    <a:pt x="118" y="152"/>
                  </a:lnTo>
                  <a:lnTo>
                    <a:pt x="96" y="156"/>
                  </a:lnTo>
                  <a:cubicBezTo>
                    <a:pt x="95" y="157"/>
                    <a:pt x="94" y="157"/>
                    <a:pt x="92" y="156"/>
                  </a:cubicBezTo>
                  <a:lnTo>
                    <a:pt x="61" y="148"/>
                  </a:lnTo>
                  <a:cubicBezTo>
                    <a:pt x="60" y="148"/>
                    <a:pt x="59" y="147"/>
                    <a:pt x="58" y="146"/>
                  </a:cubicBezTo>
                  <a:lnTo>
                    <a:pt x="49" y="136"/>
                  </a:lnTo>
                  <a:cubicBezTo>
                    <a:pt x="48" y="135"/>
                    <a:pt x="47" y="134"/>
                    <a:pt x="47" y="133"/>
                  </a:cubicBezTo>
                  <a:lnTo>
                    <a:pt x="43" y="122"/>
                  </a:lnTo>
                  <a:lnTo>
                    <a:pt x="48" y="127"/>
                  </a:lnTo>
                  <a:lnTo>
                    <a:pt x="25" y="121"/>
                  </a:lnTo>
                  <a:cubicBezTo>
                    <a:pt x="24" y="121"/>
                    <a:pt x="23" y="120"/>
                    <a:pt x="23" y="120"/>
                  </a:cubicBezTo>
                  <a:lnTo>
                    <a:pt x="10" y="110"/>
                  </a:lnTo>
                  <a:cubicBezTo>
                    <a:pt x="9" y="109"/>
                    <a:pt x="8" y="108"/>
                    <a:pt x="7" y="107"/>
                  </a:cubicBezTo>
                  <a:lnTo>
                    <a:pt x="1" y="94"/>
                  </a:lnTo>
                  <a:cubicBezTo>
                    <a:pt x="1" y="93"/>
                    <a:pt x="0" y="91"/>
                    <a:pt x="0" y="90"/>
                  </a:cubicBezTo>
                  <a:lnTo>
                    <a:pt x="1" y="77"/>
                  </a:lnTo>
                  <a:cubicBezTo>
                    <a:pt x="2" y="75"/>
                    <a:pt x="2" y="74"/>
                    <a:pt x="3" y="73"/>
                  </a:cubicBezTo>
                  <a:lnTo>
                    <a:pt x="12" y="61"/>
                  </a:lnTo>
                  <a:lnTo>
                    <a:pt x="11" y="69"/>
                  </a:lnTo>
                  <a:lnTo>
                    <a:pt x="9" y="65"/>
                  </a:lnTo>
                  <a:cubicBezTo>
                    <a:pt x="9" y="64"/>
                    <a:pt x="9" y="63"/>
                    <a:pt x="8" y="62"/>
                  </a:cubicBezTo>
                  <a:lnTo>
                    <a:pt x="7" y="52"/>
                  </a:lnTo>
                  <a:cubicBezTo>
                    <a:pt x="7" y="51"/>
                    <a:pt x="8" y="49"/>
                    <a:pt x="8" y="48"/>
                  </a:cubicBezTo>
                  <a:lnTo>
                    <a:pt x="13" y="38"/>
                  </a:lnTo>
                  <a:cubicBezTo>
                    <a:pt x="14" y="36"/>
                    <a:pt x="15" y="35"/>
                    <a:pt x="17" y="34"/>
                  </a:cubicBezTo>
                  <a:lnTo>
                    <a:pt x="41" y="21"/>
                  </a:lnTo>
                  <a:lnTo>
                    <a:pt x="38" y="23"/>
                  </a:lnTo>
                  <a:lnTo>
                    <a:pt x="50" y="9"/>
                  </a:lnTo>
                  <a:cubicBezTo>
                    <a:pt x="52" y="8"/>
                    <a:pt x="53" y="7"/>
                    <a:pt x="55" y="7"/>
                  </a:cubicBezTo>
                  <a:lnTo>
                    <a:pt x="81" y="1"/>
                  </a:lnTo>
                  <a:cubicBezTo>
                    <a:pt x="82" y="0"/>
                    <a:pt x="84" y="0"/>
                    <a:pt x="85" y="1"/>
                  </a:cubicBezTo>
                  <a:lnTo>
                    <a:pt x="109" y="10"/>
                  </a:lnTo>
                  <a:lnTo>
                    <a:pt x="102" y="11"/>
                  </a:lnTo>
                  <a:lnTo>
                    <a:pt x="114" y="4"/>
                  </a:lnTo>
                  <a:cubicBezTo>
                    <a:pt x="116" y="3"/>
                    <a:pt x="117" y="3"/>
                    <a:pt x="118" y="2"/>
                  </a:cubicBezTo>
                  <a:lnTo>
                    <a:pt x="143" y="1"/>
                  </a:lnTo>
                  <a:cubicBezTo>
                    <a:pt x="145" y="1"/>
                    <a:pt x="146" y="2"/>
                    <a:pt x="148" y="3"/>
                  </a:cubicBezTo>
                  <a:lnTo>
                    <a:pt x="166" y="14"/>
                  </a:lnTo>
                  <a:lnTo>
                    <a:pt x="158" y="13"/>
                  </a:lnTo>
                  <a:lnTo>
                    <a:pt x="167" y="9"/>
                  </a:lnTo>
                  <a:cubicBezTo>
                    <a:pt x="168" y="9"/>
                    <a:pt x="169" y="9"/>
                    <a:pt x="170" y="8"/>
                  </a:cubicBezTo>
                  <a:lnTo>
                    <a:pt x="200" y="6"/>
                  </a:lnTo>
                  <a:cubicBezTo>
                    <a:pt x="201" y="6"/>
                    <a:pt x="203" y="7"/>
                    <a:pt x="204" y="7"/>
                  </a:cubicBezTo>
                  <a:lnTo>
                    <a:pt x="228" y="20"/>
                  </a:lnTo>
                  <a:lnTo>
                    <a:pt x="223" y="20"/>
                  </a:lnTo>
                  <a:lnTo>
                    <a:pt x="255" y="15"/>
                  </a:lnTo>
                  <a:cubicBezTo>
                    <a:pt x="257" y="14"/>
                    <a:pt x="258" y="15"/>
                    <a:pt x="260" y="15"/>
                  </a:cubicBezTo>
                  <a:lnTo>
                    <a:pt x="293" y="29"/>
                  </a:lnTo>
                  <a:cubicBezTo>
                    <a:pt x="294" y="30"/>
                    <a:pt x="295" y="31"/>
                    <a:pt x="296" y="32"/>
                  </a:cubicBezTo>
                  <a:lnTo>
                    <a:pt x="304" y="43"/>
                  </a:lnTo>
                  <a:cubicBezTo>
                    <a:pt x="305" y="44"/>
                    <a:pt x="305" y="45"/>
                    <a:pt x="305" y="46"/>
                  </a:cubicBezTo>
                  <a:lnTo>
                    <a:pt x="307" y="60"/>
                  </a:lnTo>
                  <a:lnTo>
                    <a:pt x="303" y="54"/>
                  </a:lnTo>
                  <a:lnTo>
                    <a:pt x="327" y="65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51" name="Freeform 45"/>
            <p:cNvSpPr>
              <a:spLocks noEditPoints="1"/>
            </p:cNvSpPr>
            <p:nvPr/>
          </p:nvSpPr>
          <p:spPr bwMode="auto">
            <a:xfrm>
              <a:off x="2210942" y="4674246"/>
              <a:ext cx="242888" cy="117475"/>
            </a:xfrm>
            <a:custGeom>
              <a:avLst/>
              <a:gdLst>
                <a:gd name="T0" fmla="*/ 182883305 w 300"/>
                <a:gd name="T1" fmla="*/ 54923161 h 147"/>
                <a:gd name="T2" fmla="*/ 194681990 w 300"/>
                <a:gd name="T3" fmla="*/ 53006801 h 147"/>
                <a:gd name="T4" fmla="*/ 196648572 w 300"/>
                <a:gd name="T5" fmla="*/ 62587003 h 147"/>
                <a:gd name="T6" fmla="*/ 184849888 w 300"/>
                <a:gd name="T7" fmla="*/ 64502564 h 147"/>
                <a:gd name="T8" fmla="*/ 182883305 w 300"/>
                <a:gd name="T9" fmla="*/ 54923161 h 147"/>
                <a:gd name="T10" fmla="*/ 173050394 w 300"/>
                <a:gd name="T11" fmla="*/ 75998327 h 147"/>
                <a:gd name="T12" fmla="*/ 178294343 w 300"/>
                <a:gd name="T13" fmla="*/ 76636847 h 147"/>
                <a:gd name="T14" fmla="*/ 176983558 w 300"/>
                <a:gd name="T15" fmla="*/ 86216250 h 147"/>
                <a:gd name="T16" fmla="*/ 171739609 w 300"/>
                <a:gd name="T17" fmla="*/ 85577730 h 147"/>
                <a:gd name="T18" fmla="*/ 173050394 w 300"/>
                <a:gd name="T19" fmla="*/ 75998327 h 147"/>
                <a:gd name="T20" fmla="*/ 121922490 w 300"/>
                <a:gd name="T21" fmla="*/ 86854771 h 147"/>
                <a:gd name="T22" fmla="*/ 125199858 w 300"/>
                <a:gd name="T23" fmla="*/ 83022850 h 147"/>
                <a:gd name="T24" fmla="*/ 133721175 w 300"/>
                <a:gd name="T25" fmla="*/ 90048171 h 147"/>
                <a:gd name="T26" fmla="*/ 130443808 w 300"/>
                <a:gd name="T27" fmla="*/ 93880092 h 147"/>
                <a:gd name="T28" fmla="*/ 121922490 w 300"/>
                <a:gd name="T29" fmla="*/ 86854771 h 147"/>
                <a:gd name="T30" fmla="*/ 71448740 w 300"/>
                <a:gd name="T31" fmla="*/ 78552408 h 147"/>
                <a:gd name="T32" fmla="*/ 72760335 w 300"/>
                <a:gd name="T33" fmla="*/ 83022850 h 147"/>
                <a:gd name="T34" fmla="*/ 62927423 w 300"/>
                <a:gd name="T35" fmla="*/ 86216250 h 147"/>
                <a:gd name="T36" fmla="*/ 61616638 w 300"/>
                <a:gd name="T37" fmla="*/ 81745809 h 147"/>
                <a:gd name="T38" fmla="*/ 71448740 w 300"/>
                <a:gd name="T39" fmla="*/ 78552408 h 147"/>
                <a:gd name="T40" fmla="*/ 43918193 w 300"/>
                <a:gd name="T41" fmla="*/ 56200201 h 147"/>
                <a:gd name="T42" fmla="*/ 32119509 w 300"/>
                <a:gd name="T43" fmla="*/ 63225523 h 147"/>
                <a:gd name="T44" fmla="*/ 34086091 w 300"/>
                <a:gd name="T45" fmla="*/ 60670643 h 147"/>
                <a:gd name="T46" fmla="*/ 30152926 w 300"/>
                <a:gd name="T47" fmla="*/ 70889365 h 147"/>
                <a:gd name="T48" fmla="*/ 20320008 w 300"/>
                <a:gd name="T49" fmla="*/ 67695965 h 147"/>
                <a:gd name="T50" fmla="*/ 24253173 w 300"/>
                <a:gd name="T51" fmla="*/ 57477242 h 147"/>
                <a:gd name="T52" fmla="*/ 26219755 w 300"/>
                <a:gd name="T53" fmla="*/ 54923161 h 147"/>
                <a:gd name="T54" fmla="*/ 38018446 w 300"/>
                <a:gd name="T55" fmla="*/ 47897827 h 147"/>
                <a:gd name="T56" fmla="*/ 43918193 w 300"/>
                <a:gd name="T57" fmla="*/ 56200201 h 147"/>
                <a:gd name="T58" fmla="*/ 7210535 w 300"/>
                <a:gd name="T59" fmla="*/ 30654582 h 147"/>
                <a:gd name="T60" fmla="*/ 14421071 w 300"/>
                <a:gd name="T61" fmla="*/ 37041383 h 147"/>
                <a:gd name="T62" fmla="*/ 7210535 w 300"/>
                <a:gd name="T63" fmla="*/ 44065906 h 147"/>
                <a:gd name="T64" fmla="*/ 0 w 300"/>
                <a:gd name="T65" fmla="*/ 37679903 h 147"/>
                <a:gd name="T66" fmla="*/ 7210535 w 300"/>
                <a:gd name="T67" fmla="*/ 30654582 h 147"/>
                <a:gd name="T68" fmla="*/ 25563958 w 300"/>
                <a:gd name="T69" fmla="*/ 12134287 h 147"/>
                <a:gd name="T70" fmla="*/ 24908970 w 300"/>
                <a:gd name="T71" fmla="*/ 14688371 h 147"/>
                <a:gd name="T72" fmla="*/ 15076058 w 300"/>
                <a:gd name="T73" fmla="*/ 12772807 h 147"/>
                <a:gd name="T74" fmla="*/ 15731856 w 300"/>
                <a:gd name="T75" fmla="*/ 10217926 h 147"/>
                <a:gd name="T76" fmla="*/ 25563958 w 300"/>
                <a:gd name="T77" fmla="*/ 12134287 h 147"/>
                <a:gd name="T78" fmla="*/ 60960840 w 300"/>
                <a:gd name="T79" fmla="*/ 10857246 h 147"/>
                <a:gd name="T80" fmla="*/ 57683473 w 300"/>
                <a:gd name="T81" fmla="*/ 7025325 h 147"/>
                <a:gd name="T82" fmla="*/ 66204790 w 300"/>
                <a:gd name="T83" fmla="*/ 0 h 147"/>
                <a:gd name="T84" fmla="*/ 69482158 w 300"/>
                <a:gd name="T85" fmla="*/ 3831923 h 147"/>
                <a:gd name="T86" fmla="*/ 60960840 w 300"/>
                <a:gd name="T87" fmla="*/ 10857246 h 147"/>
                <a:gd name="T88" fmla="*/ 93736134 w 300"/>
                <a:gd name="T89" fmla="*/ 10857246 h 147"/>
                <a:gd name="T90" fmla="*/ 92424539 w 300"/>
                <a:gd name="T91" fmla="*/ 7663845 h 147"/>
                <a:gd name="T92" fmla="*/ 102257451 w 300"/>
                <a:gd name="T93" fmla="*/ 3831923 h 147"/>
                <a:gd name="T94" fmla="*/ 103568236 w 300"/>
                <a:gd name="T95" fmla="*/ 7025325 h 147"/>
                <a:gd name="T96" fmla="*/ 93736134 w 300"/>
                <a:gd name="T97" fmla="*/ 10857246 h 147"/>
                <a:gd name="T98" fmla="*/ 140931707 w 300"/>
                <a:gd name="T99" fmla="*/ 15327690 h 147"/>
                <a:gd name="T100" fmla="*/ 134376163 w 300"/>
                <a:gd name="T101" fmla="*/ 18520292 h 147"/>
                <a:gd name="T102" fmla="*/ 129788010 w 300"/>
                <a:gd name="T103" fmla="*/ 8940886 h 147"/>
                <a:gd name="T104" fmla="*/ 136342745 w 300"/>
                <a:gd name="T105" fmla="*/ 5747484 h 147"/>
                <a:gd name="T106" fmla="*/ 140931707 w 300"/>
                <a:gd name="T107" fmla="*/ 15327690 h 147"/>
                <a:gd name="T108" fmla="*/ 181572520 w 300"/>
                <a:gd name="T109" fmla="*/ 33209462 h 147"/>
                <a:gd name="T110" fmla="*/ 182883305 w 300"/>
                <a:gd name="T111" fmla="*/ 30016061 h 147"/>
                <a:gd name="T112" fmla="*/ 192715408 w 300"/>
                <a:gd name="T113" fmla="*/ 33847982 h 147"/>
                <a:gd name="T114" fmla="*/ 191404623 w 300"/>
                <a:gd name="T115" fmla="*/ 37041383 h 147"/>
                <a:gd name="T116" fmla="*/ 181572520 w 300"/>
                <a:gd name="T117" fmla="*/ 33209462 h 14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0"/>
                <a:gd name="T178" fmla="*/ 0 h 147"/>
                <a:gd name="T179" fmla="*/ 300 w 300"/>
                <a:gd name="T180" fmla="*/ 147 h 14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0" h="147">
                  <a:moveTo>
                    <a:pt x="279" y="86"/>
                  </a:moveTo>
                  <a:lnTo>
                    <a:pt x="297" y="83"/>
                  </a:lnTo>
                  <a:lnTo>
                    <a:pt x="300" y="98"/>
                  </a:lnTo>
                  <a:lnTo>
                    <a:pt x="282" y="101"/>
                  </a:lnTo>
                  <a:lnTo>
                    <a:pt x="279" y="86"/>
                  </a:lnTo>
                  <a:close/>
                  <a:moveTo>
                    <a:pt x="264" y="119"/>
                  </a:moveTo>
                  <a:lnTo>
                    <a:pt x="272" y="120"/>
                  </a:lnTo>
                  <a:lnTo>
                    <a:pt x="270" y="135"/>
                  </a:lnTo>
                  <a:lnTo>
                    <a:pt x="262" y="134"/>
                  </a:lnTo>
                  <a:lnTo>
                    <a:pt x="264" y="119"/>
                  </a:lnTo>
                  <a:close/>
                  <a:moveTo>
                    <a:pt x="186" y="136"/>
                  </a:moveTo>
                  <a:lnTo>
                    <a:pt x="191" y="130"/>
                  </a:lnTo>
                  <a:lnTo>
                    <a:pt x="204" y="141"/>
                  </a:lnTo>
                  <a:lnTo>
                    <a:pt x="199" y="147"/>
                  </a:lnTo>
                  <a:lnTo>
                    <a:pt x="186" y="136"/>
                  </a:lnTo>
                  <a:close/>
                  <a:moveTo>
                    <a:pt x="109" y="123"/>
                  </a:moveTo>
                  <a:lnTo>
                    <a:pt x="111" y="130"/>
                  </a:lnTo>
                  <a:lnTo>
                    <a:pt x="96" y="135"/>
                  </a:lnTo>
                  <a:lnTo>
                    <a:pt x="94" y="128"/>
                  </a:lnTo>
                  <a:lnTo>
                    <a:pt x="109" y="123"/>
                  </a:lnTo>
                  <a:close/>
                  <a:moveTo>
                    <a:pt x="67" y="88"/>
                  </a:moveTo>
                  <a:lnTo>
                    <a:pt x="49" y="99"/>
                  </a:lnTo>
                  <a:lnTo>
                    <a:pt x="52" y="95"/>
                  </a:lnTo>
                  <a:lnTo>
                    <a:pt x="46" y="111"/>
                  </a:lnTo>
                  <a:lnTo>
                    <a:pt x="31" y="106"/>
                  </a:lnTo>
                  <a:lnTo>
                    <a:pt x="37" y="90"/>
                  </a:lnTo>
                  <a:cubicBezTo>
                    <a:pt x="38" y="88"/>
                    <a:pt x="39" y="87"/>
                    <a:pt x="40" y="86"/>
                  </a:cubicBezTo>
                  <a:lnTo>
                    <a:pt x="58" y="75"/>
                  </a:lnTo>
                  <a:lnTo>
                    <a:pt x="67" y="88"/>
                  </a:lnTo>
                  <a:close/>
                  <a:moveTo>
                    <a:pt x="11" y="48"/>
                  </a:moveTo>
                  <a:lnTo>
                    <a:pt x="22" y="58"/>
                  </a:lnTo>
                  <a:lnTo>
                    <a:pt x="11" y="69"/>
                  </a:lnTo>
                  <a:lnTo>
                    <a:pt x="0" y="59"/>
                  </a:lnTo>
                  <a:lnTo>
                    <a:pt x="11" y="48"/>
                  </a:lnTo>
                  <a:close/>
                  <a:moveTo>
                    <a:pt x="39" y="19"/>
                  </a:moveTo>
                  <a:lnTo>
                    <a:pt x="38" y="23"/>
                  </a:lnTo>
                  <a:lnTo>
                    <a:pt x="23" y="20"/>
                  </a:lnTo>
                  <a:lnTo>
                    <a:pt x="24" y="16"/>
                  </a:lnTo>
                  <a:lnTo>
                    <a:pt x="39" y="19"/>
                  </a:lnTo>
                  <a:close/>
                  <a:moveTo>
                    <a:pt x="93" y="17"/>
                  </a:moveTo>
                  <a:lnTo>
                    <a:pt x="88" y="11"/>
                  </a:lnTo>
                  <a:lnTo>
                    <a:pt x="101" y="0"/>
                  </a:lnTo>
                  <a:lnTo>
                    <a:pt x="106" y="6"/>
                  </a:lnTo>
                  <a:lnTo>
                    <a:pt x="93" y="17"/>
                  </a:lnTo>
                  <a:close/>
                  <a:moveTo>
                    <a:pt x="143" y="17"/>
                  </a:moveTo>
                  <a:lnTo>
                    <a:pt x="141" y="12"/>
                  </a:lnTo>
                  <a:lnTo>
                    <a:pt x="156" y="6"/>
                  </a:lnTo>
                  <a:lnTo>
                    <a:pt x="158" y="11"/>
                  </a:lnTo>
                  <a:lnTo>
                    <a:pt x="143" y="17"/>
                  </a:lnTo>
                  <a:close/>
                  <a:moveTo>
                    <a:pt x="215" y="24"/>
                  </a:moveTo>
                  <a:lnTo>
                    <a:pt x="205" y="29"/>
                  </a:lnTo>
                  <a:lnTo>
                    <a:pt x="198" y="14"/>
                  </a:lnTo>
                  <a:lnTo>
                    <a:pt x="208" y="9"/>
                  </a:lnTo>
                  <a:lnTo>
                    <a:pt x="215" y="24"/>
                  </a:lnTo>
                  <a:close/>
                  <a:moveTo>
                    <a:pt x="277" y="52"/>
                  </a:moveTo>
                  <a:lnTo>
                    <a:pt x="279" y="47"/>
                  </a:lnTo>
                  <a:lnTo>
                    <a:pt x="294" y="53"/>
                  </a:lnTo>
                  <a:lnTo>
                    <a:pt x="292" y="58"/>
                  </a:lnTo>
                  <a:lnTo>
                    <a:pt x="277" y="52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52" name="Rectangle 46"/>
            <p:cNvSpPr>
              <a:spLocks noChangeArrowheads="1"/>
            </p:cNvSpPr>
            <p:nvPr/>
          </p:nvSpPr>
          <p:spPr bwMode="auto">
            <a:xfrm>
              <a:off x="5757477" y="4605984"/>
              <a:ext cx="595313" cy="2968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/>
            </a:p>
          </p:txBody>
        </p:sp>
        <p:sp>
          <p:nvSpPr>
            <p:cNvPr id="53" name="Freeform 47"/>
            <p:cNvSpPr>
              <a:spLocks noEditPoints="1"/>
            </p:cNvSpPr>
            <p:nvPr/>
          </p:nvSpPr>
          <p:spPr bwMode="auto">
            <a:xfrm>
              <a:off x="5751127" y="4599634"/>
              <a:ext cx="608013" cy="309563"/>
            </a:xfrm>
            <a:custGeom>
              <a:avLst/>
              <a:gdLst>
                <a:gd name="T0" fmla="*/ 0 w 752"/>
                <a:gd name="T1" fmla="*/ 5198885 h 384"/>
                <a:gd name="T2" fmla="*/ 5229559 w 752"/>
                <a:gd name="T3" fmla="*/ 0 h 384"/>
                <a:gd name="T4" fmla="*/ 486365975 w 752"/>
                <a:gd name="T5" fmla="*/ 0 h 384"/>
                <a:gd name="T6" fmla="*/ 491595532 w 752"/>
                <a:gd name="T7" fmla="*/ 5198885 h 384"/>
                <a:gd name="T8" fmla="*/ 491595532 w 752"/>
                <a:gd name="T9" fmla="*/ 244356479 h 384"/>
                <a:gd name="T10" fmla="*/ 486365975 w 752"/>
                <a:gd name="T11" fmla="*/ 249555363 h 384"/>
                <a:gd name="T12" fmla="*/ 5229559 w 752"/>
                <a:gd name="T13" fmla="*/ 249555363 h 384"/>
                <a:gd name="T14" fmla="*/ 0 w 752"/>
                <a:gd name="T15" fmla="*/ 244356479 h 384"/>
                <a:gd name="T16" fmla="*/ 0 w 752"/>
                <a:gd name="T17" fmla="*/ 5198885 h 384"/>
                <a:gd name="T18" fmla="*/ 10459117 w 752"/>
                <a:gd name="T19" fmla="*/ 244356479 h 384"/>
                <a:gd name="T20" fmla="*/ 5229559 w 752"/>
                <a:gd name="T21" fmla="*/ 239157596 h 384"/>
                <a:gd name="T22" fmla="*/ 486365975 w 752"/>
                <a:gd name="T23" fmla="*/ 239157596 h 384"/>
                <a:gd name="T24" fmla="*/ 481136418 w 752"/>
                <a:gd name="T25" fmla="*/ 244356479 h 384"/>
                <a:gd name="T26" fmla="*/ 481136418 w 752"/>
                <a:gd name="T27" fmla="*/ 5198885 h 384"/>
                <a:gd name="T28" fmla="*/ 486365975 w 752"/>
                <a:gd name="T29" fmla="*/ 10397770 h 384"/>
                <a:gd name="T30" fmla="*/ 5229559 w 752"/>
                <a:gd name="T31" fmla="*/ 10397770 h 384"/>
                <a:gd name="T32" fmla="*/ 10459117 w 752"/>
                <a:gd name="T33" fmla="*/ 5198885 h 384"/>
                <a:gd name="T34" fmla="*/ 10459117 w 752"/>
                <a:gd name="T35" fmla="*/ 244356479 h 38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752"/>
                <a:gd name="T55" fmla="*/ 0 h 384"/>
                <a:gd name="T56" fmla="*/ 752 w 752"/>
                <a:gd name="T57" fmla="*/ 384 h 38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752" h="38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744" y="0"/>
                  </a:lnTo>
                  <a:cubicBezTo>
                    <a:pt x="749" y="0"/>
                    <a:pt x="752" y="4"/>
                    <a:pt x="752" y="8"/>
                  </a:cubicBezTo>
                  <a:lnTo>
                    <a:pt x="752" y="376"/>
                  </a:lnTo>
                  <a:cubicBezTo>
                    <a:pt x="752" y="381"/>
                    <a:pt x="749" y="384"/>
                    <a:pt x="744" y="384"/>
                  </a:cubicBezTo>
                  <a:lnTo>
                    <a:pt x="8" y="384"/>
                  </a:lnTo>
                  <a:cubicBezTo>
                    <a:pt x="4" y="384"/>
                    <a:pt x="0" y="381"/>
                    <a:pt x="0" y="376"/>
                  </a:cubicBezTo>
                  <a:lnTo>
                    <a:pt x="0" y="8"/>
                  </a:lnTo>
                  <a:close/>
                  <a:moveTo>
                    <a:pt x="16" y="376"/>
                  </a:moveTo>
                  <a:lnTo>
                    <a:pt x="8" y="368"/>
                  </a:lnTo>
                  <a:lnTo>
                    <a:pt x="744" y="368"/>
                  </a:lnTo>
                  <a:lnTo>
                    <a:pt x="736" y="376"/>
                  </a:lnTo>
                  <a:lnTo>
                    <a:pt x="736" y="8"/>
                  </a:lnTo>
                  <a:lnTo>
                    <a:pt x="74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76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54" name="Freeform 48"/>
            <p:cNvSpPr>
              <a:spLocks/>
            </p:cNvSpPr>
            <p:nvPr/>
          </p:nvSpPr>
          <p:spPr bwMode="auto">
            <a:xfrm>
              <a:off x="5744777" y="4602809"/>
              <a:ext cx="617538" cy="309563"/>
            </a:xfrm>
            <a:custGeom>
              <a:avLst/>
              <a:gdLst>
                <a:gd name="T0" fmla="*/ 448713044 w 763"/>
                <a:gd name="T1" fmla="*/ 83185381 h 384"/>
                <a:gd name="T2" fmla="*/ 384518148 w 763"/>
                <a:gd name="T3" fmla="*/ 25995228 h 384"/>
                <a:gd name="T4" fmla="*/ 336043454 w 763"/>
                <a:gd name="T5" fmla="*/ 32494443 h 384"/>
                <a:gd name="T6" fmla="*/ 336043454 w 763"/>
                <a:gd name="T7" fmla="*/ 32494443 h 384"/>
                <a:gd name="T8" fmla="*/ 255472172 w 763"/>
                <a:gd name="T9" fmla="*/ 15597462 h 384"/>
                <a:gd name="T10" fmla="*/ 241715566 w 763"/>
                <a:gd name="T11" fmla="*/ 22745624 h 384"/>
                <a:gd name="T12" fmla="*/ 241715566 w 763"/>
                <a:gd name="T13" fmla="*/ 22745624 h 384"/>
                <a:gd name="T14" fmla="*/ 176210375 w 763"/>
                <a:gd name="T15" fmla="*/ 7798731 h 384"/>
                <a:gd name="T16" fmla="*/ 159178310 w 763"/>
                <a:gd name="T17" fmla="*/ 17546741 h 384"/>
                <a:gd name="T18" fmla="*/ 159178310 w 763"/>
                <a:gd name="T19" fmla="*/ 17546741 h 384"/>
                <a:gd name="T20" fmla="*/ 83191999 w 763"/>
                <a:gd name="T21" fmla="*/ 12997614 h 384"/>
                <a:gd name="T22" fmla="*/ 64850397 w 763"/>
                <a:gd name="T23" fmla="*/ 34443722 h 384"/>
                <a:gd name="T24" fmla="*/ 64850397 w 763"/>
                <a:gd name="T25" fmla="*/ 34443722 h 384"/>
                <a:gd name="T26" fmla="*/ 22926603 w 763"/>
                <a:gd name="T27" fmla="*/ 83835141 h 384"/>
                <a:gd name="T28" fmla="*/ 25547294 w 763"/>
                <a:gd name="T29" fmla="*/ 89034024 h 384"/>
                <a:gd name="T30" fmla="*/ 25547294 w 763"/>
                <a:gd name="T31" fmla="*/ 89034024 h 384"/>
                <a:gd name="T32" fmla="*/ 39303097 w 763"/>
                <a:gd name="T33" fmla="*/ 160521313 h 384"/>
                <a:gd name="T34" fmla="*/ 74675966 w 763"/>
                <a:gd name="T35" fmla="*/ 170919080 h 384"/>
                <a:gd name="T36" fmla="*/ 74675966 w 763"/>
                <a:gd name="T37" fmla="*/ 170919080 h 384"/>
                <a:gd name="T38" fmla="*/ 140181941 w 763"/>
                <a:gd name="T39" fmla="*/ 213812134 h 384"/>
                <a:gd name="T40" fmla="*/ 173589684 w 763"/>
                <a:gd name="T41" fmla="*/ 207312875 h 384"/>
                <a:gd name="T42" fmla="*/ 173589684 w 763"/>
                <a:gd name="T43" fmla="*/ 207312875 h 384"/>
                <a:gd name="T44" fmla="*/ 267262854 w 763"/>
                <a:gd name="T45" fmla="*/ 241106875 h 384"/>
                <a:gd name="T46" fmla="*/ 308531052 w 763"/>
                <a:gd name="T47" fmla="*/ 220960296 h 384"/>
                <a:gd name="T48" fmla="*/ 308531052 w 763"/>
                <a:gd name="T49" fmla="*/ 220960296 h 384"/>
                <a:gd name="T50" fmla="*/ 426441215 w 763"/>
                <a:gd name="T51" fmla="*/ 200813666 h 384"/>
                <a:gd name="T52" fmla="*/ 427751561 w 763"/>
                <a:gd name="T53" fmla="*/ 200163906 h 384"/>
                <a:gd name="T54" fmla="*/ 427751561 w 763"/>
                <a:gd name="T55" fmla="*/ 200163906 h 384"/>
                <a:gd name="T56" fmla="*/ 481466019 w 763"/>
                <a:gd name="T57" fmla="*/ 170919080 h 384"/>
                <a:gd name="T58" fmla="*/ 468364990 w 763"/>
                <a:gd name="T59" fmla="*/ 144923858 h 384"/>
                <a:gd name="T60" fmla="*/ 468364990 w 763"/>
                <a:gd name="T61" fmla="*/ 144923858 h 384"/>
                <a:gd name="T62" fmla="*/ 486051823 w 763"/>
                <a:gd name="T63" fmla="*/ 100082356 h 384"/>
                <a:gd name="T64" fmla="*/ 449368621 w 763"/>
                <a:gd name="T65" fmla="*/ 83835141 h 384"/>
                <a:gd name="T66" fmla="*/ 448713044 w 763"/>
                <a:gd name="T67" fmla="*/ 83185381 h 38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63"/>
                <a:gd name="T103" fmla="*/ 0 h 384"/>
                <a:gd name="T104" fmla="*/ 763 w 763"/>
                <a:gd name="T105" fmla="*/ 384 h 38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63" h="384">
                  <a:moveTo>
                    <a:pt x="685" y="128"/>
                  </a:moveTo>
                  <a:cubicBezTo>
                    <a:pt x="694" y="85"/>
                    <a:pt x="649" y="46"/>
                    <a:pt x="587" y="40"/>
                  </a:cubicBezTo>
                  <a:cubicBezTo>
                    <a:pt x="561" y="37"/>
                    <a:pt x="535" y="41"/>
                    <a:pt x="513" y="50"/>
                  </a:cubicBezTo>
                  <a:cubicBezTo>
                    <a:pt x="489" y="20"/>
                    <a:pt x="434" y="8"/>
                    <a:pt x="390" y="24"/>
                  </a:cubicBezTo>
                  <a:cubicBezTo>
                    <a:pt x="382" y="27"/>
                    <a:pt x="375" y="31"/>
                    <a:pt x="369" y="35"/>
                  </a:cubicBezTo>
                  <a:cubicBezTo>
                    <a:pt x="351" y="10"/>
                    <a:pt x="306" y="0"/>
                    <a:pt x="269" y="12"/>
                  </a:cubicBezTo>
                  <a:cubicBezTo>
                    <a:pt x="259" y="15"/>
                    <a:pt x="250" y="20"/>
                    <a:pt x="243" y="27"/>
                  </a:cubicBezTo>
                  <a:cubicBezTo>
                    <a:pt x="214" y="3"/>
                    <a:pt x="161" y="0"/>
                    <a:pt x="127" y="20"/>
                  </a:cubicBezTo>
                  <a:cubicBezTo>
                    <a:pt x="112" y="29"/>
                    <a:pt x="102" y="40"/>
                    <a:pt x="99" y="53"/>
                  </a:cubicBezTo>
                  <a:cubicBezTo>
                    <a:pt x="50" y="62"/>
                    <a:pt x="22" y="96"/>
                    <a:pt x="35" y="129"/>
                  </a:cubicBezTo>
                  <a:cubicBezTo>
                    <a:pt x="36" y="132"/>
                    <a:pt x="37" y="135"/>
                    <a:pt x="39" y="137"/>
                  </a:cubicBezTo>
                  <a:cubicBezTo>
                    <a:pt x="0" y="172"/>
                    <a:pt x="10" y="221"/>
                    <a:pt x="60" y="247"/>
                  </a:cubicBezTo>
                  <a:cubicBezTo>
                    <a:pt x="76" y="256"/>
                    <a:pt x="95" y="261"/>
                    <a:pt x="114" y="263"/>
                  </a:cubicBezTo>
                  <a:cubicBezTo>
                    <a:pt x="115" y="300"/>
                    <a:pt x="159" y="330"/>
                    <a:pt x="214" y="329"/>
                  </a:cubicBezTo>
                  <a:cubicBezTo>
                    <a:pt x="232" y="329"/>
                    <a:pt x="250" y="326"/>
                    <a:pt x="265" y="319"/>
                  </a:cubicBezTo>
                  <a:cubicBezTo>
                    <a:pt x="283" y="361"/>
                    <a:pt x="348" y="384"/>
                    <a:pt x="408" y="371"/>
                  </a:cubicBezTo>
                  <a:cubicBezTo>
                    <a:pt x="434" y="366"/>
                    <a:pt x="456" y="355"/>
                    <a:pt x="471" y="340"/>
                  </a:cubicBezTo>
                  <a:cubicBezTo>
                    <a:pt x="533" y="365"/>
                    <a:pt x="614" y="352"/>
                    <a:pt x="651" y="309"/>
                  </a:cubicBezTo>
                  <a:cubicBezTo>
                    <a:pt x="652" y="309"/>
                    <a:pt x="652" y="308"/>
                    <a:pt x="653" y="308"/>
                  </a:cubicBezTo>
                  <a:cubicBezTo>
                    <a:pt x="693" y="311"/>
                    <a:pt x="730" y="291"/>
                    <a:pt x="735" y="263"/>
                  </a:cubicBezTo>
                  <a:cubicBezTo>
                    <a:pt x="738" y="249"/>
                    <a:pt x="730" y="234"/>
                    <a:pt x="715" y="223"/>
                  </a:cubicBezTo>
                  <a:cubicBezTo>
                    <a:pt x="751" y="209"/>
                    <a:pt x="763" y="178"/>
                    <a:pt x="742" y="154"/>
                  </a:cubicBezTo>
                  <a:cubicBezTo>
                    <a:pt x="730" y="140"/>
                    <a:pt x="709" y="131"/>
                    <a:pt x="686" y="129"/>
                  </a:cubicBezTo>
                  <a:lnTo>
                    <a:pt x="685" y="128"/>
                  </a:lnTo>
                  <a:close/>
                </a:path>
              </a:pathLst>
            </a:custGeom>
            <a:solidFill>
              <a:srgbClr val="CCC1DA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55" name="Freeform 49"/>
            <p:cNvSpPr>
              <a:spLocks noEditPoints="1"/>
            </p:cNvSpPr>
            <p:nvPr/>
          </p:nvSpPr>
          <p:spPr bwMode="auto">
            <a:xfrm>
              <a:off x="5751127" y="4601221"/>
              <a:ext cx="609600" cy="309563"/>
            </a:xfrm>
            <a:custGeom>
              <a:avLst/>
              <a:gdLst>
                <a:gd name="T0" fmla="*/ 437800532 w 753"/>
                <a:gd name="T1" fmla="*/ 66938166 h 384"/>
                <a:gd name="T2" fmla="*/ 406997426 w 753"/>
                <a:gd name="T3" fmla="*/ 38343086 h 384"/>
                <a:gd name="T4" fmla="*/ 355876856 w 753"/>
                <a:gd name="T5" fmla="*/ 32494443 h 384"/>
                <a:gd name="T6" fmla="*/ 314587601 w 753"/>
                <a:gd name="T7" fmla="*/ 25995228 h 384"/>
                <a:gd name="T8" fmla="*/ 273953281 w 753"/>
                <a:gd name="T9" fmla="*/ 16896981 h 384"/>
                <a:gd name="T10" fmla="*/ 233318961 w 753"/>
                <a:gd name="T11" fmla="*/ 27294754 h 384"/>
                <a:gd name="T12" fmla="*/ 208414370 w 753"/>
                <a:gd name="T13" fmla="*/ 12347855 h 384"/>
                <a:gd name="T14" fmla="*/ 173678515 w 753"/>
                <a:gd name="T15" fmla="*/ 12997614 h 384"/>
                <a:gd name="T16" fmla="*/ 136321300 w 753"/>
                <a:gd name="T17" fmla="*/ 14297137 h 384"/>
                <a:gd name="T18" fmla="*/ 98308315 w 753"/>
                <a:gd name="T19" fmla="*/ 11698095 h 384"/>
                <a:gd name="T20" fmla="*/ 70782415 w 753"/>
                <a:gd name="T21" fmla="*/ 25995228 h 384"/>
                <a:gd name="T22" fmla="*/ 41945013 w 753"/>
                <a:gd name="T23" fmla="*/ 46791574 h 384"/>
                <a:gd name="T24" fmla="*/ 21628251 w 753"/>
                <a:gd name="T25" fmla="*/ 68237685 h 384"/>
                <a:gd name="T26" fmla="*/ 24904546 w 753"/>
                <a:gd name="T27" fmla="*/ 92933388 h 384"/>
                <a:gd name="T28" fmla="*/ 10486253 w 753"/>
                <a:gd name="T29" fmla="*/ 125427844 h 384"/>
                <a:gd name="T30" fmla="*/ 36046548 w 753"/>
                <a:gd name="T31" fmla="*/ 156621949 h 384"/>
                <a:gd name="T32" fmla="*/ 78646495 w 753"/>
                <a:gd name="T33" fmla="*/ 185217016 h 384"/>
                <a:gd name="T34" fmla="*/ 110105271 w 753"/>
                <a:gd name="T35" fmla="*/ 206663115 h 384"/>
                <a:gd name="T36" fmla="*/ 173022771 w 753"/>
                <a:gd name="T37" fmla="*/ 205363596 h 384"/>
                <a:gd name="T38" fmla="*/ 206447945 w 753"/>
                <a:gd name="T39" fmla="*/ 233957907 h 384"/>
                <a:gd name="T40" fmla="*/ 260845671 w 753"/>
                <a:gd name="T41" fmla="*/ 237207511 h 384"/>
                <a:gd name="T42" fmla="*/ 304756286 w 753"/>
                <a:gd name="T43" fmla="*/ 217060932 h 384"/>
                <a:gd name="T44" fmla="*/ 367018851 w 753"/>
                <a:gd name="T45" fmla="*/ 223560140 h 384"/>
                <a:gd name="T46" fmla="*/ 419450101 w 753"/>
                <a:gd name="T47" fmla="*/ 196915108 h 384"/>
                <a:gd name="T48" fmla="*/ 440422702 w 753"/>
                <a:gd name="T49" fmla="*/ 194965023 h 384"/>
                <a:gd name="T50" fmla="*/ 465982177 w 753"/>
                <a:gd name="T51" fmla="*/ 181967412 h 384"/>
                <a:gd name="T52" fmla="*/ 470569962 w 753"/>
                <a:gd name="T53" fmla="*/ 161820833 h 384"/>
                <a:gd name="T54" fmla="*/ 475157747 w 753"/>
                <a:gd name="T55" fmla="*/ 133225766 h 384"/>
                <a:gd name="T56" fmla="*/ 483022637 w 753"/>
                <a:gd name="T57" fmla="*/ 113079992 h 384"/>
                <a:gd name="T58" fmla="*/ 462705882 w 753"/>
                <a:gd name="T59" fmla="*/ 94232907 h 384"/>
                <a:gd name="T60" fmla="*/ 440422702 w 753"/>
                <a:gd name="T61" fmla="*/ 87734505 h 384"/>
                <a:gd name="T62" fmla="*/ 468604347 w 753"/>
                <a:gd name="T63" fmla="*/ 85784420 h 384"/>
                <a:gd name="T64" fmla="*/ 492853142 w 753"/>
                <a:gd name="T65" fmla="*/ 113729752 h 384"/>
                <a:gd name="T66" fmla="*/ 481056212 w 753"/>
                <a:gd name="T67" fmla="*/ 141674253 h 384"/>
                <a:gd name="T68" fmla="*/ 479745532 w 753"/>
                <a:gd name="T69" fmla="*/ 157271709 h 384"/>
                <a:gd name="T70" fmla="*/ 473847067 w 753"/>
                <a:gd name="T71" fmla="*/ 188466621 h 384"/>
                <a:gd name="T72" fmla="*/ 442388317 w 753"/>
                <a:gd name="T73" fmla="*/ 204713030 h 384"/>
                <a:gd name="T74" fmla="*/ 424692922 w 753"/>
                <a:gd name="T75" fmla="*/ 206013355 h 384"/>
                <a:gd name="T76" fmla="*/ 368984466 w 753"/>
                <a:gd name="T77" fmla="*/ 233308147 h 384"/>
                <a:gd name="T78" fmla="*/ 306722711 w 753"/>
                <a:gd name="T79" fmla="*/ 226159179 h 384"/>
                <a:gd name="T80" fmla="*/ 262811286 w 753"/>
                <a:gd name="T81" fmla="*/ 246955518 h 384"/>
                <a:gd name="T82" fmla="*/ 203170841 w 753"/>
                <a:gd name="T83" fmla="*/ 243056154 h 384"/>
                <a:gd name="T84" fmla="*/ 169746475 w 753"/>
                <a:gd name="T85" fmla="*/ 213161568 h 384"/>
                <a:gd name="T86" fmla="*/ 107483911 w 753"/>
                <a:gd name="T87" fmla="*/ 216411172 h 384"/>
                <a:gd name="T88" fmla="*/ 70126670 w 753"/>
                <a:gd name="T89" fmla="*/ 190415899 h 384"/>
                <a:gd name="T90" fmla="*/ 31458763 w 753"/>
                <a:gd name="T91" fmla="*/ 165720197 h 384"/>
                <a:gd name="T92" fmla="*/ 0 w 753"/>
                <a:gd name="T93" fmla="*/ 127377123 h 384"/>
                <a:gd name="T94" fmla="*/ 15728977 w 753"/>
                <a:gd name="T95" fmla="*/ 92283628 h 384"/>
                <a:gd name="T96" fmla="*/ 11796933 w 753"/>
                <a:gd name="T97" fmla="*/ 66288406 h 384"/>
                <a:gd name="T98" fmla="*/ 37357228 w 753"/>
                <a:gd name="T99" fmla="*/ 37693327 h 384"/>
                <a:gd name="T100" fmla="*/ 62917525 w 753"/>
                <a:gd name="T101" fmla="*/ 19496826 h 384"/>
                <a:gd name="T102" fmla="*/ 96342700 w 753"/>
                <a:gd name="T103" fmla="*/ 1299520 h 384"/>
                <a:gd name="T104" fmla="*/ 139598405 w 753"/>
                <a:gd name="T105" fmla="*/ 4549125 h 384"/>
                <a:gd name="T106" fmla="*/ 170401410 w 753"/>
                <a:gd name="T107" fmla="*/ 3899366 h 384"/>
                <a:gd name="T108" fmla="*/ 210379986 w 753"/>
                <a:gd name="T109" fmla="*/ 2599845 h 384"/>
                <a:gd name="T110" fmla="*/ 234629641 w 753"/>
                <a:gd name="T111" fmla="*/ 18846260 h 384"/>
                <a:gd name="T112" fmla="*/ 273297536 w 753"/>
                <a:gd name="T113" fmla="*/ 6499210 h 384"/>
                <a:gd name="T114" fmla="*/ 319830321 w 753"/>
                <a:gd name="T115" fmla="*/ 16896981 h 384"/>
                <a:gd name="T116" fmla="*/ 354566176 w 753"/>
                <a:gd name="T117" fmla="*/ 22095865 h 384"/>
                <a:gd name="T118" fmla="*/ 410929466 w 753"/>
                <a:gd name="T119" fmla="*/ 29244839 h 384"/>
                <a:gd name="T120" fmla="*/ 446976102 w 753"/>
                <a:gd name="T121" fmla="*/ 63688561 h 38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753"/>
                <a:gd name="T184" fmla="*/ 0 h 384"/>
                <a:gd name="T185" fmla="*/ 753 w 753"/>
                <a:gd name="T186" fmla="*/ 384 h 38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753" h="384">
                  <a:moveTo>
                    <a:pt x="672" y="135"/>
                  </a:moveTo>
                  <a:cubicBezTo>
                    <a:pt x="670" y="134"/>
                    <a:pt x="670" y="132"/>
                    <a:pt x="669" y="130"/>
                  </a:cubicBezTo>
                  <a:lnTo>
                    <a:pt x="666" y="99"/>
                  </a:lnTo>
                  <a:lnTo>
                    <a:pt x="668" y="103"/>
                  </a:lnTo>
                  <a:lnTo>
                    <a:pt x="649" y="76"/>
                  </a:lnTo>
                  <a:lnTo>
                    <a:pt x="651" y="78"/>
                  </a:lnTo>
                  <a:lnTo>
                    <a:pt x="618" y="58"/>
                  </a:lnTo>
                  <a:lnTo>
                    <a:pt x="621" y="59"/>
                  </a:lnTo>
                  <a:lnTo>
                    <a:pt x="578" y="49"/>
                  </a:lnTo>
                  <a:lnTo>
                    <a:pt x="580" y="49"/>
                  </a:lnTo>
                  <a:lnTo>
                    <a:pt x="542" y="50"/>
                  </a:lnTo>
                  <a:lnTo>
                    <a:pt x="543" y="50"/>
                  </a:lnTo>
                  <a:lnTo>
                    <a:pt x="507" y="59"/>
                  </a:lnTo>
                  <a:cubicBezTo>
                    <a:pt x="505" y="60"/>
                    <a:pt x="502" y="59"/>
                    <a:pt x="500" y="58"/>
                  </a:cubicBezTo>
                  <a:lnTo>
                    <a:pt x="477" y="39"/>
                  </a:lnTo>
                  <a:lnTo>
                    <a:pt x="480" y="40"/>
                  </a:lnTo>
                  <a:lnTo>
                    <a:pt x="449" y="29"/>
                  </a:lnTo>
                  <a:lnTo>
                    <a:pt x="451" y="29"/>
                  </a:lnTo>
                  <a:lnTo>
                    <a:pt x="416" y="26"/>
                  </a:lnTo>
                  <a:lnTo>
                    <a:pt x="418" y="26"/>
                  </a:lnTo>
                  <a:lnTo>
                    <a:pt x="384" y="33"/>
                  </a:lnTo>
                  <a:lnTo>
                    <a:pt x="386" y="33"/>
                  </a:lnTo>
                  <a:lnTo>
                    <a:pt x="365" y="44"/>
                  </a:lnTo>
                  <a:cubicBezTo>
                    <a:pt x="362" y="45"/>
                    <a:pt x="359" y="45"/>
                    <a:pt x="356" y="42"/>
                  </a:cubicBezTo>
                  <a:lnTo>
                    <a:pt x="338" y="26"/>
                  </a:lnTo>
                  <a:lnTo>
                    <a:pt x="341" y="28"/>
                  </a:lnTo>
                  <a:lnTo>
                    <a:pt x="316" y="19"/>
                  </a:lnTo>
                  <a:lnTo>
                    <a:pt x="318" y="19"/>
                  </a:lnTo>
                  <a:lnTo>
                    <a:pt x="290" y="16"/>
                  </a:lnTo>
                  <a:lnTo>
                    <a:pt x="292" y="16"/>
                  </a:lnTo>
                  <a:lnTo>
                    <a:pt x="263" y="21"/>
                  </a:lnTo>
                  <a:lnTo>
                    <a:pt x="265" y="20"/>
                  </a:lnTo>
                  <a:lnTo>
                    <a:pt x="239" y="35"/>
                  </a:lnTo>
                  <a:cubicBezTo>
                    <a:pt x="237" y="37"/>
                    <a:pt x="234" y="37"/>
                    <a:pt x="232" y="36"/>
                  </a:cubicBezTo>
                  <a:lnTo>
                    <a:pt x="206" y="22"/>
                  </a:lnTo>
                  <a:lnTo>
                    <a:pt x="208" y="22"/>
                  </a:lnTo>
                  <a:lnTo>
                    <a:pt x="178" y="16"/>
                  </a:lnTo>
                  <a:lnTo>
                    <a:pt x="180" y="16"/>
                  </a:lnTo>
                  <a:lnTo>
                    <a:pt x="148" y="18"/>
                  </a:lnTo>
                  <a:lnTo>
                    <a:pt x="150" y="18"/>
                  </a:lnTo>
                  <a:lnTo>
                    <a:pt x="122" y="29"/>
                  </a:lnTo>
                  <a:lnTo>
                    <a:pt x="125" y="28"/>
                  </a:lnTo>
                  <a:lnTo>
                    <a:pt x="107" y="43"/>
                  </a:lnTo>
                  <a:lnTo>
                    <a:pt x="108" y="40"/>
                  </a:lnTo>
                  <a:lnTo>
                    <a:pt x="98" y="58"/>
                  </a:lnTo>
                  <a:cubicBezTo>
                    <a:pt x="98" y="60"/>
                    <a:pt x="96" y="61"/>
                    <a:pt x="94" y="62"/>
                  </a:cubicBezTo>
                  <a:lnTo>
                    <a:pt x="62" y="73"/>
                  </a:lnTo>
                  <a:lnTo>
                    <a:pt x="64" y="72"/>
                  </a:lnTo>
                  <a:lnTo>
                    <a:pt x="41" y="90"/>
                  </a:lnTo>
                  <a:lnTo>
                    <a:pt x="44" y="87"/>
                  </a:lnTo>
                  <a:lnTo>
                    <a:pt x="33" y="109"/>
                  </a:lnTo>
                  <a:lnTo>
                    <a:pt x="33" y="105"/>
                  </a:lnTo>
                  <a:lnTo>
                    <a:pt x="35" y="130"/>
                  </a:lnTo>
                  <a:lnTo>
                    <a:pt x="35" y="127"/>
                  </a:lnTo>
                  <a:lnTo>
                    <a:pt x="39" y="135"/>
                  </a:lnTo>
                  <a:cubicBezTo>
                    <a:pt x="40" y="138"/>
                    <a:pt x="40" y="141"/>
                    <a:pt x="38" y="143"/>
                  </a:cubicBezTo>
                  <a:lnTo>
                    <a:pt x="18" y="171"/>
                  </a:lnTo>
                  <a:lnTo>
                    <a:pt x="19" y="167"/>
                  </a:lnTo>
                  <a:lnTo>
                    <a:pt x="16" y="197"/>
                  </a:lnTo>
                  <a:lnTo>
                    <a:pt x="16" y="193"/>
                  </a:lnTo>
                  <a:lnTo>
                    <a:pt x="30" y="222"/>
                  </a:lnTo>
                  <a:lnTo>
                    <a:pt x="27" y="219"/>
                  </a:lnTo>
                  <a:lnTo>
                    <a:pt x="57" y="242"/>
                  </a:lnTo>
                  <a:lnTo>
                    <a:pt x="55" y="241"/>
                  </a:lnTo>
                  <a:lnTo>
                    <a:pt x="109" y="257"/>
                  </a:lnTo>
                  <a:cubicBezTo>
                    <a:pt x="111" y="258"/>
                    <a:pt x="113" y="260"/>
                    <a:pt x="114" y="262"/>
                  </a:cubicBezTo>
                  <a:lnTo>
                    <a:pt x="122" y="288"/>
                  </a:lnTo>
                  <a:lnTo>
                    <a:pt x="120" y="285"/>
                  </a:lnTo>
                  <a:lnTo>
                    <a:pt x="142" y="306"/>
                  </a:lnTo>
                  <a:lnTo>
                    <a:pt x="140" y="304"/>
                  </a:lnTo>
                  <a:lnTo>
                    <a:pt x="171" y="318"/>
                  </a:lnTo>
                  <a:lnTo>
                    <a:pt x="168" y="318"/>
                  </a:lnTo>
                  <a:lnTo>
                    <a:pt x="207" y="323"/>
                  </a:lnTo>
                  <a:lnTo>
                    <a:pt x="205" y="323"/>
                  </a:lnTo>
                  <a:lnTo>
                    <a:pt x="256" y="313"/>
                  </a:lnTo>
                  <a:cubicBezTo>
                    <a:pt x="259" y="312"/>
                    <a:pt x="262" y="313"/>
                    <a:pt x="264" y="316"/>
                  </a:cubicBezTo>
                  <a:lnTo>
                    <a:pt x="286" y="344"/>
                  </a:lnTo>
                  <a:lnTo>
                    <a:pt x="283" y="341"/>
                  </a:lnTo>
                  <a:lnTo>
                    <a:pt x="317" y="360"/>
                  </a:lnTo>
                  <a:lnTo>
                    <a:pt x="315" y="360"/>
                  </a:lnTo>
                  <a:lnTo>
                    <a:pt x="357" y="368"/>
                  </a:lnTo>
                  <a:lnTo>
                    <a:pt x="355" y="367"/>
                  </a:lnTo>
                  <a:lnTo>
                    <a:pt x="400" y="364"/>
                  </a:lnTo>
                  <a:lnTo>
                    <a:pt x="398" y="365"/>
                  </a:lnTo>
                  <a:lnTo>
                    <a:pt x="434" y="353"/>
                  </a:lnTo>
                  <a:lnTo>
                    <a:pt x="432" y="354"/>
                  </a:lnTo>
                  <a:lnTo>
                    <a:pt x="459" y="335"/>
                  </a:lnTo>
                  <a:cubicBezTo>
                    <a:pt x="461" y="334"/>
                    <a:pt x="463" y="333"/>
                    <a:pt x="465" y="334"/>
                  </a:cubicBezTo>
                  <a:lnTo>
                    <a:pt x="514" y="346"/>
                  </a:lnTo>
                  <a:lnTo>
                    <a:pt x="512" y="345"/>
                  </a:lnTo>
                  <a:lnTo>
                    <a:pt x="562" y="343"/>
                  </a:lnTo>
                  <a:lnTo>
                    <a:pt x="560" y="344"/>
                  </a:lnTo>
                  <a:lnTo>
                    <a:pt x="606" y="330"/>
                  </a:lnTo>
                  <a:lnTo>
                    <a:pt x="604" y="331"/>
                  </a:lnTo>
                  <a:lnTo>
                    <a:pt x="639" y="304"/>
                  </a:lnTo>
                  <a:cubicBezTo>
                    <a:pt x="639" y="304"/>
                    <a:pt x="639" y="304"/>
                    <a:pt x="640" y="303"/>
                  </a:cubicBezTo>
                  <a:lnTo>
                    <a:pt x="642" y="302"/>
                  </a:lnTo>
                  <a:cubicBezTo>
                    <a:pt x="643" y="302"/>
                    <a:pt x="644" y="302"/>
                    <a:pt x="645" y="301"/>
                  </a:cubicBezTo>
                  <a:lnTo>
                    <a:pt x="674" y="299"/>
                  </a:lnTo>
                  <a:lnTo>
                    <a:pt x="672" y="300"/>
                  </a:lnTo>
                  <a:lnTo>
                    <a:pt x="697" y="291"/>
                  </a:lnTo>
                  <a:lnTo>
                    <a:pt x="695" y="292"/>
                  </a:lnTo>
                  <a:lnTo>
                    <a:pt x="714" y="277"/>
                  </a:lnTo>
                  <a:lnTo>
                    <a:pt x="711" y="280"/>
                  </a:lnTo>
                  <a:lnTo>
                    <a:pt x="720" y="261"/>
                  </a:lnTo>
                  <a:lnTo>
                    <a:pt x="720" y="266"/>
                  </a:lnTo>
                  <a:lnTo>
                    <a:pt x="717" y="245"/>
                  </a:lnTo>
                  <a:lnTo>
                    <a:pt x="718" y="249"/>
                  </a:lnTo>
                  <a:lnTo>
                    <a:pt x="701" y="230"/>
                  </a:lnTo>
                  <a:cubicBezTo>
                    <a:pt x="700" y="228"/>
                    <a:pt x="699" y="226"/>
                    <a:pt x="700" y="223"/>
                  </a:cubicBezTo>
                  <a:cubicBezTo>
                    <a:pt x="700" y="221"/>
                    <a:pt x="701" y="219"/>
                    <a:pt x="703" y="218"/>
                  </a:cubicBezTo>
                  <a:lnTo>
                    <a:pt x="725" y="205"/>
                  </a:lnTo>
                  <a:lnTo>
                    <a:pt x="723" y="207"/>
                  </a:lnTo>
                  <a:lnTo>
                    <a:pt x="736" y="189"/>
                  </a:lnTo>
                  <a:lnTo>
                    <a:pt x="735" y="193"/>
                  </a:lnTo>
                  <a:lnTo>
                    <a:pt x="737" y="174"/>
                  </a:lnTo>
                  <a:lnTo>
                    <a:pt x="737" y="178"/>
                  </a:lnTo>
                  <a:lnTo>
                    <a:pt x="727" y="159"/>
                  </a:lnTo>
                  <a:lnTo>
                    <a:pt x="730" y="162"/>
                  </a:lnTo>
                  <a:lnTo>
                    <a:pt x="706" y="145"/>
                  </a:lnTo>
                  <a:lnTo>
                    <a:pt x="709" y="146"/>
                  </a:lnTo>
                  <a:lnTo>
                    <a:pt x="677" y="138"/>
                  </a:lnTo>
                  <a:cubicBezTo>
                    <a:pt x="675" y="138"/>
                    <a:pt x="674" y="137"/>
                    <a:pt x="673" y="136"/>
                  </a:cubicBezTo>
                  <a:lnTo>
                    <a:pt x="672" y="135"/>
                  </a:lnTo>
                  <a:close/>
                  <a:moveTo>
                    <a:pt x="684" y="125"/>
                  </a:moveTo>
                  <a:lnTo>
                    <a:pt x="680" y="123"/>
                  </a:lnTo>
                  <a:lnTo>
                    <a:pt x="712" y="131"/>
                  </a:lnTo>
                  <a:cubicBezTo>
                    <a:pt x="713" y="131"/>
                    <a:pt x="714" y="131"/>
                    <a:pt x="715" y="132"/>
                  </a:cubicBezTo>
                  <a:lnTo>
                    <a:pt x="739" y="149"/>
                  </a:lnTo>
                  <a:cubicBezTo>
                    <a:pt x="740" y="150"/>
                    <a:pt x="741" y="151"/>
                    <a:pt x="742" y="152"/>
                  </a:cubicBezTo>
                  <a:lnTo>
                    <a:pt x="752" y="171"/>
                  </a:lnTo>
                  <a:cubicBezTo>
                    <a:pt x="752" y="172"/>
                    <a:pt x="753" y="174"/>
                    <a:pt x="752" y="175"/>
                  </a:cubicBezTo>
                  <a:lnTo>
                    <a:pt x="750" y="194"/>
                  </a:lnTo>
                  <a:cubicBezTo>
                    <a:pt x="750" y="196"/>
                    <a:pt x="750" y="197"/>
                    <a:pt x="749" y="198"/>
                  </a:cubicBezTo>
                  <a:lnTo>
                    <a:pt x="736" y="216"/>
                  </a:lnTo>
                  <a:cubicBezTo>
                    <a:pt x="735" y="217"/>
                    <a:pt x="734" y="218"/>
                    <a:pt x="734" y="218"/>
                  </a:cubicBezTo>
                  <a:lnTo>
                    <a:pt x="712" y="231"/>
                  </a:lnTo>
                  <a:lnTo>
                    <a:pt x="713" y="219"/>
                  </a:lnTo>
                  <a:lnTo>
                    <a:pt x="730" y="238"/>
                  </a:lnTo>
                  <a:cubicBezTo>
                    <a:pt x="731" y="239"/>
                    <a:pt x="732" y="241"/>
                    <a:pt x="732" y="242"/>
                  </a:cubicBezTo>
                  <a:lnTo>
                    <a:pt x="735" y="263"/>
                  </a:lnTo>
                  <a:cubicBezTo>
                    <a:pt x="736" y="265"/>
                    <a:pt x="735" y="266"/>
                    <a:pt x="735" y="268"/>
                  </a:cubicBezTo>
                  <a:lnTo>
                    <a:pt x="726" y="287"/>
                  </a:lnTo>
                  <a:cubicBezTo>
                    <a:pt x="725" y="288"/>
                    <a:pt x="724" y="289"/>
                    <a:pt x="723" y="290"/>
                  </a:cubicBezTo>
                  <a:lnTo>
                    <a:pt x="704" y="305"/>
                  </a:lnTo>
                  <a:cubicBezTo>
                    <a:pt x="704" y="305"/>
                    <a:pt x="703" y="306"/>
                    <a:pt x="702" y="306"/>
                  </a:cubicBezTo>
                  <a:lnTo>
                    <a:pt x="677" y="315"/>
                  </a:lnTo>
                  <a:cubicBezTo>
                    <a:pt x="676" y="315"/>
                    <a:pt x="676" y="315"/>
                    <a:pt x="675" y="315"/>
                  </a:cubicBezTo>
                  <a:lnTo>
                    <a:pt x="646" y="317"/>
                  </a:lnTo>
                  <a:lnTo>
                    <a:pt x="649" y="317"/>
                  </a:lnTo>
                  <a:lnTo>
                    <a:pt x="647" y="318"/>
                  </a:lnTo>
                  <a:lnTo>
                    <a:pt x="648" y="317"/>
                  </a:lnTo>
                  <a:lnTo>
                    <a:pt x="613" y="344"/>
                  </a:lnTo>
                  <a:cubicBezTo>
                    <a:pt x="613" y="344"/>
                    <a:pt x="612" y="345"/>
                    <a:pt x="611" y="345"/>
                  </a:cubicBezTo>
                  <a:lnTo>
                    <a:pt x="565" y="359"/>
                  </a:lnTo>
                  <a:cubicBezTo>
                    <a:pt x="564" y="359"/>
                    <a:pt x="563" y="359"/>
                    <a:pt x="563" y="359"/>
                  </a:cubicBezTo>
                  <a:lnTo>
                    <a:pt x="513" y="361"/>
                  </a:lnTo>
                  <a:cubicBezTo>
                    <a:pt x="512" y="361"/>
                    <a:pt x="511" y="361"/>
                    <a:pt x="511" y="361"/>
                  </a:cubicBezTo>
                  <a:lnTo>
                    <a:pt x="462" y="349"/>
                  </a:lnTo>
                  <a:lnTo>
                    <a:pt x="468" y="348"/>
                  </a:lnTo>
                  <a:lnTo>
                    <a:pt x="441" y="367"/>
                  </a:lnTo>
                  <a:cubicBezTo>
                    <a:pt x="440" y="367"/>
                    <a:pt x="440" y="368"/>
                    <a:pt x="439" y="368"/>
                  </a:cubicBezTo>
                  <a:lnTo>
                    <a:pt x="403" y="380"/>
                  </a:lnTo>
                  <a:cubicBezTo>
                    <a:pt x="402" y="380"/>
                    <a:pt x="402" y="380"/>
                    <a:pt x="401" y="380"/>
                  </a:cubicBezTo>
                  <a:lnTo>
                    <a:pt x="356" y="383"/>
                  </a:lnTo>
                  <a:cubicBezTo>
                    <a:pt x="355" y="384"/>
                    <a:pt x="355" y="383"/>
                    <a:pt x="354" y="383"/>
                  </a:cubicBezTo>
                  <a:lnTo>
                    <a:pt x="312" y="375"/>
                  </a:lnTo>
                  <a:cubicBezTo>
                    <a:pt x="311" y="375"/>
                    <a:pt x="310" y="375"/>
                    <a:pt x="310" y="374"/>
                  </a:cubicBezTo>
                  <a:lnTo>
                    <a:pt x="276" y="355"/>
                  </a:lnTo>
                  <a:cubicBezTo>
                    <a:pt x="275" y="355"/>
                    <a:pt x="274" y="354"/>
                    <a:pt x="273" y="353"/>
                  </a:cubicBezTo>
                  <a:lnTo>
                    <a:pt x="251" y="325"/>
                  </a:lnTo>
                  <a:lnTo>
                    <a:pt x="259" y="328"/>
                  </a:lnTo>
                  <a:lnTo>
                    <a:pt x="208" y="338"/>
                  </a:lnTo>
                  <a:cubicBezTo>
                    <a:pt x="207" y="338"/>
                    <a:pt x="206" y="339"/>
                    <a:pt x="205" y="338"/>
                  </a:cubicBezTo>
                  <a:lnTo>
                    <a:pt x="166" y="333"/>
                  </a:lnTo>
                  <a:cubicBezTo>
                    <a:pt x="166" y="333"/>
                    <a:pt x="165" y="333"/>
                    <a:pt x="164" y="333"/>
                  </a:cubicBezTo>
                  <a:lnTo>
                    <a:pt x="133" y="319"/>
                  </a:lnTo>
                  <a:cubicBezTo>
                    <a:pt x="132" y="318"/>
                    <a:pt x="132" y="318"/>
                    <a:pt x="131" y="317"/>
                  </a:cubicBezTo>
                  <a:lnTo>
                    <a:pt x="109" y="296"/>
                  </a:lnTo>
                  <a:cubicBezTo>
                    <a:pt x="108" y="295"/>
                    <a:pt x="107" y="294"/>
                    <a:pt x="107" y="293"/>
                  </a:cubicBezTo>
                  <a:lnTo>
                    <a:pt x="99" y="267"/>
                  </a:lnTo>
                  <a:lnTo>
                    <a:pt x="104" y="272"/>
                  </a:lnTo>
                  <a:lnTo>
                    <a:pt x="50" y="256"/>
                  </a:lnTo>
                  <a:cubicBezTo>
                    <a:pt x="49" y="256"/>
                    <a:pt x="48" y="255"/>
                    <a:pt x="48" y="255"/>
                  </a:cubicBezTo>
                  <a:lnTo>
                    <a:pt x="18" y="232"/>
                  </a:lnTo>
                  <a:cubicBezTo>
                    <a:pt x="17" y="231"/>
                    <a:pt x="16" y="230"/>
                    <a:pt x="15" y="229"/>
                  </a:cubicBezTo>
                  <a:lnTo>
                    <a:pt x="1" y="200"/>
                  </a:lnTo>
                  <a:cubicBezTo>
                    <a:pt x="1" y="199"/>
                    <a:pt x="0" y="197"/>
                    <a:pt x="0" y="196"/>
                  </a:cubicBezTo>
                  <a:lnTo>
                    <a:pt x="3" y="166"/>
                  </a:lnTo>
                  <a:cubicBezTo>
                    <a:pt x="4" y="164"/>
                    <a:pt x="4" y="163"/>
                    <a:pt x="5" y="162"/>
                  </a:cubicBezTo>
                  <a:lnTo>
                    <a:pt x="25" y="134"/>
                  </a:lnTo>
                  <a:lnTo>
                    <a:pt x="24" y="142"/>
                  </a:lnTo>
                  <a:lnTo>
                    <a:pt x="20" y="134"/>
                  </a:lnTo>
                  <a:cubicBezTo>
                    <a:pt x="20" y="133"/>
                    <a:pt x="20" y="132"/>
                    <a:pt x="19" y="131"/>
                  </a:cubicBezTo>
                  <a:lnTo>
                    <a:pt x="17" y="106"/>
                  </a:lnTo>
                  <a:cubicBezTo>
                    <a:pt x="17" y="105"/>
                    <a:pt x="18" y="103"/>
                    <a:pt x="18" y="102"/>
                  </a:cubicBezTo>
                  <a:lnTo>
                    <a:pt x="29" y="80"/>
                  </a:lnTo>
                  <a:cubicBezTo>
                    <a:pt x="30" y="79"/>
                    <a:pt x="31" y="78"/>
                    <a:pt x="32" y="77"/>
                  </a:cubicBezTo>
                  <a:lnTo>
                    <a:pt x="55" y="59"/>
                  </a:lnTo>
                  <a:cubicBezTo>
                    <a:pt x="55" y="59"/>
                    <a:pt x="56" y="58"/>
                    <a:pt x="57" y="58"/>
                  </a:cubicBezTo>
                  <a:lnTo>
                    <a:pt x="89" y="47"/>
                  </a:lnTo>
                  <a:lnTo>
                    <a:pt x="84" y="51"/>
                  </a:lnTo>
                  <a:lnTo>
                    <a:pt x="94" y="33"/>
                  </a:lnTo>
                  <a:cubicBezTo>
                    <a:pt x="95" y="32"/>
                    <a:pt x="96" y="31"/>
                    <a:pt x="96" y="30"/>
                  </a:cubicBezTo>
                  <a:lnTo>
                    <a:pt x="114" y="15"/>
                  </a:lnTo>
                  <a:cubicBezTo>
                    <a:pt x="115" y="15"/>
                    <a:pt x="116" y="14"/>
                    <a:pt x="117" y="14"/>
                  </a:cubicBezTo>
                  <a:lnTo>
                    <a:pt x="145" y="3"/>
                  </a:lnTo>
                  <a:cubicBezTo>
                    <a:pt x="145" y="3"/>
                    <a:pt x="146" y="3"/>
                    <a:pt x="147" y="2"/>
                  </a:cubicBezTo>
                  <a:lnTo>
                    <a:pt x="179" y="0"/>
                  </a:lnTo>
                  <a:cubicBezTo>
                    <a:pt x="180" y="0"/>
                    <a:pt x="180" y="0"/>
                    <a:pt x="181" y="1"/>
                  </a:cubicBezTo>
                  <a:lnTo>
                    <a:pt x="211" y="7"/>
                  </a:lnTo>
                  <a:cubicBezTo>
                    <a:pt x="212" y="7"/>
                    <a:pt x="213" y="7"/>
                    <a:pt x="213" y="7"/>
                  </a:cubicBezTo>
                  <a:lnTo>
                    <a:pt x="239" y="21"/>
                  </a:lnTo>
                  <a:lnTo>
                    <a:pt x="231" y="22"/>
                  </a:lnTo>
                  <a:lnTo>
                    <a:pt x="257" y="7"/>
                  </a:lnTo>
                  <a:cubicBezTo>
                    <a:pt x="258" y="6"/>
                    <a:pt x="259" y="6"/>
                    <a:pt x="260" y="6"/>
                  </a:cubicBezTo>
                  <a:lnTo>
                    <a:pt x="289" y="1"/>
                  </a:lnTo>
                  <a:cubicBezTo>
                    <a:pt x="290" y="0"/>
                    <a:pt x="291" y="0"/>
                    <a:pt x="291" y="1"/>
                  </a:cubicBezTo>
                  <a:lnTo>
                    <a:pt x="319" y="4"/>
                  </a:lnTo>
                  <a:cubicBezTo>
                    <a:pt x="320" y="4"/>
                    <a:pt x="321" y="4"/>
                    <a:pt x="321" y="4"/>
                  </a:cubicBezTo>
                  <a:lnTo>
                    <a:pt x="346" y="13"/>
                  </a:lnTo>
                  <a:cubicBezTo>
                    <a:pt x="347" y="13"/>
                    <a:pt x="348" y="14"/>
                    <a:pt x="349" y="14"/>
                  </a:cubicBezTo>
                  <a:lnTo>
                    <a:pt x="367" y="30"/>
                  </a:lnTo>
                  <a:lnTo>
                    <a:pt x="358" y="29"/>
                  </a:lnTo>
                  <a:lnTo>
                    <a:pt x="379" y="18"/>
                  </a:lnTo>
                  <a:cubicBezTo>
                    <a:pt x="379" y="18"/>
                    <a:pt x="380" y="18"/>
                    <a:pt x="381" y="18"/>
                  </a:cubicBezTo>
                  <a:lnTo>
                    <a:pt x="415" y="11"/>
                  </a:lnTo>
                  <a:cubicBezTo>
                    <a:pt x="416" y="10"/>
                    <a:pt x="416" y="10"/>
                    <a:pt x="417" y="10"/>
                  </a:cubicBezTo>
                  <a:lnTo>
                    <a:pt x="452" y="13"/>
                  </a:lnTo>
                  <a:cubicBezTo>
                    <a:pt x="453" y="14"/>
                    <a:pt x="453" y="14"/>
                    <a:pt x="454" y="14"/>
                  </a:cubicBezTo>
                  <a:lnTo>
                    <a:pt x="485" y="25"/>
                  </a:lnTo>
                  <a:cubicBezTo>
                    <a:pt x="486" y="25"/>
                    <a:pt x="487" y="26"/>
                    <a:pt x="488" y="26"/>
                  </a:cubicBezTo>
                  <a:lnTo>
                    <a:pt x="511" y="45"/>
                  </a:lnTo>
                  <a:lnTo>
                    <a:pt x="504" y="44"/>
                  </a:lnTo>
                  <a:lnTo>
                    <a:pt x="540" y="35"/>
                  </a:lnTo>
                  <a:cubicBezTo>
                    <a:pt x="540" y="35"/>
                    <a:pt x="541" y="34"/>
                    <a:pt x="541" y="34"/>
                  </a:cubicBezTo>
                  <a:lnTo>
                    <a:pt x="579" y="33"/>
                  </a:lnTo>
                  <a:cubicBezTo>
                    <a:pt x="580" y="33"/>
                    <a:pt x="581" y="34"/>
                    <a:pt x="581" y="34"/>
                  </a:cubicBezTo>
                  <a:lnTo>
                    <a:pt x="624" y="44"/>
                  </a:lnTo>
                  <a:cubicBezTo>
                    <a:pt x="625" y="44"/>
                    <a:pt x="626" y="44"/>
                    <a:pt x="627" y="45"/>
                  </a:cubicBezTo>
                  <a:lnTo>
                    <a:pt x="660" y="65"/>
                  </a:lnTo>
                  <a:cubicBezTo>
                    <a:pt x="661" y="65"/>
                    <a:pt x="661" y="66"/>
                    <a:pt x="662" y="67"/>
                  </a:cubicBezTo>
                  <a:lnTo>
                    <a:pt x="681" y="94"/>
                  </a:lnTo>
                  <a:cubicBezTo>
                    <a:pt x="682" y="95"/>
                    <a:pt x="682" y="96"/>
                    <a:pt x="682" y="98"/>
                  </a:cubicBezTo>
                  <a:lnTo>
                    <a:pt x="685" y="129"/>
                  </a:lnTo>
                  <a:lnTo>
                    <a:pt x="683" y="124"/>
                  </a:lnTo>
                  <a:lnTo>
                    <a:pt x="684" y="125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56" name="Freeform 50"/>
            <p:cNvSpPr>
              <a:spLocks noEditPoints="1"/>
            </p:cNvSpPr>
            <p:nvPr/>
          </p:nvSpPr>
          <p:spPr bwMode="auto">
            <a:xfrm>
              <a:off x="5771765" y="4618684"/>
              <a:ext cx="554038" cy="260350"/>
            </a:xfrm>
            <a:custGeom>
              <a:avLst/>
              <a:gdLst>
                <a:gd name="T0" fmla="*/ 447451839 w 683"/>
                <a:gd name="T1" fmla="*/ 126690504 h 323"/>
                <a:gd name="T2" fmla="*/ 421131292 w 683"/>
                <a:gd name="T3" fmla="*/ 140334290 h 323"/>
                <a:gd name="T4" fmla="*/ 395468715 w 683"/>
                <a:gd name="T5" fmla="*/ 179315844 h 323"/>
                <a:gd name="T6" fmla="*/ 405997056 w 683"/>
                <a:gd name="T7" fmla="*/ 191010632 h 323"/>
                <a:gd name="T8" fmla="*/ 395468715 w 683"/>
                <a:gd name="T9" fmla="*/ 179315844 h 323"/>
                <a:gd name="T10" fmla="*/ 290843990 w 683"/>
                <a:gd name="T11" fmla="*/ 194908626 h 323"/>
                <a:gd name="T12" fmla="*/ 292159728 w 683"/>
                <a:gd name="T13" fmla="*/ 209851744 h 323"/>
                <a:gd name="T14" fmla="*/ 153976322 w 683"/>
                <a:gd name="T15" fmla="*/ 181264841 h 323"/>
                <a:gd name="T16" fmla="*/ 147396008 w 683"/>
                <a:gd name="T17" fmla="*/ 195558292 h 323"/>
                <a:gd name="T18" fmla="*/ 153976322 w 683"/>
                <a:gd name="T19" fmla="*/ 181264841 h 323"/>
                <a:gd name="T20" fmla="*/ 76987756 w 683"/>
                <a:gd name="T21" fmla="*/ 129938832 h 323"/>
                <a:gd name="T22" fmla="*/ 65801546 w 683"/>
                <a:gd name="T23" fmla="*/ 138385293 h 323"/>
                <a:gd name="T24" fmla="*/ 59879912 w 683"/>
                <a:gd name="T25" fmla="*/ 148130278 h 323"/>
                <a:gd name="T26" fmla="*/ 58563362 w 683"/>
                <a:gd name="T27" fmla="*/ 158525735 h 323"/>
                <a:gd name="T28" fmla="*/ 50667297 w 683"/>
                <a:gd name="T29" fmla="*/ 144232284 h 323"/>
                <a:gd name="T30" fmla="*/ 58563362 w 683"/>
                <a:gd name="T31" fmla="*/ 131238164 h 323"/>
                <a:gd name="T32" fmla="*/ 71723991 w 683"/>
                <a:gd name="T33" fmla="*/ 120843513 h 323"/>
                <a:gd name="T34" fmla="*/ 87516096 w 683"/>
                <a:gd name="T35" fmla="*/ 113046718 h 323"/>
                <a:gd name="T36" fmla="*/ 7238187 w 683"/>
                <a:gd name="T37" fmla="*/ 72116142 h 323"/>
                <a:gd name="T38" fmla="*/ 16450792 w 683"/>
                <a:gd name="T39" fmla="*/ 94205582 h 323"/>
                <a:gd name="T40" fmla="*/ 7238187 w 683"/>
                <a:gd name="T41" fmla="*/ 72116142 h 323"/>
                <a:gd name="T42" fmla="*/ 46719271 w 683"/>
                <a:gd name="T43" fmla="*/ 28586915 h 323"/>
                <a:gd name="T44" fmla="*/ 38165349 w 683"/>
                <a:gd name="T45" fmla="*/ 20140449 h 323"/>
                <a:gd name="T46" fmla="*/ 142790112 w 683"/>
                <a:gd name="T47" fmla="*/ 16242455 h 323"/>
                <a:gd name="T48" fmla="*/ 141473563 w 683"/>
                <a:gd name="T49" fmla="*/ 0 h 323"/>
                <a:gd name="T50" fmla="*/ 142790112 w 683"/>
                <a:gd name="T51" fmla="*/ 16242455 h 323"/>
                <a:gd name="T52" fmla="*/ 215171998 w 683"/>
                <a:gd name="T53" fmla="*/ 11694792 h 323"/>
                <a:gd name="T54" fmla="*/ 228990496 w 683"/>
                <a:gd name="T55" fmla="*/ 14943123 h 323"/>
                <a:gd name="T56" fmla="*/ 317822305 w 683"/>
                <a:gd name="T57" fmla="*/ 24688109 h 323"/>
                <a:gd name="T58" fmla="*/ 298740042 w 683"/>
                <a:gd name="T59" fmla="*/ 22089446 h 323"/>
                <a:gd name="T60" fmla="*/ 317822305 w 683"/>
                <a:gd name="T61" fmla="*/ 24688109 h 323"/>
                <a:gd name="T62" fmla="*/ 423763580 w 683"/>
                <a:gd name="T63" fmla="*/ 68867813 h 323"/>
                <a:gd name="T64" fmla="*/ 431001865 w 683"/>
                <a:gd name="T65" fmla="*/ 79912936 h 3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683"/>
                <a:gd name="T100" fmla="*/ 0 h 323"/>
                <a:gd name="T101" fmla="*/ 683 w 683"/>
                <a:gd name="T102" fmla="*/ 323 h 3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683" h="323">
                  <a:moveTo>
                    <a:pt x="637" y="201"/>
                  </a:moveTo>
                  <a:lnTo>
                    <a:pt x="680" y="195"/>
                  </a:lnTo>
                  <a:lnTo>
                    <a:pt x="683" y="210"/>
                  </a:lnTo>
                  <a:lnTo>
                    <a:pt x="640" y="216"/>
                  </a:lnTo>
                  <a:lnTo>
                    <a:pt x="637" y="201"/>
                  </a:lnTo>
                  <a:close/>
                  <a:moveTo>
                    <a:pt x="601" y="276"/>
                  </a:moveTo>
                  <a:lnTo>
                    <a:pt x="620" y="279"/>
                  </a:lnTo>
                  <a:lnTo>
                    <a:pt x="617" y="294"/>
                  </a:lnTo>
                  <a:lnTo>
                    <a:pt x="598" y="291"/>
                  </a:lnTo>
                  <a:lnTo>
                    <a:pt x="601" y="276"/>
                  </a:lnTo>
                  <a:close/>
                  <a:moveTo>
                    <a:pt x="431" y="314"/>
                  </a:moveTo>
                  <a:lnTo>
                    <a:pt x="442" y="300"/>
                  </a:lnTo>
                  <a:lnTo>
                    <a:pt x="455" y="309"/>
                  </a:lnTo>
                  <a:lnTo>
                    <a:pt x="444" y="323"/>
                  </a:lnTo>
                  <a:lnTo>
                    <a:pt x="431" y="314"/>
                  </a:lnTo>
                  <a:close/>
                  <a:moveTo>
                    <a:pt x="234" y="279"/>
                  </a:moveTo>
                  <a:lnTo>
                    <a:pt x="239" y="296"/>
                  </a:lnTo>
                  <a:lnTo>
                    <a:pt x="224" y="301"/>
                  </a:lnTo>
                  <a:lnTo>
                    <a:pt x="219" y="284"/>
                  </a:lnTo>
                  <a:lnTo>
                    <a:pt x="234" y="279"/>
                  </a:lnTo>
                  <a:close/>
                  <a:moveTo>
                    <a:pt x="140" y="189"/>
                  </a:moveTo>
                  <a:lnTo>
                    <a:pt x="117" y="200"/>
                  </a:lnTo>
                  <a:lnTo>
                    <a:pt x="118" y="199"/>
                  </a:lnTo>
                  <a:lnTo>
                    <a:pt x="100" y="213"/>
                  </a:lnTo>
                  <a:lnTo>
                    <a:pt x="102" y="211"/>
                  </a:lnTo>
                  <a:lnTo>
                    <a:pt x="91" y="228"/>
                  </a:lnTo>
                  <a:lnTo>
                    <a:pt x="92" y="225"/>
                  </a:lnTo>
                  <a:lnTo>
                    <a:pt x="89" y="244"/>
                  </a:lnTo>
                  <a:lnTo>
                    <a:pt x="74" y="241"/>
                  </a:lnTo>
                  <a:lnTo>
                    <a:pt x="77" y="222"/>
                  </a:lnTo>
                  <a:cubicBezTo>
                    <a:pt x="77" y="221"/>
                    <a:pt x="77" y="220"/>
                    <a:pt x="78" y="219"/>
                  </a:cubicBezTo>
                  <a:lnTo>
                    <a:pt x="89" y="202"/>
                  </a:lnTo>
                  <a:cubicBezTo>
                    <a:pt x="89" y="201"/>
                    <a:pt x="90" y="201"/>
                    <a:pt x="91" y="200"/>
                  </a:cubicBezTo>
                  <a:lnTo>
                    <a:pt x="109" y="186"/>
                  </a:lnTo>
                  <a:cubicBezTo>
                    <a:pt x="109" y="186"/>
                    <a:pt x="109" y="185"/>
                    <a:pt x="110" y="185"/>
                  </a:cubicBezTo>
                  <a:lnTo>
                    <a:pt x="133" y="174"/>
                  </a:lnTo>
                  <a:lnTo>
                    <a:pt x="140" y="189"/>
                  </a:lnTo>
                  <a:close/>
                  <a:moveTo>
                    <a:pt x="11" y="111"/>
                  </a:moveTo>
                  <a:lnTo>
                    <a:pt x="36" y="134"/>
                  </a:lnTo>
                  <a:lnTo>
                    <a:pt x="25" y="145"/>
                  </a:lnTo>
                  <a:lnTo>
                    <a:pt x="0" y="122"/>
                  </a:lnTo>
                  <a:lnTo>
                    <a:pt x="11" y="111"/>
                  </a:lnTo>
                  <a:close/>
                  <a:moveTo>
                    <a:pt x="73" y="34"/>
                  </a:moveTo>
                  <a:lnTo>
                    <a:pt x="71" y="44"/>
                  </a:lnTo>
                  <a:lnTo>
                    <a:pt x="56" y="41"/>
                  </a:lnTo>
                  <a:lnTo>
                    <a:pt x="58" y="31"/>
                  </a:lnTo>
                  <a:lnTo>
                    <a:pt x="73" y="34"/>
                  </a:lnTo>
                  <a:close/>
                  <a:moveTo>
                    <a:pt x="217" y="25"/>
                  </a:moveTo>
                  <a:lnTo>
                    <a:pt x="204" y="11"/>
                  </a:lnTo>
                  <a:lnTo>
                    <a:pt x="215" y="0"/>
                  </a:lnTo>
                  <a:lnTo>
                    <a:pt x="228" y="14"/>
                  </a:lnTo>
                  <a:lnTo>
                    <a:pt x="217" y="25"/>
                  </a:lnTo>
                  <a:close/>
                  <a:moveTo>
                    <a:pt x="333" y="30"/>
                  </a:moveTo>
                  <a:lnTo>
                    <a:pt x="327" y="18"/>
                  </a:lnTo>
                  <a:lnTo>
                    <a:pt x="342" y="11"/>
                  </a:lnTo>
                  <a:lnTo>
                    <a:pt x="348" y="23"/>
                  </a:lnTo>
                  <a:lnTo>
                    <a:pt x="333" y="30"/>
                  </a:lnTo>
                  <a:close/>
                  <a:moveTo>
                    <a:pt x="483" y="38"/>
                  </a:moveTo>
                  <a:lnTo>
                    <a:pt x="461" y="49"/>
                  </a:lnTo>
                  <a:lnTo>
                    <a:pt x="454" y="34"/>
                  </a:lnTo>
                  <a:lnTo>
                    <a:pt x="476" y="23"/>
                  </a:lnTo>
                  <a:lnTo>
                    <a:pt x="483" y="38"/>
                  </a:lnTo>
                  <a:close/>
                  <a:moveTo>
                    <a:pt x="640" y="118"/>
                  </a:moveTo>
                  <a:lnTo>
                    <a:pt x="644" y="106"/>
                  </a:lnTo>
                  <a:lnTo>
                    <a:pt x="659" y="111"/>
                  </a:lnTo>
                  <a:lnTo>
                    <a:pt x="655" y="123"/>
                  </a:lnTo>
                  <a:lnTo>
                    <a:pt x="640" y="118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57" name="Freeform 52"/>
            <p:cNvSpPr>
              <a:spLocks noEditPoints="1"/>
            </p:cNvSpPr>
            <p:nvPr/>
          </p:nvSpPr>
          <p:spPr bwMode="auto">
            <a:xfrm>
              <a:off x="5157402" y="4896496"/>
              <a:ext cx="500063" cy="787400"/>
            </a:xfrm>
            <a:custGeom>
              <a:avLst/>
              <a:gdLst>
                <a:gd name="T0" fmla="*/ 0 w 618"/>
                <a:gd name="T1" fmla="*/ 623552341 h 977"/>
                <a:gd name="T2" fmla="*/ 384990199 w 618"/>
                <a:gd name="T3" fmla="*/ 12341306 h 977"/>
                <a:gd name="T4" fmla="*/ 402668795 w 618"/>
                <a:gd name="T5" fmla="*/ 23383443 h 977"/>
                <a:gd name="T6" fmla="*/ 17677793 w 618"/>
                <a:gd name="T7" fmla="*/ 634594475 h 977"/>
                <a:gd name="T8" fmla="*/ 0 w 618"/>
                <a:gd name="T9" fmla="*/ 623552341 h 977"/>
                <a:gd name="T10" fmla="*/ 303147396 w 618"/>
                <a:gd name="T11" fmla="*/ 53261940 h 977"/>
                <a:gd name="T12" fmla="*/ 404632634 w 618"/>
                <a:gd name="T13" fmla="*/ 0 h 977"/>
                <a:gd name="T14" fmla="*/ 401358760 w 618"/>
                <a:gd name="T15" fmla="*/ 114318090 h 977"/>
                <a:gd name="T16" fmla="*/ 390227912 w 618"/>
                <a:gd name="T17" fmla="*/ 124061055 h 977"/>
                <a:gd name="T18" fmla="*/ 380407099 w 618"/>
                <a:gd name="T19" fmla="*/ 113668506 h 977"/>
                <a:gd name="T20" fmla="*/ 383026360 w 618"/>
                <a:gd name="T21" fmla="*/ 17537181 h 977"/>
                <a:gd name="T22" fmla="*/ 398740308 w 618"/>
                <a:gd name="T23" fmla="*/ 26630567 h 977"/>
                <a:gd name="T24" fmla="*/ 312968209 w 618"/>
                <a:gd name="T25" fmla="*/ 71448699 h 977"/>
                <a:gd name="T26" fmla="*/ 298563487 w 618"/>
                <a:gd name="T27" fmla="*/ 67551191 h 977"/>
                <a:gd name="T28" fmla="*/ 303147396 w 618"/>
                <a:gd name="T29" fmla="*/ 53261940 h 97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18"/>
                <a:gd name="T46" fmla="*/ 0 h 977"/>
                <a:gd name="T47" fmla="*/ 618 w 618"/>
                <a:gd name="T48" fmla="*/ 977 h 97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18" h="977">
                  <a:moveTo>
                    <a:pt x="0" y="960"/>
                  </a:moveTo>
                  <a:lnTo>
                    <a:pt x="588" y="19"/>
                  </a:lnTo>
                  <a:lnTo>
                    <a:pt x="615" y="36"/>
                  </a:lnTo>
                  <a:lnTo>
                    <a:pt x="27" y="977"/>
                  </a:lnTo>
                  <a:lnTo>
                    <a:pt x="0" y="960"/>
                  </a:lnTo>
                  <a:close/>
                  <a:moveTo>
                    <a:pt x="463" y="82"/>
                  </a:moveTo>
                  <a:lnTo>
                    <a:pt x="618" y="0"/>
                  </a:lnTo>
                  <a:lnTo>
                    <a:pt x="613" y="176"/>
                  </a:lnTo>
                  <a:cubicBezTo>
                    <a:pt x="613" y="185"/>
                    <a:pt x="605" y="192"/>
                    <a:pt x="596" y="191"/>
                  </a:cubicBezTo>
                  <a:cubicBezTo>
                    <a:pt x="588" y="191"/>
                    <a:pt x="581" y="184"/>
                    <a:pt x="581" y="175"/>
                  </a:cubicBezTo>
                  <a:lnTo>
                    <a:pt x="585" y="27"/>
                  </a:lnTo>
                  <a:lnTo>
                    <a:pt x="609" y="41"/>
                  </a:lnTo>
                  <a:lnTo>
                    <a:pt x="478" y="110"/>
                  </a:lnTo>
                  <a:cubicBezTo>
                    <a:pt x="470" y="115"/>
                    <a:pt x="460" y="112"/>
                    <a:pt x="456" y="104"/>
                  </a:cubicBezTo>
                  <a:cubicBezTo>
                    <a:pt x="452" y="96"/>
                    <a:pt x="455" y="86"/>
                    <a:pt x="463" y="82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58" name="Freeform 53"/>
            <p:cNvSpPr>
              <a:spLocks noEditPoints="1"/>
            </p:cNvSpPr>
            <p:nvPr/>
          </p:nvSpPr>
          <p:spPr bwMode="auto">
            <a:xfrm>
              <a:off x="6243252" y="4793309"/>
              <a:ext cx="598488" cy="884238"/>
            </a:xfrm>
            <a:custGeom>
              <a:avLst/>
              <a:gdLst>
                <a:gd name="T0" fmla="*/ 466376675 w 740"/>
                <a:gd name="T1" fmla="*/ 712091725 h 1098"/>
                <a:gd name="T2" fmla="*/ 3270656 w 740"/>
                <a:gd name="T3" fmla="*/ 23346939 h 1098"/>
                <a:gd name="T4" fmla="*/ 20277420 w 740"/>
                <a:gd name="T5" fmla="*/ 11673872 h 1098"/>
                <a:gd name="T6" fmla="*/ 484037726 w 740"/>
                <a:gd name="T7" fmla="*/ 700417856 h 1098"/>
                <a:gd name="T8" fmla="*/ 466376675 w 740"/>
                <a:gd name="T9" fmla="*/ 712091725 h 1098"/>
                <a:gd name="T10" fmla="*/ 7194797 w 740"/>
                <a:gd name="T11" fmla="*/ 114142401 h 1098"/>
                <a:gd name="T12" fmla="*/ 0 w 740"/>
                <a:gd name="T13" fmla="*/ 0 h 1098"/>
                <a:gd name="T14" fmla="*/ 103348355 w 740"/>
                <a:gd name="T15" fmla="*/ 50585974 h 1098"/>
                <a:gd name="T16" fmla="*/ 108581105 w 740"/>
                <a:gd name="T17" fmla="*/ 64204695 h 1098"/>
                <a:gd name="T18" fmla="*/ 94191491 w 740"/>
                <a:gd name="T19" fmla="*/ 68745070 h 1098"/>
                <a:gd name="T20" fmla="*/ 7194797 w 740"/>
                <a:gd name="T21" fmla="*/ 26589955 h 1098"/>
                <a:gd name="T22" fmla="*/ 22239490 w 740"/>
                <a:gd name="T23" fmla="*/ 16861725 h 1098"/>
                <a:gd name="T24" fmla="*/ 28126513 w 740"/>
                <a:gd name="T25" fmla="*/ 112845036 h 1098"/>
                <a:gd name="T26" fmla="*/ 18314542 w 740"/>
                <a:gd name="T27" fmla="*/ 123870626 h 1098"/>
                <a:gd name="T28" fmla="*/ 7194797 w 740"/>
                <a:gd name="T29" fmla="*/ 114142401 h 109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40"/>
                <a:gd name="T46" fmla="*/ 0 h 1098"/>
                <a:gd name="T47" fmla="*/ 740 w 740"/>
                <a:gd name="T48" fmla="*/ 1098 h 1098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40" h="1098">
                  <a:moveTo>
                    <a:pt x="713" y="1098"/>
                  </a:moveTo>
                  <a:lnTo>
                    <a:pt x="5" y="36"/>
                  </a:lnTo>
                  <a:lnTo>
                    <a:pt x="31" y="18"/>
                  </a:lnTo>
                  <a:lnTo>
                    <a:pt x="740" y="1080"/>
                  </a:lnTo>
                  <a:lnTo>
                    <a:pt x="713" y="1098"/>
                  </a:lnTo>
                  <a:close/>
                  <a:moveTo>
                    <a:pt x="11" y="176"/>
                  </a:moveTo>
                  <a:lnTo>
                    <a:pt x="0" y="0"/>
                  </a:lnTo>
                  <a:lnTo>
                    <a:pt x="158" y="78"/>
                  </a:lnTo>
                  <a:cubicBezTo>
                    <a:pt x="166" y="81"/>
                    <a:pt x="169" y="91"/>
                    <a:pt x="166" y="99"/>
                  </a:cubicBezTo>
                  <a:cubicBezTo>
                    <a:pt x="162" y="107"/>
                    <a:pt x="152" y="110"/>
                    <a:pt x="144" y="106"/>
                  </a:cubicBezTo>
                  <a:lnTo>
                    <a:pt x="11" y="41"/>
                  </a:lnTo>
                  <a:lnTo>
                    <a:pt x="34" y="26"/>
                  </a:lnTo>
                  <a:lnTo>
                    <a:pt x="43" y="174"/>
                  </a:lnTo>
                  <a:cubicBezTo>
                    <a:pt x="43" y="183"/>
                    <a:pt x="37" y="190"/>
                    <a:pt x="28" y="191"/>
                  </a:cubicBezTo>
                  <a:cubicBezTo>
                    <a:pt x="19" y="191"/>
                    <a:pt x="11" y="185"/>
                    <a:pt x="11" y="176"/>
                  </a:cubicBez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5886065" y="4671071"/>
              <a:ext cx="336550" cy="14128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/>
            </a:p>
          </p:txBody>
        </p:sp>
        <p:sp>
          <p:nvSpPr>
            <p:cNvPr id="60" name="Freeform 56"/>
            <p:cNvSpPr>
              <a:spLocks noEditPoints="1"/>
            </p:cNvSpPr>
            <p:nvPr/>
          </p:nvSpPr>
          <p:spPr bwMode="auto">
            <a:xfrm>
              <a:off x="5879715" y="4664721"/>
              <a:ext cx="349250" cy="153988"/>
            </a:xfrm>
            <a:custGeom>
              <a:avLst/>
              <a:gdLst>
                <a:gd name="T0" fmla="*/ 0 w 432"/>
                <a:gd name="T1" fmla="*/ 5145766 h 192"/>
                <a:gd name="T2" fmla="*/ 5229049 w 432"/>
                <a:gd name="T3" fmla="*/ 0 h 192"/>
                <a:gd name="T4" fmla="*/ 277121813 w 432"/>
                <a:gd name="T5" fmla="*/ 0 h 192"/>
                <a:gd name="T6" fmla="*/ 282350860 w 432"/>
                <a:gd name="T7" fmla="*/ 5145766 h 192"/>
                <a:gd name="T8" fmla="*/ 282350860 w 432"/>
                <a:gd name="T9" fmla="*/ 118355831 h 192"/>
                <a:gd name="T10" fmla="*/ 277121813 w 432"/>
                <a:gd name="T11" fmla="*/ 123501595 h 192"/>
                <a:gd name="T12" fmla="*/ 5229049 w 432"/>
                <a:gd name="T13" fmla="*/ 123501595 h 192"/>
                <a:gd name="T14" fmla="*/ 0 w 432"/>
                <a:gd name="T15" fmla="*/ 118355831 h 192"/>
                <a:gd name="T16" fmla="*/ 0 w 432"/>
                <a:gd name="T17" fmla="*/ 5145766 h 192"/>
                <a:gd name="T18" fmla="*/ 10457289 w 432"/>
                <a:gd name="T19" fmla="*/ 118355831 h 192"/>
                <a:gd name="T20" fmla="*/ 5229049 w 432"/>
                <a:gd name="T21" fmla="*/ 113210067 h 192"/>
                <a:gd name="T22" fmla="*/ 277121813 w 432"/>
                <a:gd name="T23" fmla="*/ 113210067 h 192"/>
                <a:gd name="T24" fmla="*/ 271893575 w 432"/>
                <a:gd name="T25" fmla="*/ 118355831 h 192"/>
                <a:gd name="T26" fmla="*/ 271893575 w 432"/>
                <a:gd name="T27" fmla="*/ 5145766 h 192"/>
                <a:gd name="T28" fmla="*/ 277121813 w 432"/>
                <a:gd name="T29" fmla="*/ 10291531 h 192"/>
                <a:gd name="T30" fmla="*/ 5229049 w 432"/>
                <a:gd name="T31" fmla="*/ 10291531 h 192"/>
                <a:gd name="T32" fmla="*/ 10457289 w 432"/>
                <a:gd name="T33" fmla="*/ 5145766 h 192"/>
                <a:gd name="T34" fmla="*/ 10457289 w 432"/>
                <a:gd name="T35" fmla="*/ 118355831 h 1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32"/>
                <a:gd name="T55" fmla="*/ 0 h 192"/>
                <a:gd name="T56" fmla="*/ 432 w 432"/>
                <a:gd name="T57" fmla="*/ 192 h 1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32" h="19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24" y="0"/>
                  </a:lnTo>
                  <a:cubicBezTo>
                    <a:pt x="429" y="0"/>
                    <a:pt x="432" y="4"/>
                    <a:pt x="432" y="8"/>
                  </a:cubicBezTo>
                  <a:lnTo>
                    <a:pt x="432" y="184"/>
                  </a:lnTo>
                  <a:cubicBezTo>
                    <a:pt x="432" y="189"/>
                    <a:pt x="429" y="192"/>
                    <a:pt x="424" y="192"/>
                  </a:cubicBezTo>
                  <a:lnTo>
                    <a:pt x="8" y="192"/>
                  </a:lnTo>
                  <a:cubicBezTo>
                    <a:pt x="4" y="192"/>
                    <a:pt x="0" y="189"/>
                    <a:pt x="0" y="184"/>
                  </a:cubicBezTo>
                  <a:lnTo>
                    <a:pt x="0" y="8"/>
                  </a:lnTo>
                  <a:close/>
                  <a:moveTo>
                    <a:pt x="16" y="184"/>
                  </a:moveTo>
                  <a:lnTo>
                    <a:pt x="8" y="176"/>
                  </a:lnTo>
                  <a:lnTo>
                    <a:pt x="424" y="176"/>
                  </a:lnTo>
                  <a:lnTo>
                    <a:pt x="416" y="184"/>
                  </a:lnTo>
                  <a:lnTo>
                    <a:pt x="416" y="8"/>
                  </a:lnTo>
                  <a:lnTo>
                    <a:pt x="424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184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61" name="Freeform 57"/>
            <p:cNvSpPr>
              <a:spLocks/>
            </p:cNvSpPr>
            <p:nvPr/>
          </p:nvSpPr>
          <p:spPr bwMode="auto">
            <a:xfrm>
              <a:off x="5922577" y="4669484"/>
              <a:ext cx="266700" cy="134938"/>
            </a:xfrm>
            <a:custGeom>
              <a:avLst/>
              <a:gdLst>
                <a:gd name="T0" fmla="*/ 21423824 w 331"/>
                <a:gd name="T1" fmla="*/ 36561733 h 167"/>
                <a:gd name="T2" fmla="*/ 49340300 w 331"/>
                <a:gd name="T3" fmla="*/ 11098852 h 167"/>
                <a:gd name="T4" fmla="*/ 70115510 w 331"/>
                <a:gd name="T5" fmla="*/ 14363222 h 167"/>
                <a:gd name="T6" fmla="*/ 70115510 w 331"/>
                <a:gd name="T7" fmla="*/ 14363222 h 167"/>
                <a:gd name="T8" fmla="*/ 105173252 w 331"/>
                <a:gd name="T9" fmla="*/ 7181611 h 167"/>
                <a:gd name="T10" fmla="*/ 111016503 w 331"/>
                <a:gd name="T11" fmla="*/ 9793105 h 167"/>
                <a:gd name="T12" fmla="*/ 111016503 w 331"/>
                <a:gd name="T13" fmla="*/ 9793105 h 167"/>
                <a:gd name="T14" fmla="*/ 138932167 w 331"/>
                <a:gd name="T15" fmla="*/ 3264368 h 167"/>
                <a:gd name="T16" fmla="*/ 146074245 w 331"/>
                <a:gd name="T17" fmla="*/ 7834484 h 167"/>
                <a:gd name="T18" fmla="*/ 146074245 w 331"/>
                <a:gd name="T19" fmla="*/ 7834484 h 167"/>
                <a:gd name="T20" fmla="*/ 179183709 w 331"/>
                <a:gd name="T21" fmla="*/ 5875863 h 167"/>
                <a:gd name="T22" fmla="*/ 186974408 w 331"/>
                <a:gd name="T23" fmla="*/ 15016095 h 167"/>
                <a:gd name="T24" fmla="*/ 186974408 w 331"/>
                <a:gd name="T25" fmla="*/ 15016095 h 167"/>
                <a:gd name="T26" fmla="*/ 205152705 w 331"/>
                <a:gd name="T27" fmla="*/ 36561733 h 167"/>
                <a:gd name="T28" fmla="*/ 203853853 w 331"/>
                <a:gd name="T29" fmla="*/ 39173227 h 167"/>
                <a:gd name="T30" fmla="*/ 203853853 w 331"/>
                <a:gd name="T31" fmla="*/ 39173227 h 167"/>
                <a:gd name="T32" fmla="*/ 198011433 w 331"/>
                <a:gd name="T33" fmla="*/ 70511165 h 167"/>
                <a:gd name="T34" fmla="*/ 183079461 w 331"/>
                <a:gd name="T35" fmla="*/ 74428405 h 167"/>
                <a:gd name="T36" fmla="*/ 183079461 w 331"/>
                <a:gd name="T37" fmla="*/ 74428405 h 167"/>
                <a:gd name="T38" fmla="*/ 154513565 w 331"/>
                <a:gd name="T39" fmla="*/ 93362543 h 167"/>
                <a:gd name="T40" fmla="*/ 140231020 w 331"/>
                <a:gd name="T41" fmla="*/ 90751049 h 167"/>
                <a:gd name="T42" fmla="*/ 140231020 w 331"/>
                <a:gd name="T43" fmla="*/ 90751049 h 167"/>
                <a:gd name="T44" fmla="*/ 99979453 w 331"/>
                <a:gd name="T45" fmla="*/ 105767138 h 167"/>
                <a:gd name="T46" fmla="*/ 82450582 w 331"/>
                <a:gd name="T47" fmla="*/ 96626910 h 167"/>
                <a:gd name="T48" fmla="*/ 82450582 w 331"/>
                <a:gd name="T49" fmla="*/ 96626910 h 167"/>
                <a:gd name="T50" fmla="*/ 31162808 w 331"/>
                <a:gd name="T51" fmla="*/ 88139555 h 167"/>
                <a:gd name="T52" fmla="*/ 30513382 w 331"/>
                <a:gd name="T53" fmla="*/ 87486682 h 167"/>
                <a:gd name="T54" fmla="*/ 30513382 w 331"/>
                <a:gd name="T55" fmla="*/ 87486682 h 167"/>
                <a:gd name="T56" fmla="*/ 7790702 w 331"/>
                <a:gd name="T57" fmla="*/ 75081279 h 167"/>
                <a:gd name="T58" fmla="*/ 12984501 w 331"/>
                <a:gd name="T59" fmla="*/ 63329557 h 167"/>
                <a:gd name="T60" fmla="*/ 12984501 w 331"/>
                <a:gd name="T61" fmla="*/ 63329557 h 167"/>
                <a:gd name="T62" fmla="*/ 5843227 w 331"/>
                <a:gd name="T63" fmla="*/ 43743341 h 167"/>
                <a:gd name="T64" fmla="*/ 21423824 w 331"/>
                <a:gd name="T65" fmla="*/ 36561733 h 16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31"/>
                <a:gd name="T100" fmla="*/ 0 h 167"/>
                <a:gd name="T101" fmla="*/ 331 w 331"/>
                <a:gd name="T102" fmla="*/ 167 h 16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31" h="167">
                  <a:moveTo>
                    <a:pt x="33" y="56"/>
                  </a:moveTo>
                  <a:cubicBezTo>
                    <a:pt x="30" y="37"/>
                    <a:pt x="49" y="20"/>
                    <a:pt x="76" y="17"/>
                  </a:cubicBezTo>
                  <a:cubicBezTo>
                    <a:pt x="87" y="16"/>
                    <a:pt x="99" y="18"/>
                    <a:pt x="108" y="22"/>
                  </a:cubicBezTo>
                  <a:cubicBezTo>
                    <a:pt x="118" y="9"/>
                    <a:pt x="142" y="4"/>
                    <a:pt x="162" y="11"/>
                  </a:cubicBezTo>
                  <a:cubicBezTo>
                    <a:pt x="165" y="12"/>
                    <a:pt x="168" y="13"/>
                    <a:pt x="171" y="15"/>
                  </a:cubicBezTo>
                  <a:cubicBezTo>
                    <a:pt x="179" y="4"/>
                    <a:pt x="198" y="0"/>
                    <a:pt x="214" y="5"/>
                  </a:cubicBezTo>
                  <a:cubicBezTo>
                    <a:pt x="219" y="7"/>
                    <a:pt x="222" y="9"/>
                    <a:pt x="225" y="12"/>
                  </a:cubicBezTo>
                  <a:cubicBezTo>
                    <a:pt x="238" y="1"/>
                    <a:pt x="261" y="0"/>
                    <a:pt x="276" y="9"/>
                  </a:cubicBezTo>
                  <a:cubicBezTo>
                    <a:pt x="283" y="12"/>
                    <a:pt x="287" y="18"/>
                    <a:pt x="288" y="23"/>
                  </a:cubicBezTo>
                  <a:cubicBezTo>
                    <a:pt x="309" y="27"/>
                    <a:pt x="322" y="42"/>
                    <a:pt x="316" y="56"/>
                  </a:cubicBezTo>
                  <a:cubicBezTo>
                    <a:pt x="316" y="57"/>
                    <a:pt x="315" y="59"/>
                    <a:pt x="314" y="60"/>
                  </a:cubicBezTo>
                  <a:cubicBezTo>
                    <a:pt x="331" y="75"/>
                    <a:pt x="327" y="96"/>
                    <a:pt x="305" y="108"/>
                  </a:cubicBezTo>
                  <a:cubicBezTo>
                    <a:pt x="298" y="111"/>
                    <a:pt x="290" y="114"/>
                    <a:pt x="282" y="114"/>
                  </a:cubicBezTo>
                  <a:cubicBezTo>
                    <a:pt x="281" y="130"/>
                    <a:pt x="262" y="143"/>
                    <a:pt x="238" y="143"/>
                  </a:cubicBezTo>
                  <a:cubicBezTo>
                    <a:pt x="230" y="143"/>
                    <a:pt x="223" y="142"/>
                    <a:pt x="216" y="139"/>
                  </a:cubicBezTo>
                  <a:cubicBezTo>
                    <a:pt x="208" y="157"/>
                    <a:pt x="180" y="167"/>
                    <a:pt x="154" y="162"/>
                  </a:cubicBezTo>
                  <a:cubicBezTo>
                    <a:pt x="143" y="159"/>
                    <a:pt x="133" y="154"/>
                    <a:pt x="127" y="148"/>
                  </a:cubicBezTo>
                  <a:cubicBezTo>
                    <a:pt x="99" y="159"/>
                    <a:pt x="64" y="153"/>
                    <a:pt x="48" y="135"/>
                  </a:cubicBezTo>
                  <a:cubicBezTo>
                    <a:pt x="48" y="134"/>
                    <a:pt x="48" y="134"/>
                    <a:pt x="47" y="134"/>
                  </a:cubicBezTo>
                  <a:cubicBezTo>
                    <a:pt x="30" y="135"/>
                    <a:pt x="14" y="127"/>
                    <a:pt x="12" y="115"/>
                  </a:cubicBezTo>
                  <a:cubicBezTo>
                    <a:pt x="11" y="108"/>
                    <a:pt x="14" y="102"/>
                    <a:pt x="20" y="97"/>
                  </a:cubicBezTo>
                  <a:cubicBezTo>
                    <a:pt x="5" y="91"/>
                    <a:pt x="0" y="77"/>
                    <a:pt x="9" y="67"/>
                  </a:cubicBezTo>
                  <a:cubicBezTo>
                    <a:pt x="14" y="61"/>
                    <a:pt x="23" y="57"/>
                    <a:pt x="33" y="56"/>
                  </a:cubicBezTo>
                  <a:close/>
                </a:path>
              </a:pathLst>
            </a:custGeom>
            <a:solidFill>
              <a:srgbClr val="D7E4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62" name="Freeform 58"/>
            <p:cNvSpPr>
              <a:spLocks noEditPoints="1"/>
            </p:cNvSpPr>
            <p:nvPr/>
          </p:nvSpPr>
          <p:spPr bwMode="auto">
            <a:xfrm>
              <a:off x="5920990" y="4664721"/>
              <a:ext cx="269875" cy="142875"/>
            </a:xfrm>
            <a:custGeom>
              <a:avLst/>
              <a:gdLst>
                <a:gd name="T0" fmla="*/ 19469668 w 335"/>
                <a:gd name="T1" fmla="*/ 30313856 h 176"/>
                <a:gd name="T2" fmla="*/ 27257378 w 335"/>
                <a:gd name="T3" fmla="*/ 19111155 h 176"/>
                <a:gd name="T4" fmla="*/ 72686601 w 335"/>
                <a:gd name="T5" fmla="*/ 13180217 h 176"/>
                <a:gd name="T6" fmla="*/ 86964191 w 335"/>
                <a:gd name="T7" fmla="*/ 3954228 h 176"/>
                <a:gd name="T8" fmla="*/ 114870892 w 335"/>
                <a:gd name="T9" fmla="*/ 8566818 h 176"/>
                <a:gd name="T10" fmla="*/ 125254229 w 335"/>
                <a:gd name="T11" fmla="*/ 659173 h 176"/>
                <a:gd name="T12" fmla="*/ 150564466 w 335"/>
                <a:gd name="T13" fmla="*/ 7249283 h 176"/>
                <a:gd name="T14" fmla="*/ 164842863 w 335"/>
                <a:gd name="T15" fmla="*/ 659173 h 176"/>
                <a:gd name="T16" fmla="*/ 192748733 w 335"/>
                <a:gd name="T17" fmla="*/ 15156928 h 176"/>
                <a:gd name="T18" fmla="*/ 208973451 w 335"/>
                <a:gd name="T19" fmla="*/ 25042089 h 176"/>
                <a:gd name="T20" fmla="*/ 211569940 w 335"/>
                <a:gd name="T21" fmla="*/ 40858190 h 176"/>
                <a:gd name="T22" fmla="*/ 209622762 w 335"/>
                <a:gd name="T23" fmla="*/ 40199016 h 176"/>
                <a:gd name="T24" fmla="*/ 216761205 w 335"/>
                <a:gd name="T25" fmla="*/ 59310177 h 176"/>
                <a:gd name="T26" fmla="*/ 210920578 w 335"/>
                <a:gd name="T27" fmla="*/ 72490392 h 176"/>
                <a:gd name="T28" fmla="*/ 185610341 w 335"/>
                <a:gd name="T29" fmla="*/ 83693087 h 176"/>
                <a:gd name="T30" fmla="*/ 185610341 w 335"/>
                <a:gd name="T31" fmla="*/ 89624021 h 176"/>
                <a:gd name="T32" fmla="*/ 157054354 w 335"/>
                <a:gd name="T33" fmla="*/ 102804235 h 176"/>
                <a:gd name="T34" fmla="*/ 146021706 w 335"/>
                <a:gd name="T35" fmla="*/ 98191647 h 176"/>
                <a:gd name="T36" fmla="*/ 128499172 w 335"/>
                <a:gd name="T37" fmla="*/ 113348594 h 176"/>
                <a:gd name="T38" fmla="*/ 99294655 w 335"/>
                <a:gd name="T39" fmla="*/ 115325301 h 176"/>
                <a:gd name="T40" fmla="*/ 70739473 w 335"/>
                <a:gd name="T41" fmla="*/ 109394367 h 176"/>
                <a:gd name="T42" fmla="*/ 53866250 w 335"/>
                <a:gd name="T43" fmla="*/ 108735194 h 176"/>
                <a:gd name="T44" fmla="*/ 29853010 w 335"/>
                <a:gd name="T45" fmla="*/ 96873301 h 176"/>
                <a:gd name="T46" fmla="*/ 31151632 w 335"/>
                <a:gd name="T47" fmla="*/ 96873301 h 176"/>
                <a:gd name="T48" fmla="*/ 5192072 w 335"/>
                <a:gd name="T49" fmla="*/ 83034725 h 176"/>
                <a:gd name="T50" fmla="*/ 11032650 w 335"/>
                <a:gd name="T51" fmla="*/ 71172045 h 176"/>
                <a:gd name="T52" fmla="*/ 2595633 w 335"/>
                <a:gd name="T53" fmla="*/ 46789124 h 176"/>
                <a:gd name="T54" fmla="*/ 9734834 w 335"/>
                <a:gd name="T55" fmla="*/ 52720058 h 176"/>
                <a:gd name="T56" fmla="*/ 9085523 w 335"/>
                <a:gd name="T57" fmla="*/ 55355951 h 176"/>
                <a:gd name="T58" fmla="*/ 14277597 w 335"/>
                <a:gd name="T59" fmla="*/ 81716379 h 176"/>
                <a:gd name="T60" fmla="*/ 18171852 w 335"/>
                <a:gd name="T61" fmla="*/ 83693087 h 176"/>
                <a:gd name="T62" fmla="*/ 36342897 w 335"/>
                <a:gd name="T63" fmla="*/ 88965659 h 176"/>
                <a:gd name="T64" fmla="*/ 44131407 w 335"/>
                <a:gd name="T65" fmla="*/ 94896593 h 176"/>
                <a:gd name="T66" fmla="*/ 70090162 w 335"/>
                <a:gd name="T67" fmla="*/ 98850008 h 176"/>
                <a:gd name="T68" fmla="*/ 86314880 w 335"/>
                <a:gd name="T69" fmla="*/ 96214128 h 176"/>
                <a:gd name="T70" fmla="*/ 125903540 w 335"/>
                <a:gd name="T71" fmla="*/ 102804235 h 176"/>
                <a:gd name="T72" fmla="*/ 131744116 w 335"/>
                <a:gd name="T73" fmla="*/ 100168354 h 176"/>
                <a:gd name="T74" fmla="*/ 157054354 w 335"/>
                <a:gd name="T75" fmla="*/ 92919074 h 176"/>
                <a:gd name="T76" fmla="*/ 172630566 w 335"/>
                <a:gd name="T77" fmla="*/ 88965659 h 176"/>
                <a:gd name="T78" fmla="*/ 179768959 w 335"/>
                <a:gd name="T79" fmla="*/ 77102979 h 176"/>
                <a:gd name="T80" fmla="*/ 196642988 w 335"/>
                <a:gd name="T81" fmla="*/ 70513684 h 176"/>
                <a:gd name="T82" fmla="*/ 207026324 w 335"/>
                <a:gd name="T83" fmla="*/ 57333470 h 176"/>
                <a:gd name="T84" fmla="*/ 207026324 w 335"/>
                <a:gd name="T85" fmla="*/ 54038416 h 176"/>
                <a:gd name="T86" fmla="*/ 201835059 w 335"/>
                <a:gd name="T87" fmla="*/ 38222309 h 176"/>
                <a:gd name="T88" fmla="*/ 202483564 w 335"/>
                <a:gd name="T89" fmla="*/ 36244790 h 176"/>
                <a:gd name="T90" fmla="*/ 186258846 w 335"/>
                <a:gd name="T91" fmla="*/ 23723742 h 176"/>
                <a:gd name="T92" fmla="*/ 179768959 w 335"/>
                <a:gd name="T93" fmla="*/ 14497755 h 176"/>
                <a:gd name="T94" fmla="*/ 149266650 w 335"/>
                <a:gd name="T95" fmla="*/ 16475274 h 176"/>
                <a:gd name="T96" fmla="*/ 140181130 w 335"/>
                <a:gd name="T97" fmla="*/ 11861871 h 176"/>
                <a:gd name="T98" fmla="*/ 114870892 w 335"/>
                <a:gd name="T99" fmla="*/ 17792808 h 176"/>
                <a:gd name="T100" fmla="*/ 106433878 w 335"/>
                <a:gd name="T101" fmla="*/ 15816101 h 176"/>
                <a:gd name="T102" fmla="*/ 73984417 w 335"/>
                <a:gd name="T103" fmla="*/ 22406208 h 176"/>
                <a:gd name="T104" fmla="*/ 53216939 w 335"/>
                <a:gd name="T105" fmla="*/ 19770328 h 176"/>
                <a:gd name="T106" fmla="*/ 28555194 w 335"/>
                <a:gd name="T107" fmla="*/ 34268082 h 176"/>
                <a:gd name="T108" fmla="*/ 25310244 w 335"/>
                <a:gd name="T109" fmla="*/ 45470777 h 17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35"/>
                <a:gd name="T166" fmla="*/ 0 h 176"/>
                <a:gd name="T167" fmla="*/ 335 w 335"/>
                <a:gd name="T168" fmla="*/ 176 h 17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35" h="176">
                  <a:moveTo>
                    <a:pt x="32" y="54"/>
                  </a:moveTo>
                  <a:lnTo>
                    <a:pt x="28" y="60"/>
                  </a:lnTo>
                  <a:lnTo>
                    <a:pt x="30" y="46"/>
                  </a:lnTo>
                  <a:cubicBezTo>
                    <a:pt x="30" y="45"/>
                    <a:pt x="30" y="44"/>
                    <a:pt x="31" y="43"/>
                  </a:cubicBezTo>
                  <a:lnTo>
                    <a:pt x="39" y="32"/>
                  </a:lnTo>
                  <a:cubicBezTo>
                    <a:pt x="40" y="31"/>
                    <a:pt x="41" y="30"/>
                    <a:pt x="42" y="29"/>
                  </a:cubicBezTo>
                  <a:lnTo>
                    <a:pt x="75" y="15"/>
                  </a:lnTo>
                  <a:cubicBezTo>
                    <a:pt x="77" y="15"/>
                    <a:pt x="78" y="14"/>
                    <a:pt x="80" y="15"/>
                  </a:cubicBezTo>
                  <a:lnTo>
                    <a:pt x="112" y="20"/>
                  </a:lnTo>
                  <a:lnTo>
                    <a:pt x="107" y="20"/>
                  </a:lnTo>
                  <a:lnTo>
                    <a:pt x="130" y="7"/>
                  </a:lnTo>
                  <a:cubicBezTo>
                    <a:pt x="131" y="7"/>
                    <a:pt x="132" y="6"/>
                    <a:pt x="134" y="6"/>
                  </a:cubicBezTo>
                  <a:lnTo>
                    <a:pt x="165" y="8"/>
                  </a:lnTo>
                  <a:cubicBezTo>
                    <a:pt x="166" y="9"/>
                    <a:pt x="167" y="9"/>
                    <a:pt x="168" y="9"/>
                  </a:cubicBezTo>
                  <a:lnTo>
                    <a:pt x="177" y="13"/>
                  </a:lnTo>
                  <a:lnTo>
                    <a:pt x="169" y="14"/>
                  </a:lnTo>
                  <a:lnTo>
                    <a:pt x="188" y="3"/>
                  </a:lnTo>
                  <a:cubicBezTo>
                    <a:pt x="190" y="2"/>
                    <a:pt x="191" y="1"/>
                    <a:pt x="193" y="1"/>
                  </a:cubicBezTo>
                  <a:lnTo>
                    <a:pt x="217" y="2"/>
                  </a:lnTo>
                  <a:cubicBezTo>
                    <a:pt x="218" y="3"/>
                    <a:pt x="220" y="3"/>
                    <a:pt x="221" y="4"/>
                  </a:cubicBezTo>
                  <a:lnTo>
                    <a:pt x="232" y="11"/>
                  </a:lnTo>
                  <a:lnTo>
                    <a:pt x="225" y="10"/>
                  </a:lnTo>
                  <a:lnTo>
                    <a:pt x="250" y="1"/>
                  </a:lnTo>
                  <a:cubicBezTo>
                    <a:pt x="251" y="0"/>
                    <a:pt x="253" y="0"/>
                    <a:pt x="254" y="1"/>
                  </a:cubicBezTo>
                  <a:lnTo>
                    <a:pt x="280" y="7"/>
                  </a:lnTo>
                  <a:cubicBezTo>
                    <a:pt x="282" y="7"/>
                    <a:pt x="283" y="8"/>
                    <a:pt x="285" y="9"/>
                  </a:cubicBezTo>
                  <a:lnTo>
                    <a:pt x="297" y="23"/>
                  </a:lnTo>
                  <a:lnTo>
                    <a:pt x="294" y="21"/>
                  </a:lnTo>
                  <a:lnTo>
                    <a:pt x="318" y="34"/>
                  </a:lnTo>
                  <a:cubicBezTo>
                    <a:pt x="320" y="35"/>
                    <a:pt x="321" y="36"/>
                    <a:pt x="322" y="38"/>
                  </a:cubicBezTo>
                  <a:lnTo>
                    <a:pt x="327" y="48"/>
                  </a:lnTo>
                  <a:cubicBezTo>
                    <a:pt x="327" y="49"/>
                    <a:pt x="328" y="51"/>
                    <a:pt x="327" y="52"/>
                  </a:cubicBezTo>
                  <a:lnTo>
                    <a:pt x="326" y="62"/>
                  </a:lnTo>
                  <a:cubicBezTo>
                    <a:pt x="326" y="63"/>
                    <a:pt x="326" y="64"/>
                    <a:pt x="326" y="65"/>
                  </a:cubicBezTo>
                  <a:lnTo>
                    <a:pt x="324" y="69"/>
                  </a:lnTo>
                  <a:lnTo>
                    <a:pt x="323" y="61"/>
                  </a:lnTo>
                  <a:lnTo>
                    <a:pt x="332" y="73"/>
                  </a:lnTo>
                  <a:cubicBezTo>
                    <a:pt x="333" y="74"/>
                    <a:pt x="333" y="75"/>
                    <a:pt x="333" y="77"/>
                  </a:cubicBezTo>
                  <a:lnTo>
                    <a:pt x="334" y="90"/>
                  </a:lnTo>
                  <a:cubicBezTo>
                    <a:pt x="335" y="91"/>
                    <a:pt x="334" y="93"/>
                    <a:pt x="334" y="94"/>
                  </a:cubicBezTo>
                  <a:lnTo>
                    <a:pt x="328" y="107"/>
                  </a:lnTo>
                  <a:cubicBezTo>
                    <a:pt x="327" y="108"/>
                    <a:pt x="326" y="109"/>
                    <a:pt x="325" y="110"/>
                  </a:cubicBezTo>
                  <a:lnTo>
                    <a:pt x="312" y="120"/>
                  </a:lnTo>
                  <a:cubicBezTo>
                    <a:pt x="311" y="120"/>
                    <a:pt x="311" y="121"/>
                    <a:pt x="309" y="121"/>
                  </a:cubicBezTo>
                  <a:lnTo>
                    <a:pt x="286" y="127"/>
                  </a:lnTo>
                  <a:lnTo>
                    <a:pt x="292" y="122"/>
                  </a:lnTo>
                  <a:lnTo>
                    <a:pt x="288" y="133"/>
                  </a:lnTo>
                  <a:cubicBezTo>
                    <a:pt x="288" y="134"/>
                    <a:pt x="287" y="135"/>
                    <a:pt x="286" y="136"/>
                  </a:cubicBezTo>
                  <a:lnTo>
                    <a:pt x="277" y="146"/>
                  </a:lnTo>
                  <a:cubicBezTo>
                    <a:pt x="276" y="147"/>
                    <a:pt x="275" y="148"/>
                    <a:pt x="273" y="148"/>
                  </a:cubicBezTo>
                  <a:lnTo>
                    <a:pt x="242" y="156"/>
                  </a:lnTo>
                  <a:cubicBezTo>
                    <a:pt x="241" y="157"/>
                    <a:pt x="240" y="157"/>
                    <a:pt x="239" y="156"/>
                  </a:cubicBezTo>
                  <a:lnTo>
                    <a:pt x="217" y="152"/>
                  </a:lnTo>
                  <a:lnTo>
                    <a:pt x="225" y="149"/>
                  </a:lnTo>
                  <a:lnTo>
                    <a:pt x="216" y="161"/>
                  </a:lnTo>
                  <a:cubicBezTo>
                    <a:pt x="215" y="162"/>
                    <a:pt x="214" y="163"/>
                    <a:pt x="213" y="164"/>
                  </a:cubicBezTo>
                  <a:lnTo>
                    <a:pt x="198" y="172"/>
                  </a:lnTo>
                  <a:cubicBezTo>
                    <a:pt x="197" y="172"/>
                    <a:pt x="196" y="172"/>
                    <a:pt x="195" y="172"/>
                  </a:cubicBezTo>
                  <a:lnTo>
                    <a:pt x="157" y="175"/>
                  </a:lnTo>
                  <a:cubicBezTo>
                    <a:pt x="156" y="176"/>
                    <a:pt x="154" y="175"/>
                    <a:pt x="153" y="175"/>
                  </a:cubicBezTo>
                  <a:lnTo>
                    <a:pt x="126" y="161"/>
                  </a:lnTo>
                  <a:lnTo>
                    <a:pt x="131" y="161"/>
                  </a:lnTo>
                  <a:lnTo>
                    <a:pt x="109" y="166"/>
                  </a:lnTo>
                  <a:cubicBezTo>
                    <a:pt x="109" y="166"/>
                    <a:pt x="108" y="166"/>
                    <a:pt x="107" y="166"/>
                  </a:cubicBezTo>
                  <a:lnTo>
                    <a:pt x="85" y="165"/>
                  </a:lnTo>
                  <a:cubicBezTo>
                    <a:pt x="84" y="165"/>
                    <a:pt x="84" y="165"/>
                    <a:pt x="83" y="165"/>
                  </a:cubicBezTo>
                  <a:lnTo>
                    <a:pt x="63" y="159"/>
                  </a:lnTo>
                  <a:cubicBezTo>
                    <a:pt x="62" y="159"/>
                    <a:pt x="61" y="158"/>
                    <a:pt x="61" y="158"/>
                  </a:cubicBezTo>
                  <a:lnTo>
                    <a:pt x="46" y="147"/>
                  </a:lnTo>
                  <a:cubicBezTo>
                    <a:pt x="45" y="147"/>
                    <a:pt x="45" y="146"/>
                    <a:pt x="45" y="146"/>
                  </a:cubicBezTo>
                  <a:lnTo>
                    <a:pt x="44" y="145"/>
                  </a:lnTo>
                  <a:lnTo>
                    <a:pt x="48" y="147"/>
                  </a:lnTo>
                  <a:lnTo>
                    <a:pt x="25" y="142"/>
                  </a:lnTo>
                  <a:cubicBezTo>
                    <a:pt x="23" y="142"/>
                    <a:pt x="22" y="141"/>
                    <a:pt x="20" y="140"/>
                  </a:cubicBezTo>
                  <a:lnTo>
                    <a:pt x="8" y="126"/>
                  </a:lnTo>
                  <a:cubicBezTo>
                    <a:pt x="6" y="123"/>
                    <a:pt x="6" y="120"/>
                    <a:pt x="7" y="117"/>
                  </a:cubicBezTo>
                  <a:lnTo>
                    <a:pt x="15" y="99"/>
                  </a:lnTo>
                  <a:lnTo>
                    <a:pt x="17" y="108"/>
                  </a:lnTo>
                  <a:lnTo>
                    <a:pt x="3" y="95"/>
                  </a:lnTo>
                  <a:cubicBezTo>
                    <a:pt x="1" y="93"/>
                    <a:pt x="0" y="91"/>
                    <a:pt x="1" y="88"/>
                  </a:cubicBezTo>
                  <a:lnTo>
                    <a:pt x="4" y="71"/>
                  </a:lnTo>
                  <a:cubicBezTo>
                    <a:pt x="4" y="68"/>
                    <a:pt x="6" y="66"/>
                    <a:pt x="8" y="65"/>
                  </a:cubicBezTo>
                  <a:lnTo>
                    <a:pt x="32" y="54"/>
                  </a:lnTo>
                  <a:close/>
                  <a:moveTo>
                    <a:pt x="15" y="80"/>
                  </a:moveTo>
                  <a:lnTo>
                    <a:pt x="19" y="74"/>
                  </a:lnTo>
                  <a:lnTo>
                    <a:pt x="16" y="91"/>
                  </a:lnTo>
                  <a:lnTo>
                    <a:pt x="14" y="84"/>
                  </a:lnTo>
                  <a:lnTo>
                    <a:pt x="28" y="97"/>
                  </a:lnTo>
                  <a:cubicBezTo>
                    <a:pt x="30" y="99"/>
                    <a:pt x="31" y="103"/>
                    <a:pt x="30" y="106"/>
                  </a:cubicBezTo>
                  <a:lnTo>
                    <a:pt x="22" y="124"/>
                  </a:lnTo>
                  <a:lnTo>
                    <a:pt x="21" y="115"/>
                  </a:lnTo>
                  <a:lnTo>
                    <a:pt x="33" y="129"/>
                  </a:lnTo>
                  <a:lnTo>
                    <a:pt x="28" y="127"/>
                  </a:lnTo>
                  <a:lnTo>
                    <a:pt x="51" y="132"/>
                  </a:lnTo>
                  <a:cubicBezTo>
                    <a:pt x="53" y="132"/>
                    <a:pt x="54" y="133"/>
                    <a:pt x="55" y="134"/>
                  </a:cubicBezTo>
                  <a:lnTo>
                    <a:pt x="56" y="135"/>
                  </a:lnTo>
                  <a:lnTo>
                    <a:pt x="55" y="134"/>
                  </a:lnTo>
                  <a:lnTo>
                    <a:pt x="70" y="145"/>
                  </a:lnTo>
                  <a:lnTo>
                    <a:pt x="68" y="144"/>
                  </a:lnTo>
                  <a:lnTo>
                    <a:pt x="88" y="150"/>
                  </a:lnTo>
                  <a:lnTo>
                    <a:pt x="86" y="149"/>
                  </a:lnTo>
                  <a:lnTo>
                    <a:pt x="108" y="150"/>
                  </a:lnTo>
                  <a:lnTo>
                    <a:pt x="106" y="151"/>
                  </a:lnTo>
                  <a:lnTo>
                    <a:pt x="128" y="146"/>
                  </a:lnTo>
                  <a:cubicBezTo>
                    <a:pt x="130" y="145"/>
                    <a:pt x="131" y="145"/>
                    <a:pt x="133" y="146"/>
                  </a:cubicBezTo>
                  <a:lnTo>
                    <a:pt x="160" y="160"/>
                  </a:lnTo>
                  <a:lnTo>
                    <a:pt x="156" y="159"/>
                  </a:lnTo>
                  <a:lnTo>
                    <a:pt x="194" y="156"/>
                  </a:lnTo>
                  <a:lnTo>
                    <a:pt x="191" y="157"/>
                  </a:lnTo>
                  <a:lnTo>
                    <a:pt x="206" y="149"/>
                  </a:lnTo>
                  <a:lnTo>
                    <a:pt x="203" y="152"/>
                  </a:lnTo>
                  <a:lnTo>
                    <a:pt x="212" y="140"/>
                  </a:lnTo>
                  <a:cubicBezTo>
                    <a:pt x="214" y="137"/>
                    <a:pt x="217" y="136"/>
                    <a:pt x="220" y="137"/>
                  </a:cubicBezTo>
                  <a:lnTo>
                    <a:pt x="242" y="141"/>
                  </a:lnTo>
                  <a:lnTo>
                    <a:pt x="238" y="141"/>
                  </a:lnTo>
                  <a:lnTo>
                    <a:pt x="269" y="133"/>
                  </a:lnTo>
                  <a:lnTo>
                    <a:pt x="266" y="135"/>
                  </a:lnTo>
                  <a:lnTo>
                    <a:pt x="275" y="125"/>
                  </a:lnTo>
                  <a:lnTo>
                    <a:pt x="273" y="128"/>
                  </a:lnTo>
                  <a:lnTo>
                    <a:pt x="277" y="117"/>
                  </a:lnTo>
                  <a:cubicBezTo>
                    <a:pt x="278" y="114"/>
                    <a:pt x="280" y="112"/>
                    <a:pt x="282" y="112"/>
                  </a:cubicBezTo>
                  <a:lnTo>
                    <a:pt x="305" y="106"/>
                  </a:lnTo>
                  <a:lnTo>
                    <a:pt x="303" y="107"/>
                  </a:lnTo>
                  <a:lnTo>
                    <a:pt x="316" y="97"/>
                  </a:lnTo>
                  <a:lnTo>
                    <a:pt x="313" y="100"/>
                  </a:lnTo>
                  <a:lnTo>
                    <a:pt x="319" y="87"/>
                  </a:lnTo>
                  <a:lnTo>
                    <a:pt x="318" y="91"/>
                  </a:lnTo>
                  <a:lnTo>
                    <a:pt x="317" y="78"/>
                  </a:lnTo>
                  <a:lnTo>
                    <a:pt x="319" y="82"/>
                  </a:lnTo>
                  <a:lnTo>
                    <a:pt x="310" y="70"/>
                  </a:lnTo>
                  <a:cubicBezTo>
                    <a:pt x="308" y="68"/>
                    <a:pt x="308" y="65"/>
                    <a:pt x="309" y="62"/>
                  </a:cubicBezTo>
                  <a:lnTo>
                    <a:pt x="311" y="58"/>
                  </a:lnTo>
                  <a:lnTo>
                    <a:pt x="310" y="61"/>
                  </a:lnTo>
                  <a:lnTo>
                    <a:pt x="311" y="51"/>
                  </a:lnTo>
                  <a:lnTo>
                    <a:pt x="312" y="55"/>
                  </a:lnTo>
                  <a:lnTo>
                    <a:pt x="307" y="45"/>
                  </a:lnTo>
                  <a:lnTo>
                    <a:pt x="311" y="49"/>
                  </a:lnTo>
                  <a:lnTo>
                    <a:pt x="287" y="36"/>
                  </a:lnTo>
                  <a:cubicBezTo>
                    <a:pt x="286" y="35"/>
                    <a:pt x="285" y="34"/>
                    <a:pt x="284" y="34"/>
                  </a:cubicBezTo>
                  <a:lnTo>
                    <a:pt x="272" y="20"/>
                  </a:lnTo>
                  <a:lnTo>
                    <a:pt x="277" y="22"/>
                  </a:lnTo>
                  <a:lnTo>
                    <a:pt x="251" y="16"/>
                  </a:lnTo>
                  <a:lnTo>
                    <a:pt x="255" y="16"/>
                  </a:lnTo>
                  <a:lnTo>
                    <a:pt x="230" y="25"/>
                  </a:lnTo>
                  <a:cubicBezTo>
                    <a:pt x="228" y="26"/>
                    <a:pt x="225" y="26"/>
                    <a:pt x="223" y="24"/>
                  </a:cubicBezTo>
                  <a:lnTo>
                    <a:pt x="212" y="17"/>
                  </a:lnTo>
                  <a:lnTo>
                    <a:pt x="216" y="18"/>
                  </a:lnTo>
                  <a:lnTo>
                    <a:pt x="192" y="17"/>
                  </a:lnTo>
                  <a:lnTo>
                    <a:pt x="196" y="16"/>
                  </a:lnTo>
                  <a:lnTo>
                    <a:pt x="177" y="27"/>
                  </a:lnTo>
                  <a:cubicBezTo>
                    <a:pt x="175" y="29"/>
                    <a:pt x="173" y="29"/>
                    <a:pt x="170" y="28"/>
                  </a:cubicBezTo>
                  <a:lnTo>
                    <a:pt x="161" y="24"/>
                  </a:lnTo>
                  <a:lnTo>
                    <a:pt x="164" y="24"/>
                  </a:lnTo>
                  <a:lnTo>
                    <a:pt x="133" y="22"/>
                  </a:lnTo>
                  <a:lnTo>
                    <a:pt x="137" y="21"/>
                  </a:lnTo>
                  <a:lnTo>
                    <a:pt x="114" y="34"/>
                  </a:lnTo>
                  <a:cubicBezTo>
                    <a:pt x="113" y="35"/>
                    <a:pt x="111" y="36"/>
                    <a:pt x="109" y="35"/>
                  </a:cubicBezTo>
                  <a:lnTo>
                    <a:pt x="77" y="30"/>
                  </a:lnTo>
                  <a:lnTo>
                    <a:pt x="82" y="30"/>
                  </a:lnTo>
                  <a:lnTo>
                    <a:pt x="49" y="44"/>
                  </a:lnTo>
                  <a:lnTo>
                    <a:pt x="52" y="41"/>
                  </a:lnTo>
                  <a:lnTo>
                    <a:pt x="44" y="52"/>
                  </a:lnTo>
                  <a:lnTo>
                    <a:pt x="45" y="49"/>
                  </a:lnTo>
                  <a:lnTo>
                    <a:pt x="43" y="63"/>
                  </a:lnTo>
                  <a:cubicBezTo>
                    <a:pt x="43" y="65"/>
                    <a:pt x="41" y="68"/>
                    <a:pt x="39" y="69"/>
                  </a:cubicBezTo>
                  <a:lnTo>
                    <a:pt x="15" y="80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63" name="Freeform 59"/>
            <p:cNvSpPr>
              <a:spLocks noEditPoints="1"/>
            </p:cNvSpPr>
            <p:nvPr/>
          </p:nvSpPr>
          <p:spPr bwMode="auto">
            <a:xfrm>
              <a:off x="5936865" y="4674246"/>
              <a:ext cx="244475" cy="117475"/>
            </a:xfrm>
            <a:custGeom>
              <a:avLst/>
              <a:gdLst>
                <a:gd name="T0" fmla="*/ 12534012 w 301"/>
                <a:gd name="T1" fmla="*/ 64502564 h 147"/>
                <a:gd name="T2" fmla="*/ 0 w 301"/>
                <a:gd name="T3" fmla="*/ 62587003 h 147"/>
                <a:gd name="T4" fmla="*/ 1979354 w 301"/>
                <a:gd name="T5" fmla="*/ 53006801 h 147"/>
                <a:gd name="T6" fmla="*/ 14513368 w 301"/>
                <a:gd name="T7" fmla="*/ 54923161 h 147"/>
                <a:gd name="T8" fmla="*/ 12534012 w 301"/>
                <a:gd name="T9" fmla="*/ 64502564 h 147"/>
                <a:gd name="T10" fmla="*/ 25068024 w 301"/>
                <a:gd name="T11" fmla="*/ 85577730 h 147"/>
                <a:gd name="T12" fmla="*/ 19790290 w 301"/>
                <a:gd name="T13" fmla="*/ 86216250 h 147"/>
                <a:gd name="T14" fmla="*/ 18471263 w 301"/>
                <a:gd name="T15" fmla="*/ 76636847 h 147"/>
                <a:gd name="T16" fmla="*/ 23748997 w 301"/>
                <a:gd name="T17" fmla="*/ 75998327 h 147"/>
                <a:gd name="T18" fmla="*/ 25068024 w 301"/>
                <a:gd name="T19" fmla="*/ 85577730 h 147"/>
                <a:gd name="T20" fmla="*/ 67287478 w 301"/>
                <a:gd name="T21" fmla="*/ 93880092 h 147"/>
                <a:gd name="T22" fmla="*/ 63989097 w 301"/>
                <a:gd name="T23" fmla="*/ 90048171 h 147"/>
                <a:gd name="T24" fmla="*/ 72565212 w 301"/>
                <a:gd name="T25" fmla="*/ 83022850 h 147"/>
                <a:gd name="T26" fmla="*/ 75863592 w 301"/>
                <a:gd name="T27" fmla="*/ 86854771 h 147"/>
                <a:gd name="T28" fmla="*/ 67287478 w 301"/>
                <a:gd name="T29" fmla="*/ 93880092 h 147"/>
                <a:gd name="T30" fmla="*/ 136554309 w 301"/>
                <a:gd name="T31" fmla="*/ 81745809 h 147"/>
                <a:gd name="T32" fmla="*/ 135235281 w 301"/>
                <a:gd name="T33" fmla="*/ 86216250 h 147"/>
                <a:gd name="T34" fmla="*/ 125340139 w 301"/>
                <a:gd name="T35" fmla="*/ 83022850 h 147"/>
                <a:gd name="T36" fmla="*/ 126659167 w 301"/>
                <a:gd name="T37" fmla="*/ 78552408 h 147"/>
                <a:gd name="T38" fmla="*/ 136554309 w 301"/>
                <a:gd name="T39" fmla="*/ 81745809 h 147"/>
                <a:gd name="T40" fmla="*/ 160303299 w 301"/>
                <a:gd name="T41" fmla="*/ 47897827 h 147"/>
                <a:gd name="T42" fmla="*/ 172177794 w 301"/>
                <a:gd name="T43" fmla="*/ 54923161 h 147"/>
                <a:gd name="T44" fmla="*/ 174156335 w 301"/>
                <a:gd name="T45" fmla="*/ 57477242 h 147"/>
                <a:gd name="T46" fmla="*/ 178115042 w 301"/>
                <a:gd name="T47" fmla="*/ 67695965 h 147"/>
                <a:gd name="T48" fmla="*/ 168219088 w 301"/>
                <a:gd name="T49" fmla="*/ 70889365 h 147"/>
                <a:gd name="T50" fmla="*/ 164261193 w 301"/>
                <a:gd name="T51" fmla="*/ 60670643 h 147"/>
                <a:gd name="T52" fmla="*/ 166240547 w 301"/>
                <a:gd name="T53" fmla="*/ 63225523 h 147"/>
                <a:gd name="T54" fmla="*/ 154366052 w 301"/>
                <a:gd name="T55" fmla="*/ 56200201 h 147"/>
                <a:gd name="T56" fmla="*/ 160303299 w 301"/>
                <a:gd name="T57" fmla="*/ 47897827 h 147"/>
                <a:gd name="T58" fmla="*/ 198564839 w 301"/>
                <a:gd name="T59" fmla="*/ 37679903 h 147"/>
                <a:gd name="T60" fmla="*/ 191308564 w 301"/>
                <a:gd name="T61" fmla="*/ 44065906 h 147"/>
                <a:gd name="T62" fmla="*/ 184051477 w 301"/>
                <a:gd name="T63" fmla="*/ 37041383 h 147"/>
                <a:gd name="T64" fmla="*/ 191308564 w 301"/>
                <a:gd name="T65" fmla="*/ 30654582 h 147"/>
                <a:gd name="T66" fmla="*/ 198564839 w 301"/>
                <a:gd name="T67" fmla="*/ 37679903 h 147"/>
                <a:gd name="T68" fmla="*/ 182732450 w 301"/>
                <a:gd name="T69" fmla="*/ 10217926 h 147"/>
                <a:gd name="T70" fmla="*/ 183391964 w 301"/>
                <a:gd name="T71" fmla="*/ 12772807 h 147"/>
                <a:gd name="T72" fmla="*/ 173496822 w 301"/>
                <a:gd name="T73" fmla="*/ 14688371 h 147"/>
                <a:gd name="T74" fmla="*/ 172837308 w 301"/>
                <a:gd name="T75" fmla="*/ 12134287 h 147"/>
                <a:gd name="T76" fmla="*/ 182732450 w 301"/>
                <a:gd name="T77" fmla="*/ 10217926 h 147"/>
                <a:gd name="T78" fmla="*/ 128638520 w 301"/>
                <a:gd name="T79" fmla="*/ 3831923 h 147"/>
                <a:gd name="T80" fmla="*/ 131936901 w 301"/>
                <a:gd name="T81" fmla="*/ 0 h 147"/>
                <a:gd name="T82" fmla="*/ 140513015 w 301"/>
                <a:gd name="T83" fmla="*/ 7025325 h 147"/>
                <a:gd name="T84" fmla="*/ 137214635 w 301"/>
                <a:gd name="T85" fmla="*/ 10857246 h 147"/>
                <a:gd name="T86" fmla="*/ 128638520 w 301"/>
                <a:gd name="T87" fmla="*/ 3831923 h 147"/>
                <a:gd name="T88" fmla="*/ 94334849 w 301"/>
                <a:gd name="T89" fmla="*/ 6386004 h 147"/>
                <a:gd name="T90" fmla="*/ 96314202 w 301"/>
                <a:gd name="T91" fmla="*/ 3193401 h 147"/>
                <a:gd name="T92" fmla="*/ 104889504 w 301"/>
                <a:gd name="T93" fmla="*/ 8940886 h 147"/>
                <a:gd name="T94" fmla="*/ 102910963 w 301"/>
                <a:gd name="T95" fmla="*/ 12134287 h 147"/>
                <a:gd name="T96" fmla="*/ 94334849 w 301"/>
                <a:gd name="T97" fmla="*/ 6386004 h 147"/>
                <a:gd name="T98" fmla="*/ 61350230 w 301"/>
                <a:gd name="T99" fmla="*/ 5747484 h 147"/>
                <a:gd name="T100" fmla="*/ 67947804 w 301"/>
                <a:gd name="T101" fmla="*/ 8940886 h 147"/>
                <a:gd name="T102" fmla="*/ 63329583 w 301"/>
                <a:gd name="T103" fmla="*/ 18520292 h 147"/>
                <a:gd name="T104" fmla="*/ 56732822 w 301"/>
                <a:gd name="T105" fmla="*/ 15327690 h 147"/>
                <a:gd name="T106" fmla="*/ 61350230 w 301"/>
                <a:gd name="T107" fmla="*/ 5747484 h 147"/>
                <a:gd name="T108" fmla="*/ 5937249 w 301"/>
                <a:gd name="T109" fmla="*/ 37041383 h 147"/>
                <a:gd name="T110" fmla="*/ 4617410 w 301"/>
                <a:gd name="T111" fmla="*/ 33847982 h 147"/>
                <a:gd name="T112" fmla="*/ 14513368 w 301"/>
                <a:gd name="T113" fmla="*/ 30016061 h 147"/>
                <a:gd name="T114" fmla="*/ 15832396 w 301"/>
                <a:gd name="T115" fmla="*/ 33209462 h 147"/>
                <a:gd name="T116" fmla="*/ 5937249 w 301"/>
                <a:gd name="T117" fmla="*/ 37041383 h 14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01"/>
                <a:gd name="T178" fmla="*/ 0 h 147"/>
                <a:gd name="T179" fmla="*/ 301 w 301"/>
                <a:gd name="T180" fmla="*/ 147 h 14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01" h="147">
                  <a:moveTo>
                    <a:pt x="19" y="101"/>
                  </a:moveTo>
                  <a:lnTo>
                    <a:pt x="0" y="98"/>
                  </a:lnTo>
                  <a:lnTo>
                    <a:pt x="3" y="83"/>
                  </a:lnTo>
                  <a:lnTo>
                    <a:pt x="22" y="86"/>
                  </a:lnTo>
                  <a:lnTo>
                    <a:pt x="19" y="101"/>
                  </a:lnTo>
                  <a:close/>
                  <a:moveTo>
                    <a:pt x="38" y="134"/>
                  </a:moveTo>
                  <a:lnTo>
                    <a:pt x="30" y="135"/>
                  </a:lnTo>
                  <a:lnTo>
                    <a:pt x="28" y="120"/>
                  </a:lnTo>
                  <a:lnTo>
                    <a:pt x="36" y="119"/>
                  </a:lnTo>
                  <a:lnTo>
                    <a:pt x="38" y="134"/>
                  </a:lnTo>
                  <a:close/>
                  <a:moveTo>
                    <a:pt x="102" y="147"/>
                  </a:moveTo>
                  <a:lnTo>
                    <a:pt x="97" y="141"/>
                  </a:lnTo>
                  <a:lnTo>
                    <a:pt x="110" y="130"/>
                  </a:lnTo>
                  <a:lnTo>
                    <a:pt x="115" y="136"/>
                  </a:lnTo>
                  <a:lnTo>
                    <a:pt x="102" y="147"/>
                  </a:lnTo>
                  <a:close/>
                  <a:moveTo>
                    <a:pt x="207" y="128"/>
                  </a:moveTo>
                  <a:lnTo>
                    <a:pt x="205" y="135"/>
                  </a:lnTo>
                  <a:lnTo>
                    <a:pt x="190" y="130"/>
                  </a:lnTo>
                  <a:lnTo>
                    <a:pt x="192" y="123"/>
                  </a:lnTo>
                  <a:lnTo>
                    <a:pt x="207" y="128"/>
                  </a:lnTo>
                  <a:close/>
                  <a:moveTo>
                    <a:pt x="243" y="75"/>
                  </a:moveTo>
                  <a:lnTo>
                    <a:pt x="261" y="86"/>
                  </a:lnTo>
                  <a:cubicBezTo>
                    <a:pt x="262" y="87"/>
                    <a:pt x="263" y="88"/>
                    <a:pt x="264" y="90"/>
                  </a:cubicBezTo>
                  <a:lnTo>
                    <a:pt x="270" y="106"/>
                  </a:lnTo>
                  <a:lnTo>
                    <a:pt x="255" y="111"/>
                  </a:lnTo>
                  <a:lnTo>
                    <a:pt x="249" y="95"/>
                  </a:lnTo>
                  <a:lnTo>
                    <a:pt x="252" y="99"/>
                  </a:lnTo>
                  <a:lnTo>
                    <a:pt x="234" y="88"/>
                  </a:lnTo>
                  <a:lnTo>
                    <a:pt x="243" y="75"/>
                  </a:lnTo>
                  <a:close/>
                  <a:moveTo>
                    <a:pt x="301" y="59"/>
                  </a:moveTo>
                  <a:lnTo>
                    <a:pt x="290" y="69"/>
                  </a:lnTo>
                  <a:lnTo>
                    <a:pt x="279" y="58"/>
                  </a:lnTo>
                  <a:lnTo>
                    <a:pt x="290" y="48"/>
                  </a:lnTo>
                  <a:lnTo>
                    <a:pt x="301" y="59"/>
                  </a:lnTo>
                  <a:close/>
                  <a:moveTo>
                    <a:pt x="277" y="16"/>
                  </a:moveTo>
                  <a:lnTo>
                    <a:pt x="278" y="20"/>
                  </a:lnTo>
                  <a:lnTo>
                    <a:pt x="263" y="23"/>
                  </a:lnTo>
                  <a:lnTo>
                    <a:pt x="262" y="19"/>
                  </a:lnTo>
                  <a:lnTo>
                    <a:pt x="277" y="16"/>
                  </a:lnTo>
                  <a:close/>
                  <a:moveTo>
                    <a:pt x="195" y="6"/>
                  </a:moveTo>
                  <a:lnTo>
                    <a:pt x="200" y="0"/>
                  </a:lnTo>
                  <a:lnTo>
                    <a:pt x="213" y="11"/>
                  </a:lnTo>
                  <a:lnTo>
                    <a:pt x="208" y="17"/>
                  </a:lnTo>
                  <a:lnTo>
                    <a:pt x="195" y="6"/>
                  </a:lnTo>
                  <a:close/>
                  <a:moveTo>
                    <a:pt x="143" y="10"/>
                  </a:moveTo>
                  <a:lnTo>
                    <a:pt x="146" y="5"/>
                  </a:lnTo>
                  <a:lnTo>
                    <a:pt x="159" y="14"/>
                  </a:lnTo>
                  <a:lnTo>
                    <a:pt x="156" y="19"/>
                  </a:lnTo>
                  <a:lnTo>
                    <a:pt x="143" y="10"/>
                  </a:lnTo>
                  <a:close/>
                  <a:moveTo>
                    <a:pt x="93" y="9"/>
                  </a:moveTo>
                  <a:lnTo>
                    <a:pt x="103" y="14"/>
                  </a:lnTo>
                  <a:lnTo>
                    <a:pt x="96" y="29"/>
                  </a:lnTo>
                  <a:lnTo>
                    <a:pt x="86" y="24"/>
                  </a:lnTo>
                  <a:lnTo>
                    <a:pt x="93" y="9"/>
                  </a:lnTo>
                  <a:close/>
                  <a:moveTo>
                    <a:pt x="9" y="58"/>
                  </a:moveTo>
                  <a:lnTo>
                    <a:pt x="7" y="53"/>
                  </a:lnTo>
                  <a:lnTo>
                    <a:pt x="22" y="47"/>
                  </a:lnTo>
                  <a:lnTo>
                    <a:pt x="24" y="52"/>
                  </a:lnTo>
                  <a:lnTo>
                    <a:pt x="9" y="58"/>
                  </a:lnTo>
                  <a:close/>
                </a:path>
              </a:pathLst>
            </a:custGeom>
            <a:solidFill>
              <a:srgbClr val="385D8A"/>
            </a:solidFill>
            <a:ln w="1588" cap="flat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ja-JP" altLang="en-US" sz="200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1548156" y="4090304"/>
              <a:ext cx="1583930" cy="49312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ja-JP" sz="1200" dirty="0">
                  <a:latin typeface="+mn-lt"/>
                </a:rPr>
                <a:t>Domain proxy node</a:t>
              </a:r>
              <a:r>
                <a:rPr lang="ja-JP" altLang="en-US" sz="1200" dirty="0">
                  <a:latin typeface="+mn-lt"/>
                </a:rPr>
                <a:t> </a:t>
              </a:r>
              <a:r>
                <a:rPr lang="en-US" altLang="ja-JP" sz="1200" dirty="0">
                  <a:latin typeface="+mn-lt"/>
                </a:rPr>
                <a:t>(</a:t>
              </a:r>
              <a:r>
                <a:rPr lang="en-US" altLang="ja-JP" sz="1200" dirty="0" err="1">
                  <a:latin typeface="+mn-lt"/>
                </a:rPr>
                <a:t>Subdomain</a:t>
              </a:r>
              <a:r>
                <a:rPr lang="en-US" altLang="ja-JP" sz="1200" dirty="0">
                  <a:latin typeface="+mn-lt"/>
                </a:rPr>
                <a:t>)</a:t>
              </a:r>
              <a:endParaRPr lang="ja-JP" altLang="en-US" sz="1200" dirty="0">
                <a:latin typeface="+mn-lt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5246922" y="4090304"/>
              <a:ext cx="1583930" cy="49312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altLang="ja-JP" sz="1200" dirty="0">
                  <a:latin typeface="+mn-lt"/>
                </a:rPr>
                <a:t>Domain proxy node</a:t>
              </a:r>
              <a:r>
                <a:rPr lang="ja-JP" altLang="en-US" sz="1200" dirty="0">
                  <a:latin typeface="+mn-lt"/>
                </a:rPr>
                <a:t> </a:t>
              </a:r>
              <a:r>
                <a:rPr lang="en-US" altLang="ja-JP" sz="1200" dirty="0">
                  <a:latin typeface="+mn-lt"/>
                </a:rPr>
                <a:t>(</a:t>
              </a:r>
              <a:r>
                <a:rPr lang="en-US" altLang="ja-JP" sz="1200" dirty="0" err="1">
                  <a:latin typeface="+mn-lt"/>
                </a:rPr>
                <a:t>Subdomain</a:t>
              </a:r>
              <a:r>
                <a:rPr lang="en-US" altLang="ja-JP" sz="1200" dirty="0">
                  <a:latin typeface="+mn-lt"/>
                </a:rPr>
                <a:t>)</a:t>
              </a:r>
              <a:endParaRPr lang="ja-JP" altLang="en-US" sz="1200" dirty="0">
                <a:latin typeface="+mn-lt"/>
              </a:endParaRPr>
            </a:p>
          </p:txBody>
        </p:sp>
        <p:sp>
          <p:nvSpPr>
            <p:cNvPr id="66" name="Rectangle 37"/>
            <p:cNvSpPr>
              <a:spLocks noChangeArrowheads="1"/>
            </p:cNvSpPr>
            <p:nvPr/>
          </p:nvSpPr>
          <p:spPr bwMode="auto">
            <a:xfrm>
              <a:off x="1043608" y="5374835"/>
              <a:ext cx="1110760" cy="414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altLang="ja-JP" sz="14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Image of the other domain</a:t>
              </a:r>
              <a:endParaRPr lang="ja-JP" sz="2000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7" name="Rectangle 40"/>
            <p:cNvSpPr>
              <a:spLocks noChangeArrowheads="1"/>
            </p:cNvSpPr>
            <p:nvPr/>
          </p:nvSpPr>
          <p:spPr bwMode="auto">
            <a:xfrm>
              <a:off x="2627538" y="5374837"/>
              <a:ext cx="1251330" cy="414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altLang="ja-JP" sz="14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Image of own domain</a:t>
              </a:r>
              <a:endParaRPr lang="ja-JP" altLang="ja-JP" sz="2000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8" name="Rectangle 51"/>
            <p:cNvSpPr>
              <a:spLocks noChangeArrowheads="1"/>
            </p:cNvSpPr>
            <p:nvPr/>
          </p:nvSpPr>
          <p:spPr bwMode="auto">
            <a:xfrm>
              <a:off x="4526498" y="5374836"/>
              <a:ext cx="1241289" cy="414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altLang="ja-JP" sz="14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Image of the other domain</a:t>
              </a:r>
              <a:endParaRPr lang="ja-JP" altLang="ja-JP" sz="2000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69" name="Rectangle 54"/>
            <p:cNvSpPr>
              <a:spLocks noChangeArrowheads="1"/>
            </p:cNvSpPr>
            <p:nvPr/>
          </p:nvSpPr>
          <p:spPr bwMode="auto">
            <a:xfrm>
              <a:off x="6254764" y="5374836"/>
              <a:ext cx="1080637" cy="41422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altLang="ja-JP" sz="1400" dirty="0">
                  <a:solidFill>
                    <a:srgbClr val="000000"/>
                  </a:solidFill>
                  <a:latin typeface="+mn-lt"/>
                  <a:cs typeface="Times New Roman" pitchFamily="18" charset="0"/>
                </a:rPr>
                <a:t>Image of own domain</a:t>
              </a:r>
              <a:endParaRPr lang="ja-JP" altLang="ja-JP" sz="2000" dirty="0">
                <a:latin typeface="+mn-lt"/>
                <a:cs typeface="Times New Roman" pitchFamily="18" charset="0"/>
              </a:endParaRPr>
            </a:p>
          </p:txBody>
        </p:sp>
        <p:sp>
          <p:nvSpPr>
            <p:cNvPr id="70" name="テキスト ボックス 69"/>
            <p:cNvSpPr txBox="1">
              <a:spLocks noChangeArrowheads="1"/>
            </p:cNvSpPr>
            <p:nvPr/>
          </p:nvSpPr>
          <p:spPr bwMode="auto">
            <a:xfrm>
              <a:off x="1070705" y="3755133"/>
              <a:ext cx="936104" cy="184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>
                <a:lnSpc>
                  <a:spcPct val="80000"/>
                </a:lnSpc>
              </a:pPr>
              <a:r>
                <a:rPr lang="en-US" altLang="ja-JP" sz="1400">
                  <a:latin typeface="Arial" pitchFamily="34" charset="0"/>
                  <a:cs typeface="Arial" pitchFamily="34" charset="0"/>
                </a:rPr>
                <a:t>Domain A</a:t>
              </a:r>
              <a:endParaRPr lang="ja-JP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テキスト ボックス 70"/>
            <p:cNvSpPr txBox="1">
              <a:spLocks noChangeArrowheads="1"/>
            </p:cNvSpPr>
            <p:nvPr/>
          </p:nvSpPr>
          <p:spPr bwMode="auto">
            <a:xfrm>
              <a:off x="6327289" y="3755248"/>
              <a:ext cx="1008112" cy="184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r" eaLnBrk="0" hangingPunct="0">
                <a:lnSpc>
                  <a:spcPct val="80000"/>
                </a:lnSpc>
              </a:pPr>
              <a:r>
                <a:rPr lang="en-US" altLang="ja-JP" sz="1400">
                  <a:latin typeface="Arial" pitchFamily="34" charset="0"/>
                  <a:cs typeface="Arial" pitchFamily="34" charset="0"/>
                </a:rPr>
                <a:t>Domain B</a:t>
              </a:r>
              <a:endParaRPr lang="ja-JP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雲 44"/>
          <p:cNvSpPr/>
          <p:nvPr/>
        </p:nvSpPr>
        <p:spPr bwMode="auto">
          <a:xfrm>
            <a:off x="684213" y="2997175"/>
            <a:ext cx="3024187" cy="2087563"/>
          </a:xfrm>
          <a:prstGeom prst="cloud">
            <a:avLst/>
          </a:prstGeom>
          <a:solidFill>
            <a:srgbClr val="CCC2DA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46" name="雲 45"/>
          <p:cNvSpPr/>
          <p:nvPr/>
        </p:nvSpPr>
        <p:spPr bwMode="auto">
          <a:xfrm>
            <a:off x="5867400" y="2997175"/>
            <a:ext cx="3025775" cy="2087563"/>
          </a:xfrm>
          <a:prstGeom prst="cloud">
            <a:avLst/>
          </a:prstGeom>
          <a:solidFill>
            <a:srgbClr val="D8E4BE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47" name="雲 46"/>
          <p:cNvSpPr/>
          <p:nvPr/>
        </p:nvSpPr>
        <p:spPr bwMode="auto">
          <a:xfrm>
            <a:off x="3708400" y="2997175"/>
            <a:ext cx="2159000" cy="2232025"/>
          </a:xfrm>
          <a:prstGeom prst="cloud">
            <a:avLst/>
          </a:prstGeom>
          <a:solidFill>
            <a:srgbClr val="F7FFA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17413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04800" y="908050"/>
            <a:ext cx="8534400" cy="5689600"/>
          </a:xfrm>
        </p:spPr>
        <p:txBody>
          <a:bodyPr/>
          <a:lstStyle/>
          <a:p>
            <a:r>
              <a:rPr lang="en-US" altLang="ja-JP" dirty="0" smtClean="0"/>
              <a:t>A link that corresponds to each inter-domain virtual link is created by stitching three sections.</a:t>
            </a:r>
            <a:endParaRPr lang="en-US" altLang="ja-JP" b="0" dirty="0" smtClean="0"/>
          </a:p>
          <a:p>
            <a:pPr lvl="1"/>
            <a:r>
              <a:rPr lang="en-US" altLang="ja-JP" sz="2000" dirty="0" smtClean="0"/>
              <a:t>The inter-domain section is created through the gateway control interface (GCI) while inter-domain messaging.</a:t>
            </a:r>
          </a:p>
          <a:p>
            <a:pPr lvl="1"/>
            <a:r>
              <a:rPr lang="en-US" altLang="ja-JP" sz="2000" dirty="0" smtClean="0"/>
              <a:t>The intra-domain sections are created in the same method as normal virtual links in a domain.</a:t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endParaRPr lang="ja-JP" altLang="en-US" sz="2000" dirty="0" smtClean="0"/>
          </a:p>
          <a:p>
            <a:r>
              <a:rPr lang="en-US" altLang="ja-JP" dirty="0" smtClean="0"/>
              <a:t>The gateways may convert inter- and intra-domain protocols if necessary.</a:t>
            </a:r>
          </a:p>
          <a:p>
            <a:pPr lvl="1"/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E.g., In the current </a:t>
            </a:r>
            <a:r>
              <a:rPr lang="en-US" altLang="ja-JP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VNode</a:t>
            </a: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Platform, </a:t>
            </a:r>
            <a:b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ja-JP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GRE is used for intra-domain, VLAN is used for inter-domain.</a:t>
            </a:r>
            <a:endParaRPr lang="ja-JP" alt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14" name="タイトル 1"/>
          <p:cNvSpPr>
            <a:spLocks noGrp="1"/>
          </p:cNvSpPr>
          <p:nvPr>
            <p:ph type="title" idx="4294967295"/>
          </p:nvPr>
        </p:nvSpPr>
        <p:spPr>
          <a:xfrm>
            <a:off x="304800" y="115888"/>
            <a:ext cx="8534400" cy="646112"/>
          </a:xfrm>
        </p:spPr>
        <p:txBody>
          <a:bodyPr/>
          <a:lstStyle/>
          <a:p>
            <a:r>
              <a:rPr lang="en-US" altLang="ja-JP" dirty="0" smtClean="0"/>
              <a:t>Manageable Inter-domain Links </a:t>
            </a:r>
            <a:br>
              <a:rPr lang="en-US" altLang="ja-JP" dirty="0" smtClean="0"/>
            </a:br>
            <a:r>
              <a:rPr lang="en-US" altLang="ja-JP" dirty="0" smtClean="0"/>
              <a:t>for Non-IP Communication </a:t>
            </a:r>
            <a:r>
              <a:rPr lang="en-US" altLang="ja-JP" b="0" dirty="0" smtClean="0"/>
              <a:t>[</a:t>
            </a:r>
            <a:r>
              <a:rPr lang="en-US" altLang="ja-JP" b="0" dirty="0" err="1" smtClean="0"/>
              <a:t>Subgoal</a:t>
            </a:r>
            <a:r>
              <a:rPr lang="en-US" altLang="ja-JP" b="0" dirty="0" smtClean="0"/>
              <a:t> 2]</a:t>
            </a:r>
            <a:endParaRPr lang="ja-JP" altLang="en-US" b="0" dirty="0" smtClean="0"/>
          </a:p>
        </p:txBody>
      </p:sp>
      <p:grpSp>
        <p:nvGrpSpPr>
          <p:cNvPr id="17415" name="グループ化 42"/>
          <p:cNvGrpSpPr>
            <a:grpSpLocks noChangeAspect="1"/>
          </p:cNvGrpSpPr>
          <p:nvPr/>
        </p:nvGrpSpPr>
        <p:grpSpPr bwMode="auto">
          <a:xfrm>
            <a:off x="1116013" y="3152750"/>
            <a:ext cx="7369175" cy="1654175"/>
            <a:chOff x="1259632" y="4293096"/>
            <a:chExt cx="6408712" cy="1438644"/>
          </a:xfrm>
        </p:grpSpPr>
        <p:sp>
          <p:nvSpPr>
            <p:cNvPr id="6" name="正方形/長方形 5"/>
            <p:cNvSpPr/>
            <p:nvPr/>
          </p:nvSpPr>
          <p:spPr>
            <a:xfrm flipH="1">
              <a:off x="6947675" y="4293096"/>
              <a:ext cx="720669" cy="1296437"/>
            </a:xfrm>
            <a:prstGeom prst="rect">
              <a:avLst/>
            </a:prstGeom>
            <a:solidFill>
              <a:srgbClr val="24F4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/>
            <a:lstStyle/>
            <a:p>
              <a:pPr algn="ctr" eaLnBrk="0" hangingPunct="0">
                <a:defRPr/>
              </a:pPr>
              <a:r>
                <a:rPr lang="en-US" altLang="ja-JP" sz="1600" dirty="0">
                  <a:solidFill>
                    <a:schemeClr val="tx1"/>
                  </a:solidFill>
                </a:rPr>
                <a:t>Node N22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 flipH="1">
              <a:off x="5003800" y="5057980"/>
              <a:ext cx="1007833" cy="468043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/>
            <a:lstStyle/>
            <a:p>
              <a:pPr algn="ctr" eaLnBrk="0" hangingPunct="0">
                <a:defRPr/>
              </a:pPr>
              <a:r>
                <a:rPr lang="en-US" altLang="ja-JP" sz="1600" dirty="0">
                  <a:solidFill>
                    <a:schemeClr val="tx1"/>
                  </a:solidFill>
                </a:rPr>
                <a:t>Gateway</a:t>
              </a:r>
              <a:r>
                <a:rPr lang="en-US" altLang="ja-JP" sz="700" dirty="0">
                  <a:solidFill>
                    <a:schemeClr val="tx1"/>
                  </a:solidFill>
                </a:rPr>
                <a:t> </a:t>
              </a:r>
              <a:r>
                <a:rPr lang="en-US" altLang="ja-JP" sz="1600" dirty="0">
                  <a:solidFill>
                    <a:schemeClr val="tx1"/>
                  </a:solidFill>
                </a:rPr>
                <a:t>2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259632" y="4293096"/>
              <a:ext cx="720669" cy="1296437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/>
            <a:lstStyle/>
            <a:p>
              <a:pPr algn="ctr" eaLnBrk="0" hangingPunct="0">
                <a:defRPr/>
              </a:pPr>
              <a:r>
                <a:rPr lang="en-US" altLang="ja-JP" sz="1600" dirty="0">
                  <a:solidFill>
                    <a:schemeClr val="tx1"/>
                  </a:solidFill>
                </a:rPr>
                <a:t>Node N12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916343" y="5057980"/>
              <a:ext cx="1007833" cy="468043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/>
            <a:lstStyle/>
            <a:p>
              <a:pPr algn="ctr" eaLnBrk="0" hangingPunct="0">
                <a:defRPr/>
              </a:pPr>
              <a:r>
                <a:rPr lang="en-US" altLang="ja-JP" sz="1600" dirty="0">
                  <a:solidFill>
                    <a:schemeClr val="tx1"/>
                  </a:solidFill>
                </a:rPr>
                <a:t>Gateway</a:t>
              </a:r>
              <a:r>
                <a:rPr lang="en-US" altLang="ja-JP" sz="700" dirty="0">
                  <a:solidFill>
                    <a:schemeClr val="tx1"/>
                  </a:solidFill>
                </a:rPr>
                <a:t> </a:t>
              </a:r>
              <a:r>
                <a:rPr lang="en-US" altLang="ja-JP" sz="1600" dirty="0">
                  <a:solidFill>
                    <a:schemeClr val="tx1"/>
                  </a:solidFill>
                </a:rPr>
                <a:t>1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423" name="Rectangle 43"/>
            <p:cNvSpPr>
              <a:spLocks noChangeArrowheads="1"/>
            </p:cNvSpPr>
            <p:nvPr/>
          </p:nvSpPr>
          <p:spPr bwMode="auto">
            <a:xfrm>
              <a:off x="1365548" y="5237395"/>
              <a:ext cx="432048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</a:rPr>
                <a:t>VN1</a:t>
              </a:r>
              <a:endParaRPr lang="ja-JP" altLang="en-US" sz="1600">
                <a:latin typeface="Arial" pitchFamily="34" charset="0"/>
              </a:endParaRPr>
            </a:p>
          </p:txBody>
        </p:sp>
        <p:sp>
          <p:nvSpPr>
            <p:cNvPr id="17424" name="Rectangle 43"/>
            <p:cNvSpPr>
              <a:spLocks noChangeArrowheads="1"/>
            </p:cNvSpPr>
            <p:nvPr/>
          </p:nvSpPr>
          <p:spPr bwMode="auto">
            <a:xfrm>
              <a:off x="7130380" y="5236502"/>
              <a:ext cx="432048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</a:rPr>
                <a:t>VN4</a:t>
              </a:r>
              <a:endParaRPr lang="ja-JP" altLang="en-US" sz="1600">
                <a:latin typeface="Arial" pitchFamily="34" charset="0"/>
              </a:endParaRPr>
            </a:p>
          </p:txBody>
        </p:sp>
        <p:sp>
          <p:nvSpPr>
            <p:cNvPr id="17425" name="テキスト ボックス 11"/>
            <p:cNvSpPr txBox="1">
              <a:spLocks noChangeArrowheads="1"/>
            </p:cNvSpPr>
            <p:nvPr/>
          </p:nvSpPr>
          <p:spPr bwMode="auto">
            <a:xfrm>
              <a:off x="2195736" y="5467592"/>
              <a:ext cx="576064" cy="215444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altLang="ja-JP" sz="1600">
                  <a:latin typeface="Arial" pitchFamily="34" charset="0"/>
                  <a:cs typeface="Arial" pitchFamily="34" charset="0"/>
                </a:rPr>
                <a:t>VL14i1</a:t>
              </a:r>
              <a:endParaRPr lang="ja-JP" alt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6" name="Rectangle 43"/>
            <p:cNvSpPr>
              <a:spLocks noChangeArrowheads="1"/>
            </p:cNvSpPr>
            <p:nvPr/>
          </p:nvSpPr>
          <p:spPr bwMode="auto">
            <a:xfrm>
              <a:off x="3178448" y="5263688"/>
              <a:ext cx="504056" cy="2160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</a:rPr>
                <a:t>conv</a:t>
              </a:r>
              <a:endParaRPr lang="ja-JP" altLang="en-US" sz="1600">
                <a:latin typeface="Arial" pitchFamily="34" charset="0"/>
              </a:endParaRPr>
            </a:p>
          </p:txBody>
        </p:sp>
        <p:sp>
          <p:nvSpPr>
            <p:cNvPr id="17427" name="Rectangle 43"/>
            <p:cNvSpPr>
              <a:spLocks noChangeArrowheads="1"/>
            </p:cNvSpPr>
            <p:nvPr/>
          </p:nvSpPr>
          <p:spPr bwMode="auto">
            <a:xfrm>
              <a:off x="5245472" y="5263688"/>
              <a:ext cx="504056" cy="2160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 anchor="ctr"/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</a:rPr>
                <a:t>conv</a:t>
              </a:r>
              <a:endParaRPr lang="ja-JP" altLang="en-US" sz="1600">
                <a:latin typeface="Arial" pitchFamily="34" charset="0"/>
              </a:endParaRPr>
            </a:p>
          </p:txBody>
        </p:sp>
        <p:sp>
          <p:nvSpPr>
            <p:cNvPr id="17428" name="テキスト ボックス 14"/>
            <p:cNvSpPr txBox="1">
              <a:spLocks noChangeArrowheads="1"/>
            </p:cNvSpPr>
            <p:nvPr/>
          </p:nvSpPr>
          <p:spPr bwMode="auto">
            <a:xfrm>
              <a:off x="6156176" y="5467592"/>
              <a:ext cx="576064" cy="215444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altLang="ja-JP" sz="1600">
                  <a:latin typeface="Arial" pitchFamily="34" charset="0"/>
                  <a:cs typeface="Arial" pitchFamily="34" charset="0"/>
                </a:rPr>
                <a:t>VL14i2</a:t>
              </a:r>
              <a:endParaRPr lang="ja-JP" alt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9" name="テキスト ボックス 15"/>
            <p:cNvSpPr txBox="1">
              <a:spLocks noChangeArrowheads="1"/>
            </p:cNvSpPr>
            <p:nvPr/>
          </p:nvSpPr>
          <p:spPr bwMode="auto">
            <a:xfrm>
              <a:off x="4139952" y="5479712"/>
              <a:ext cx="576064" cy="215444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altLang="ja-JP" sz="1600">
                  <a:latin typeface="Arial" pitchFamily="34" charset="0"/>
                  <a:cs typeface="Arial" pitchFamily="34" charset="0"/>
                </a:rPr>
                <a:t>VL14e</a:t>
              </a:r>
              <a:endParaRPr lang="ja-JP" alt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0" name="円柱 16"/>
            <p:cNvSpPr>
              <a:spLocks noChangeArrowheads="1"/>
            </p:cNvSpPr>
            <p:nvPr/>
          </p:nvSpPr>
          <p:spPr bwMode="auto">
            <a:xfrm rot="-5400000">
              <a:off x="6361203" y="4667536"/>
              <a:ext cx="144015" cy="1411357"/>
            </a:xfrm>
            <a:prstGeom prst="can">
              <a:avLst>
                <a:gd name="adj" fmla="val 24999"/>
              </a:avLst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ja-JP" altLang="en-US" sz="3200"/>
            </a:p>
          </p:txBody>
        </p:sp>
        <p:sp>
          <p:nvSpPr>
            <p:cNvPr id="17431" name="テキスト ボックス 17"/>
            <p:cNvSpPr txBox="1">
              <a:spLocks noChangeArrowheads="1"/>
            </p:cNvSpPr>
            <p:nvPr/>
          </p:nvSpPr>
          <p:spPr bwMode="auto">
            <a:xfrm>
              <a:off x="1835696" y="5515716"/>
              <a:ext cx="216024" cy="216024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  <a:cs typeface="Arial" pitchFamily="34" charset="0"/>
                </a:rPr>
                <a:t>IP</a:t>
              </a:r>
              <a:endParaRPr lang="ja-JP" alt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2" name="テキスト ボックス 18"/>
            <p:cNvSpPr txBox="1">
              <a:spLocks noChangeArrowheads="1"/>
            </p:cNvSpPr>
            <p:nvPr/>
          </p:nvSpPr>
          <p:spPr bwMode="auto">
            <a:xfrm>
              <a:off x="3491880" y="5515716"/>
              <a:ext cx="432048" cy="215444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  <a:cs typeface="Arial" pitchFamily="34" charset="0"/>
                </a:rPr>
                <a:t>MAC</a:t>
              </a:r>
              <a:endParaRPr lang="ja-JP" alt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3" name="テキスト ボックス 19"/>
            <p:cNvSpPr txBox="1">
              <a:spLocks noChangeArrowheads="1"/>
            </p:cNvSpPr>
            <p:nvPr/>
          </p:nvSpPr>
          <p:spPr bwMode="auto">
            <a:xfrm>
              <a:off x="2915816" y="5515716"/>
              <a:ext cx="216024" cy="216024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  <a:cs typeface="Arial" pitchFamily="34" charset="0"/>
                </a:rPr>
                <a:t>IP</a:t>
              </a:r>
              <a:endParaRPr lang="ja-JP" alt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4" name="テキスト ボックス 20"/>
            <p:cNvSpPr txBox="1">
              <a:spLocks noChangeArrowheads="1"/>
            </p:cNvSpPr>
            <p:nvPr/>
          </p:nvSpPr>
          <p:spPr bwMode="auto">
            <a:xfrm>
              <a:off x="5796136" y="5515716"/>
              <a:ext cx="216024" cy="216024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  <a:cs typeface="Arial" pitchFamily="34" charset="0"/>
                </a:rPr>
                <a:t>IP</a:t>
              </a:r>
              <a:endParaRPr lang="ja-JP" alt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5" name="テキスト ボックス 21"/>
            <p:cNvSpPr txBox="1">
              <a:spLocks noChangeArrowheads="1"/>
            </p:cNvSpPr>
            <p:nvPr/>
          </p:nvSpPr>
          <p:spPr bwMode="auto">
            <a:xfrm>
              <a:off x="6876256" y="5503016"/>
              <a:ext cx="216024" cy="216024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  <a:cs typeface="Arial" pitchFamily="34" charset="0"/>
                </a:rPr>
                <a:t>IP</a:t>
              </a:r>
              <a:endParaRPr lang="ja-JP" alt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6" name="テキスト ボックス 22"/>
            <p:cNvSpPr txBox="1">
              <a:spLocks noChangeArrowheads="1"/>
            </p:cNvSpPr>
            <p:nvPr/>
          </p:nvSpPr>
          <p:spPr bwMode="auto">
            <a:xfrm>
              <a:off x="5004048" y="5515716"/>
              <a:ext cx="432048" cy="215444"/>
            </a:xfrm>
            <a:prstGeom prst="rect">
              <a:avLst/>
            </a:prstGeom>
            <a:solidFill>
              <a:schemeClr val="bg1">
                <a:alpha val="5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  <a:cs typeface="Arial" pitchFamily="34" charset="0"/>
                </a:rPr>
                <a:t>MAC</a:t>
              </a:r>
              <a:endParaRPr lang="ja-JP" altLang="en-US" sz="1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37" name="円柱 23"/>
            <p:cNvSpPr>
              <a:spLocks noChangeArrowheads="1"/>
            </p:cNvSpPr>
            <p:nvPr/>
          </p:nvSpPr>
          <p:spPr bwMode="auto">
            <a:xfrm rot="-5400000">
              <a:off x="2397359" y="4667537"/>
              <a:ext cx="144015" cy="1411357"/>
            </a:xfrm>
            <a:prstGeom prst="can">
              <a:avLst>
                <a:gd name="adj" fmla="val 24999"/>
              </a:avLst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ja-JP" altLang="en-US" sz="3200"/>
            </a:p>
          </p:txBody>
        </p:sp>
        <p:sp>
          <p:nvSpPr>
            <p:cNvPr id="17438" name="円柱 24"/>
            <p:cNvSpPr>
              <a:spLocks noChangeArrowheads="1"/>
            </p:cNvSpPr>
            <p:nvPr/>
          </p:nvSpPr>
          <p:spPr bwMode="auto">
            <a:xfrm rot="-5400000">
              <a:off x="4406776" y="4581127"/>
              <a:ext cx="144016" cy="1584176"/>
            </a:xfrm>
            <a:prstGeom prst="can">
              <a:avLst>
                <a:gd name="adj" fmla="val 25005"/>
              </a:avLst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ja-JP" altLang="en-US" sz="3200"/>
            </a:p>
          </p:txBody>
        </p:sp>
        <p:grpSp>
          <p:nvGrpSpPr>
            <p:cNvPr id="17439" name="グループ化 25"/>
            <p:cNvGrpSpPr>
              <a:grpSpLocks/>
            </p:cNvGrpSpPr>
            <p:nvPr/>
          </p:nvGrpSpPr>
          <p:grpSpPr bwMode="auto">
            <a:xfrm>
              <a:off x="1835696" y="4713436"/>
              <a:ext cx="5269284" cy="587772"/>
              <a:chOff x="2123728" y="1844824"/>
              <a:chExt cx="5269284" cy="432048"/>
            </a:xfrm>
          </p:grpSpPr>
          <p:cxnSp>
            <p:nvCxnSpPr>
              <p:cNvPr id="27" name="直線矢印コネクタ 26"/>
              <p:cNvCxnSpPr/>
              <p:nvPr/>
            </p:nvCxnSpPr>
            <p:spPr>
              <a:xfrm flipH="1" flipV="1">
                <a:off x="3202994" y="1844368"/>
                <a:ext cx="73172" cy="4323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ash"/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矢印コネクタ 27"/>
              <p:cNvCxnSpPr/>
              <p:nvPr/>
            </p:nvCxnSpPr>
            <p:spPr>
              <a:xfrm flipH="1" flipV="1">
                <a:off x="5291831" y="1844368"/>
                <a:ext cx="71791" cy="4323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ash"/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矢印コネクタ 28"/>
              <p:cNvCxnSpPr/>
              <p:nvPr/>
            </p:nvCxnSpPr>
            <p:spPr>
              <a:xfrm flipH="1" flipV="1">
                <a:off x="2123371" y="1844368"/>
                <a:ext cx="71791" cy="4323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ash"/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矢印コネクタ 29"/>
              <p:cNvCxnSpPr/>
              <p:nvPr/>
            </p:nvCxnSpPr>
            <p:spPr>
              <a:xfrm flipV="1">
                <a:off x="4140417" y="1844368"/>
                <a:ext cx="71791" cy="4323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ash"/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矢印コネクタ 30"/>
              <p:cNvCxnSpPr/>
              <p:nvPr/>
            </p:nvCxnSpPr>
            <p:spPr>
              <a:xfrm flipV="1">
                <a:off x="6227873" y="1844368"/>
                <a:ext cx="71791" cy="4323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ash"/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矢印コネクタ 31"/>
              <p:cNvCxnSpPr/>
              <p:nvPr/>
            </p:nvCxnSpPr>
            <p:spPr>
              <a:xfrm flipV="1">
                <a:off x="7321303" y="1844368"/>
                <a:ext cx="71791" cy="43233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ash"/>
                <a:headEnd type="arrow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440" name="テキスト ボックス 32"/>
            <p:cNvSpPr txBox="1">
              <a:spLocks noChangeArrowheads="1"/>
            </p:cNvSpPr>
            <p:nvPr/>
          </p:nvSpPr>
          <p:spPr bwMode="auto">
            <a:xfrm>
              <a:off x="2195736" y="4805660"/>
              <a:ext cx="2232248" cy="187343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US" altLang="ja-JP" sz="1400">
                  <a:latin typeface="Arial" pitchFamily="34" charset="0"/>
                  <a:cs typeface="Arial" pitchFamily="34" charset="0"/>
                </a:rPr>
                <a:t>Gateway Control Interface (GCI)</a:t>
              </a:r>
              <a:endParaRPr lang="ja-JP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41" name="テキスト ボックス 33"/>
            <p:cNvSpPr txBox="1">
              <a:spLocks noChangeArrowheads="1"/>
            </p:cNvSpPr>
            <p:nvPr/>
          </p:nvSpPr>
          <p:spPr bwMode="auto">
            <a:xfrm>
              <a:off x="4572000" y="4805660"/>
              <a:ext cx="2232248" cy="187343"/>
            </a:xfrm>
            <a:prstGeom prst="rect">
              <a:avLst/>
            </a:prstGeom>
            <a:solidFill>
              <a:schemeClr val="bg1">
                <a:alpha val="70195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/>
              <a:r>
                <a:rPr lang="en-US" altLang="ja-JP" sz="1400">
                  <a:latin typeface="Arial" pitchFamily="34" charset="0"/>
                  <a:cs typeface="Arial" pitchFamily="34" charset="0"/>
                </a:rPr>
                <a:t>Gateway Control Interface (GCI)</a:t>
              </a:r>
              <a:endParaRPr lang="ja-JP" altLang="en-US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868051" y="4302761"/>
              <a:ext cx="503916" cy="43214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 anchor="ctr"/>
            <a:lstStyle/>
            <a:p>
              <a:pPr algn="ctr" eaLnBrk="0" hangingPunct="0">
                <a:defRPr/>
              </a:pPr>
              <a:r>
                <a:rPr lang="en-US" altLang="ja-JP" sz="1600" dirty="0">
                  <a:solidFill>
                    <a:schemeClr val="tx1"/>
                  </a:solidFill>
                </a:rPr>
                <a:t>DPN</a:t>
              </a:r>
              <a:r>
                <a:rPr lang="ja-JP" altLang="en-US" sz="1600" dirty="0">
                  <a:solidFill>
                    <a:schemeClr val="tx1"/>
                  </a:solidFill>
                </a:rPr>
                <a:t> </a:t>
              </a:r>
              <a:r>
                <a:rPr lang="en-US" altLang="ja-JP" sz="1600" dirty="0">
                  <a:solidFill>
                    <a:schemeClr val="tx1"/>
                  </a:solidFill>
                </a:rPr>
                <a:t>P21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3203507" y="4302761"/>
              <a:ext cx="864251" cy="43214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 anchor="ctr"/>
            <a:lstStyle/>
            <a:p>
              <a:pPr algn="ctr" eaLnBrk="0" hangingPunct="0">
                <a:defRPr/>
              </a:pPr>
              <a:r>
                <a:rPr lang="en-US" altLang="ja-JP" sz="1600" dirty="0">
                  <a:solidFill>
                    <a:schemeClr val="tx1"/>
                  </a:solidFill>
                </a:rPr>
                <a:t>Gate-keeper 1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860218" y="4302761"/>
              <a:ext cx="864251" cy="43214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 anchor="ctr"/>
            <a:lstStyle/>
            <a:p>
              <a:pPr algn="ctr" eaLnBrk="0" hangingPunct="0">
                <a:defRPr/>
              </a:pPr>
              <a:r>
                <a:rPr lang="en-US" altLang="ja-JP" sz="1600" dirty="0">
                  <a:solidFill>
                    <a:schemeClr val="tx1"/>
                  </a:solidFill>
                </a:rPr>
                <a:t>Gate-keeper 2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2556008" y="4302761"/>
              <a:ext cx="503917" cy="432145"/>
            </a:xfrm>
            <a:prstGeom prst="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 anchor="ctr"/>
            <a:lstStyle/>
            <a:p>
              <a:pPr algn="ctr" eaLnBrk="0" hangingPunct="0">
                <a:defRPr/>
              </a:pPr>
              <a:r>
                <a:rPr lang="en-US" altLang="ja-JP" sz="1600" dirty="0">
                  <a:solidFill>
                    <a:schemeClr val="tx1"/>
                  </a:solidFill>
                </a:rPr>
                <a:t>DPN</a:t>
              </a:r>
              <a:r>
                <a:rPr lang="ja-JP" altLang="en-US" sz="1600" dirty="0">
                  <a:solidFill>
                    <a:schemeClr val="tx1"/>
                  </a:solidFill>
                </a:rPr>
                <a:t> </a:t>
              </a:r>
              <a:r>
                <a:rPr lang="en-US" altLang="ja-JP" sz="1600" dirty="0">
                  <a:solidFill>
                    <a:schemeClr val="tx1"/>
                  </a:solidFill>
                </a:rPr>
                <a:t>P11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直線矢印コネクタ 38"/>
            <p:cNvCxnSpPr>
              <a:stCxn id="38" idx="1"/>
            </p:cNvCxnSpPr>
            <p:nvPr/>
          </p:nvCxnSpPr>
          <p:spPr>
            <a:xfrm flipH="1">
              <a:off x="1980301" y="4518143"/>
              <a:ext cx="57570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>
              <a:stCxn id="37" idx="1"/>
              <a:endCxn id="36" idx="3"/>
            </p:cNvCxnSpPr>
            <p:nvPr/>
          </p:nvCxnSpPr>
          <p:spPr>
            <a:xfrm flipH="1">
              <a:off x="4067758" y="4518143"/>
              <a:ext cx="79246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矢印コネクタ 40"/>
            <p:cNvCxnSpPr>
              <a:endCxn id="35" idx="3"/>
            </p:cNvCxnSpPr>
            <p:nvPr/>
          </p:nvCxnSpPr>
          <p:spPr>
            <a:xfrm flipH="1">
              <a:off x="6371967" y="4518143"/>
              <a:ext cx="57570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49" name="テキスト ボックス 41"/>
            <p:cNvSpPr txBox="1">
              <a:spLocks noChangeArrowheads="1"/>
            </p:cNvSpPr>
            <p:nvPr/>
          </p:nvSpPr>
          <p:spPr bwMode="auto">
            <a:xfrm>
              <a:off x="4080644" y="4293096"/>
              <a:ext cx="792088" cy="428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lnSpc>
                  <a:spcPct val="120000"/>
                </a:lnSpc>
              </a:pPr>
              <a:r>
                <a:rPr lang="en-US" altLang="ja-JP" sz="1400">
                  <a:latin typeface="Arial" pitchFamily="34" charset="0"/>
                  <a:cs typeface="Arial" pitchFamily="34" charset="0"/>
                </a:rPr>
                <a:t>Federation API</a:t>
              </a:r>
              <a:endParaRPr lang="ja-JP" altLang="en-US" sz="140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8" name="テキスト ボックス 57"/>
          <p:cNvSpPr txBox="1"/>
          <p:nvPr/>
        </p:nvSpPr>
        <p:spPr>
          <a:xfrm>
            <a:off x="1908175" y="4737075"/>
            <a:ext cx="1223963" cy="349250"/>
          </a:xfrm>
          <a:prstGeom prst="rect">
            <a:avLst/>
          </a:prstGeom>
          <a:noFill/>
        </p:spPr>
        <p:txBody>
          <a:bodyPr lIns="36000" tIns="36000" rIns="36000" bIns="36000">
            <a:spAutoFit/>
          </a:bodyPr>
          <a:lstStyle/>
          <a:p>
            <a:pPr eaLnBrk="0" hangingPunct="0">
              <a:defRPr/>
            </a:pPr>
            <a:r>
              <a:rPr lang="en-US" altLang="ja-JP" sz="1800" dirty="0">
                <a:latin typeface="+mn-lt"/>
              </a:rPr>
              <a:t>Domain D1</a:t>
            </a:r>
            <a:endParaRPr lang="ja-JP" altLang="en-US" sz="1800" dirty="0">
              <a:latin typeface="+mn-lt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635375" y="4808513"/>
            <a:ext cx="2513013" cy="349250"/>
          </a:xfrm>
          <a:prstGeom prst="rect">
            <a:avLst/>
          </a:prstGeom>
          <a:noFill/>
        </p:spPr>
        <p:txBody>
          <a:bodyPr lIns="36000" tIns="36000" rIns="36000" bIns="36000">
            <a:spAutoFit/>
          </a:bodyPr>
          <a:lstStyle/>
          <a:p>
            <a:pPr eaLnBrk="0" hangingPunct="0">
              <a:defRPr/>
            </a:pPr>
            <a:r>
              <a:rPr lang="en-US" altLang="ja-JP" sz="1800" dirty="0">
                <a:latin typeface="+mn-lt"/>
              </a:rPr>
              <a:t>Cross-domain network</a:t>
            </a:r>
            <a:endParaRPr lang="ja-JP" altLang="en-US" sz="1800" dirty="0">
              <a:latin typeface="+mn-lt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443663" y="4737075"/>
            <a:ext cx="1368425" cy="349250"/>
          </a:xfrm>
          <a:prstGeom prst="rect">
            <a:avLst/>
          </a:prstGeom>
          <a:noFill/>
        </p:spPr>
        <p:txBody>
          <a:bodyPr lIns="36000" tIns="36000" rIns="36000" bIns="36000">
            <a:spAutoFit/>
          </a:bodyPr>
          <a:lstStyle/>
          <a:p>
            <a:pPr eaLnBrk="0" hangingPunct="0">
              <a:defRPr/>
            </a:pPr>
            <a:r>
              <a:rPr lang="en-US" altLang="ja-JP" sz="1800" dirty="0">
                <a:latin typeface="+mn-lt"/>
              </a:rPr>
              <a:t>Domain D2</a:t>
            </a:r>
            <a:endParaRPr lang="ja-JP" altLang="en-US" sz="1800"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Issues in Federation-less-Federation Method</a:t>
            </a:r>
            <a:endParaRPr lang="ja-JP" altLang="en-US" smtClean="0"/>
          </a:p>
        </p:txBody>
      </p:sp>
      <p:sp>
        <p:nvSpPr>
          <p:cNvPr id="18435" name="テキスト プレースホルダ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ja-JP" dirty="0" smtClean="0"/>
              <a:t>Restriction on modification</a:t>
            </a:r>
          </a:p>
          <a:p>
            <a:pPr lvl="1"/>
            <a:r>
              <a:rPr lang="en-US" altLang="ja-JP" sz="2000" dirty="0" smtClean="0"/>
              <a:t>If the domain does not have an operation to update a virtual node, there is no way to update the structure of the other domain. </a:t>
            </a:r>
            <a:endParaRPr lang="ja-JP" altLang="ja-JP" sz="2000" dirty="0" smtClean="0"/>
          </a:p>
          <a:p>
            <a:r>
              <a:rPr lang="en-US" altLang="ja-JP" dirty="0" smtClean="0"/>
              <a:t>Difficulty in collecting information</a:t>
            </a:r>
          </a:p>
          <a:p>
            <a:pPr lvl="1"/>
            <a:r>
              <a:rPr lang="en-US" altLang="ja-JP" sz="2000" dirty="0" smtClean="0"/>
              <a:t>Resource discovery, statistical query, and asking manifests* may be difficult to implement because DC does not collect information of the other domain.</a:t>
            </a:r>
            <a:br>
              <a:rPr lang="en-US" altLang="ja-JP" sz="2000" dirty="0" smtClean="0"/>
            </a:br>
            <a:r>
              <a:rPr lang="en-US" altLang="ja-JP" sz="1800" dirty="0" smtClean="0"/>
              <a:t>*manifests: virtual-node host-names or addresses, etc.</a:t>
            </a:r>
            <a:endParaRPr lang="en-US" altLang="ja-JP" sz="20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Implementation and Evaluation*</a:t>
            </a:r>
            <a:endParaRPr lang="ja-JP" altLang="en-US" smtClean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3600" y="908050"/>
            <a:ext cx="4435475" cy="594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正方形/長方形 6"/>
          <p:cNvSpPr>
            <a:spLocks noChangeArrowheads="1"/>
          </p:cNvSpPr>
          <p:nvPr/>
        </p:nvSpPr>
        <p:spPr bwMode="auto">
          <a:xfrm>
            <a:off x="4500563" y="908050"/>
            <a:ext cx="2016125" cy="360363"/>
          </a:xfrm>
          <a:prstGeom prst="rect">
            <a:avLst/>
          </a:prstGeom>
          <a:solidFill>
            <a:schemeClr val="bg1"/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19461" name="テキスト プレースホルダ 4"/>
          <p:cNvSpPr>
            <a:spLocks noGrp="1"/>
          </p:cNvSpPr>
          <p:nvPr>
            <p:ph type="body" idx="4294967295"/>
          </p:nvPr>
        </p:nvSpPr>
        <p:spPr>
          <a:xfrm>
            <a:off x="179512" y="893762"/>
            <a:ext cx="8534400" cy="4551461"/>
          </a:xfrm>
        </p:spPr>
        <p:txBody>
          <a:bodyPr/>
          <a:lstStyle/>
          <a:p>
            <a:r>
              <a:rPr lang="en-US" altLang="ja-JP" dirty="0" smtClean="0"/>
              <a:t>An example of slice specification used for the evaluation is shown.</a:t>
            </a:r>
          </a:p>
          <a:p>
            <a:pPr lvl="1"/>
            <a:r>
              <a:rPr lang="en-US" altLang="ja-JP" sz="2000" dirty="0" smtClean="0"/>
              <a:t>Slice specification given to</a:t>
            </a:r>
            <a:br>
              <a:rPr lang="en-US" altLang="ja-JP" sz="2000" dirty="0" smtClean="0"/>
            </a:br>
            <a:r>
              <a:rPr lang="en-US" altLang="ja-JP" sz="2000" dirty="0" smtClean="0"/>
              <a:t>domain 1</a:t>
            </a:r>
          </a:p>
          <a:p>
            <a:pPr lvl="2"/>
            <a:r>
              <a:rPr lang="en-US" altLang="ja-JP" dirty="0" smtClean="0"/>
              <a:t>XML text</a:t>
            </a:r>
          </a:p>
          <a:p>
            <a:pPr lvl="2"/>
            <a:r>
              <a:rPr lang="en-US" altLang="ja-JP" dirty="0" smtClean="0"/>
              <a:t>Diagram</a:t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dirty="0" smtClean="0"/>
          </a:p>
          <a:p>
            <a:pPr lvl="1"/>
            <a:r>
              <a:rPr lang="en-US" altLang="ja-JP" sz="2000" dirty="0" smtClean="0"/>
              <a:t>Slice specification generated</a:t>
            </a:r>
            <a:br>
              <a:rPr lang="en-US" altLang="ja-JP" sz="2000" dirty="0" smtClean="0"/>
            </a:br>
            <a:r>
              <a:rPr lang="en-US" altLang="ja-JP" sz="2000" dirty="0" smtClean="0"/>
              <a:t>for domain 2</a:t>
            </a:r>
          </a:p>
          <a:p>
            <a:pPr lvl="1"/>
            <a:endParaRPr lang="ja-JP" altLang="en-US" sz="2000" dirty="0" smtClean="0"/>
          </a:p>
        </p:txBody>
      </p:sp>
      <p:pic>
        <p:nvPicPr>
          <p:cNvPr id="1946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850" y="3130550"/>
            <a:ext cx="3865563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850" y="5289550"/>
            <a:ext cx="3884613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464" name="直線矢印コネクタ 8"/>
          <p:cNvCxnSpPr>
            <a:cxnSpLocks noChangeShapeType="1"/>
          </p:cNvCxnSpPr>
          <p:nvPr/>
        </p:nvCxnSpPr>
        <p:spPr bwMode="auto">
          <a:xfrm>
            <a:off x="2555875" y="2492375"/>
            <a:ext cx="2160588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19465" name="直線矢印コネクタ 9"/>
          <p:cNvCxnSpPr>
            <a:cxnSpLocks noChangeShapeType="1"/>
          </p:cNvCxnSpPr>
          <p:nvPr/>
        </p:nvCxnSpPr>
        <p:spPr bwMode="auto">
          <a:xfrm>
            <a:off x="1763713" y="2924175"/>
            <a:ext cx="0" cy="217488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6488" y="1154113"/>
            <a:ext cx="7210425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タイトル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Implementation and Evaluation (cont’d)*</a:t>
            </a:r>
            <a:endParaRPr lang="ja-JP" altLang="en-US" smtClean="0"/>
          </a:p>
        </p:txBody>
      </p:sp>
      <p:sp>
        <p:nvSpPr>
          <p:cNvPr id="20484" name="テキスト プレースホルダ 3"/>
          <p:cNvSpPr>
            <a:spLocks noGrp="1"/>
          </p:cNvSpPr>
          <p:nvPr>
            <p:ph type="body" idx="4294967295"/>
          </p:nvPr>
        </p:nvSpPr>
        <p:spPr>
          <a:xfrm>
            <a:off x="304800" y="836613"/>
            <a:ext cx="8534400" cy="1866900"/>
          </a:xfrm>
        </p:spPr>
        <p:txBody>
          <a:bodyPr/>
          <a:lstStyle/>
          <a:p>
            <a:r>
              <a:rPr lang="en-US" altLang="ja-JP" smtClean="0"/>
              <a:t>The sequence and measured time is as follows.</a:t>
            </a:r>
            <a:endParaRPr lang="ja-JP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Introduction</a:t>
            </a:r>
            <a:endParaRPr lang="ja-JP" altLang="en-US" smtClean="0"/>
          </a:p>
        </p:txBody>
      </p:sp>
      <p:sp>
        <p:nvSpPr>
          <p:cNvPr id="4099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04800" y="895350"/>
            <a:ext cx="8659813" cy="5702300"/>
          </a:xfrm>
        </p:spPr>
        <p:txBody>
          <a:bodyPr/>
          <a:lstStyle/>
          <a:p>
            <a:r>
              <a:rPr lang="en-US" altLang="ja-JP" dirty="0" smtClean="0"/>
              <a:t>We are developing </a:t>
            </a:r>
            <a:r>
              <a:rPr lang="en-US" altLang="ja-JP" dirty="0" err="1" smtClean="0"/>
              <a:t>VNode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VNode</a:t>
            </a:r>
            <a:r>
              <a:rPr lang="en-US" altLang="ja-JP" dirty="0" smtClean="0"/>
              <a:t> Platform in a collaborative project.</a:t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sz="1800" dirty="0" smtClean="0"/>
          </a:p>
          <a:p>
            <a:r>
              <a:rPr lang="en-US" altLang="ja-JP" dirty="0" err="1" smtClean="0"/>
              <a:t>VNode</a:t>
            </a:r>
            <a:r>
              <a:rPr lang="en-US" altLang="ja-JP" b="0" dirty="0" smtClean="0"/>
              <a:t> is a </a:t>
            </a:r>
            <a:r>
              <a:rPr lang="en-US" altLang="ja-JP" b="0" i="1" dirty="0" smtClean="0"/>
              <a:t>deeply-programmable</a:t>
            </a:r>
            <a:r>
              <a:rPr lang="en-US" altLang="ja-JP" b="0" dirty="0" smtClean="0"/>
              <a:t> </a:t>
            </a:r>
            <a:br>
              <a:rPr lang="en-US" altLang="ja-JP" b="0" dirty="0" smtClean="0"/>
            </a:br>
            <a:r>
              <a:rPr lang="en-US" altLang="ja-JP" b="0" dirty="0" smtClean="0"/>
              <a:t>physical node with network-virtualization function.</a:t>
            </a:r>
          </a:p>
          <a:p>
            <a:r>
              <a:rPr lang="en-US" altLang="ja-JP" dirty="0" smtClean="0"/>
              <a:t>Deeply-programmable</a:t>
            </a:r>
            <a:r>
              <a:rPr lang="en-US" altLang="ja-JP" b="0" dirty="0" smtClean="0"/>
              <a:t>:  packet data processing, such as new </a:t>
            </a:r>
            <a:r>
              <a:rPr lang="en-US" altLang="ja-JP" b="0" i="1" dirty="0" smtClean="0"/>
              <a:t>non-IP</a:t>
            </a:r>
            <a:r>
              <a:rPr lang="en-US" altLang="ja-JP" b="0" dirty="0" smtClean="0"/>
              <a:t> protocol processing, can be programmable.</a:t>
            </a:r>
          </a:p>
          <a:p>
            <a:r>
              <a:rPr lang="en-US" altLang="ja-JP" dirty="0" err="1" smtClean="0"/>
              <a:t>VNode</a:t>
            </a:r>
            <a:r>
              <a:rPr lang="en-US" altLang="ja-JP" dirty="0" smtClean="0"/>
              <a:t> Platform</a:t>
            </a:r>
            <a:r>
              <a:rPr lang="en-US" altLang="ja-JP" b="0" dirty="0" smtClean="0"/>
              <a:t> is a virtualization platform, which enables concurrent creation and use of multiple slices (virtual networks). </a:t>
            </a:r>
          </a:p>
        </p:txBody>
      </p:sp>
      <p:sp>
        <p:nvSpPr>
          <p:cNvPr id="4100" name="AutoShape 2" descr="data:image/jpeg;base64,/9j/4AAQSkZJRgABAQAAAQABAAD/2wCEAAkGBxQSEhUUExQVFhUUFx0aFRgWFhogHhcZHR8ZHxcgFxwdHCggHRwlHCAZITEkJTUrLi4uFx8zODMsNygtLiwBCgoKDg0OGhAQGy0kICU3LCwsLC0sLCwsLCwsLCwsLCwsLDQ0LCwsLCwsLCwsLCwsLCwsLCwsLCwsLCwsLCwsLP/AABEIAGgA7AMBEQACEQEDEQH/xAAcAAACAwEBAQEAAAAAAAAAAAAABwQFBgMIAgH/xABKEAABAwIDBAUIBQkGBgMAAAABAgMRAAQFEiEGBzFBEyJRYXEUFzKBkaGx0kJSU1SiM2JygpKTssHRFSNjc8PTFjQ1Q3TCJCU2/8QAGgEAAgMBAQAAAAAAAAAAAAAAAAMBAgQFBv/EADYRAAICAQIEAgkDAwQDAAAAAAABAgMRBBITITFRFEEVIjJSYXGRofAFM7E0gcFi0eHxJEJD/9oADAMBAAIRAxEAPwB40AFABQAtH98VulSk+TvHKoiQUQYMSOtwNb1oJtdUJ4y7Hx55rf7s/wC1v5qPR8veX3DjrsaHYzbpvEXHENsuI6NIUSspjUwAIJ7/AGUm/TOpJtloWKRrazDDA49vVtrZ9bIbcd6MwpSCnLm5gSdY4Vsr0U5x3ZwKlak8Ff55rf7s/wC1v5qv6Pl7y+5HHXYPPNb/AHZ/2t/NR6Pl7y+4cddg881v92f9rfzUej5e8vuHHXYPPNb/AHZ/2t/NR6Pl7y+4cddg881v92f9rfzUej5e8vuHHXY+2t8tqfSt7geHRn29cUPQT7r7hxl2LvDt5eHumOmLZ/xUlPv4UmWktj5FlbFmst30rSFIUlSTwUkgg+BFZ2muTGHSoAyO2W3rWHOobW044VozdQp0EkayR2Vpo00rU2mLnYomf881v92f9rfzU70fL3l9yvHXYPPNb/dn/a381Ho+XvL7hx12Ab5rf7s/7W/mo9Hz7r7hx12J9nvcsV+kHm/0kA/wKVVJaGxdMMlXRNZhG0FtdfkHkOHmAdR4jjWedU4e0i6kn0LOlliFjeIi2t3XyJDSCqJiY5Tyq8I75KPchvCyLTz0j7mf34/263ej/wDV9hPH+Aeekfcz+/H+3R6P/wBX2Dj/AANvsRtP/aLCnuiLQS4UAFeaYCTMwI1JEd1Zb6eFLbnIyE9yyaGkFwoAKACgCJi910TDrn2balewEirQWZJEPkjyo2IAHYK9EzCftQSOHcPaQ1dO/XWhv9hJV/qe6uZ+oS5xj+fnIfT0Zcb09svI2ugZP/yHgdQfySOav0jwHrPKl6SjiPc+i+5aye1YQhgIrrmYKANRstsz0zFxdughi3bVl/xHIMAdyTBPfA7az3XbZKC6stGOU2+hlxWgoFBIUAFABQBabP4/cWS89u4Uyesn6K/0k8D48aXZVGxYkiYyceg/Nh9r28RaKgMjqI6VuZyzwKe1JgxXHvodT+BqhNSQpd8F1nxJY5NoQn1wSfjXS0UcVCLX6xia1CwoAKACgD6QoghQJCgZBBgg9oI1BoAau77eYrOm3vVAhUBt46EHkHOUH63trnajSLG6H0HQt8pGt3tXfR4Y9+eUo8cyhPums2jjm1DLX6rPPddoyhQB6H3U2vR4Yx+fmX+0omuLq5ZtZqqXqo11ZhgUAFABQBl95l10eG3J+skIHiogVo0sc2xKWPEWecq7ZkCgB0bF4q3huCh9zUrUtSEzqtRJCAPUB6ga5d8HbftRog9sMiixTEXLh1bzqsy1mVH4ADkBwArpQioLajO23zZEqwF7sbsyvELgNJJShMF1YHoJ7vzjqB6+ylXXKqOX/YtCO5jd3mIRaYQtpoBKOo2lI7CoT7pNczS5ncm/mPs5QwhC12DMFAGjtNhb91CXEW6ihYCknMnUHhxVSHqak8Nltkn5ETFdlry2SVPW7iEjiqJSPEpJAHjFXhdXPlFkOMl1RT0wg/FLA4kD11OANTu/uLi3umbhpl5bRVkcUhpaklCiArVKSNPS/VrPqIxlBxbWS8Mp5J21OzN9c3ly8i2cKVuqymUCUp6qSApQMEAGqU21whGLZEk22yvttgb9ZgsZO9a0Ae4mmPUVrzK4JiN2V+TASyT/AJw/pVHqq11z9CVFt4WDod1eI/Ua/ej+lR42r4/Qtwpkd7dvfpnqNEjkHRPsIFWWpg+/0KY74IQ2IxD7qv8Aab+er8evv/IEK42au0KKVWr888rSlD2pBBqytg+e5fUMM0u1m0insKtGXSUvIfUhwLkK/ukCMwOsw4g1npp23SkumP5/6GSk3BZMNNaxR+KMA1IHqTZu16K0Yb4ZGkA+OUT7689Y902zdFYRZVQkKACgAoAXW/C7y2Tbf2rwnwSFK+IT7a26CObG+yE3P1RH11jOFAFli+MLfSw2dG7dvI2ns4Zz4qPwFUhWotvuS3nBW1cglYZh7lw6hlpOZxZhI+JJ5AcSarKSitzBJt4R6Q2Q2bbsLdLSIKjq4uNVr5nw5AVw7rXbLLNkIqKwYnfvdwxbNfXcUv1ITHxWK1/p8fWk/wA/OQq58khN10xBNw3Bri5B8nZcc4iUp6sjiCswkHumqynGHtPAYbPT+G23RMtt/ZoSn9kAVwJPLbNq6Ek1UkwuM7NWFu5nNq1KyVgkcDpIAmAOBjhrW+mdli9p8jFfLY+SOKMZaaJLSG2yeORCUz45QJpvBz1M/GmyM/tX3++rqlIrukyA9tX3++rqpEYZDd2tPb76nhonYzQbvcY8ouVAn0Gyr3ga+2s2rW2Bo00PXyMSuabyDjFl0rSgmAuOoe/l6j/Om1WbJZ8hVtamsCca22PGeNdh1o52wlNbcHt99VdSDaye1t1IgmQdCDwI76o6I9iU5roz4XiNi8AHLZggcIQkfwgUcOS6Nk8SfmR1bLYZcEJSlxtS1D0HO0xlAUCAKnfbBZz0LKzLxgcdcY6QUAFABQAUAJ3fxcy7at/VQ4s/rFAH8J9tdP8AT16sn8jPc+aQrK6AkKACgAoAd25nAmUW3lQUFuukpJj8mEn0R38yeelcrW2SctnkjRTFYyMesI4wm32yab99pTj5bbZQRlQkFSioyYUTCeCeSp14Vu0tjhF4XUzXSinzIdjgFhajqMIWr6zvXJ0g+lp6u+nPiT6szO5Loiw/tvOtCJ9JSU+EkDSjhKMWxam5ySZt65Z1goAWe93Fg24w2JkIWo9kKKQI/ZPtFdHQx5SfyMmpWWhZv42e2t+0QokJzFFGp2k7SOq7UedTgnajmXT21JOBs7h7QxdvGMqi22k8wUhaljuELb8Y7q5v6hL2Y/N/n0NFK5NjYrnDz5WsJBJIAAkk8ABxJNAHklj0U+Ar0j6mE+6gD9Cj20EHRL6hzNGAwaLYR5TmIWralEAugmOPVBWPaUgeE0nUcqpP87EwgnJHo6uEbgoAKACgAoAQW+K6z4ipPJttCfXqT8a7GiWKjLa/WMPWsWXOyOCeW3KWJjMlZnvCTE90xSrrOHDcWjHc8FOtJSSFCCkkKB5EaEHvBpvyKGh2e2MurwBSEBDZ4OOSEn9HSVDvAik2Xxhy6stgbuwmBt4aFNh5bpeUCokBKQoSAUJEkToDJPoisGocrVuxjBau2Klt7m2rCaxdbU4zD7iQZymND2Afzrq6eGK0cu/LsZlLvGO+tCRRRJWw90p2/ZA+iVKOvIJM/EUnU8qmPpj66HNXIOgQ8WxRq2bLry0oQnmTxMEwkcSdDoNatCEpvEUQ2l1PN21mPKvrpx9QyhWiExqECcmbU9aOPfXdpqVcFExze6WSnphAUAFABQA+dy9ulOHBQ4uOuKXrxIOQeHVSmuRrm3bjtg01eybysY0Wu9rbJLLSrNky84IdKT+SQeIP5yhpHIEk8gd2j07k98ui+4m2eFgSldUzhQAUAFAG+3K2pViBWCIbZUT35ikCPXWPXSxXj4jKV62R71yDUFABQAUAFAHmXba76XELpf8AjKSP1Op/613qI7a4r4GObzJlJTSoydyWFrVdKuChXRpbUlKyNFKJAISecQZjhFYddNKG3zG0rnk299svZs3LlwpoLcdOfr6pSdAcqeHEEz3mkVWTnBRzyRS6ShI53+Nd9PhUkZJTcjO3uLTzpyjgrtyMTZXFxdW6Vz1k9Vf6Qj4iD665V9fDng6tU90ciLxTGulWtyI6RSlxMxmJMTAmJ412Iw2pLsYPa5lK/fE1fBZRJezO0i7J/p0IQtWUpAWVQJiToRJ8apbUrI7WxkHteTRXW9m/UqUdCgfVCCfeVTSFoakueS7ukZDFsYfulBVw6t1SRCcx0TMTlAgCYEwNYE8K1QrjBYisFHJvqQasQFAE/EcKWw2wpyQX0FxKSIhEwgzP0oUYjQZdTMCkZqTaXkS1jBAq5AUAbnBt51zbWzdu20zDaMqVKzT3E9aJrJPRxnJybfMZG1pYIGJ7xMQfTlL+QQQehSEEzHFQ1ERpBHE1eGlqjzxn5kOyTMqlIGg0rQUCgCzwTB1XPSnNkbYaLjqyJCYByDiNVEQPAnlS7LFDHd8iVHJWUwgKAGruGtZXdulJ0S2hKtY1KysdhOjZ7pHbXP8A1B8or5/n8j6V1Y4K5g8KACgAoA53DwQhSzwSkk+AEmpSy8AeWLC0eunAltBcdclRCe/VRPIDvNehk4wWX0MK5jR2a3cssQ5dkPOcQ2PyaPH659g7jxrFO+U+UeS+4OUYjDwN8LKgNAgJAA4AGYgcoisd8dqRfTy3Ns47YW5VblaQSpvrafV+l7tfVRpZ7Z47l9TXujnsKm7xHvrqYMKiUt1f1bBZIsdjtqhbKuUKVlD7CgFyZS4lKy3BA0kkjlqRSdRS5qLXkx9T25+JiVOE1qKpHxQSFABQAUAfSEkkAAkqIAAEkk6AADUknSKAGpu53bKKhcXzcJTq2yoaqPJTo5Ackn1xEHnanVrG2t/3HV1ecii3yXJXiJTmkNtIAAjqkySPHWde2naJYqyVtfrGGrWLCgAoAKACgC+2R2UfxBzK0MraSA46RKUc+EjMqPojtEkSDSbro1Ln17FoQcho7X4O1hmCvssAkLUkLUsypRWpKSoxAmIGgjQVz6bJXXqUvzA+aUYNISFdYzBQA9dydpkw8rmemeWqI9HLlREzr6E8uMcprk66Wbcdl/yaafZGBWIaFABQAUARcUtOmZcazFPSJKSocQFCDE84mrRltaZDWUVGEbMN2jfR26UoGmY65lkcCsxqePhJp7v3PMjPKqWMI+LrA3lcFo9qv6UyOpgvJiXpZvzRO2ewxTCFhZSVKVMpnhAgGR2z7aTfarGmjRRU600y0dbCgUqEhQII7QeNJTxzHiru92FyVHI81lk5c2acs6ZoTExExXRWuj5oyeGfcgO7pLs/99j8fy1bx0OzJ4D7nDzOXf29v+P5anx8OzJ4L7h5nLr7e3/H8tHj4dmTwX3DzOXX29v+P5aPHw7MOC+4eZy6+3t/x/LR4+HZhwX3DzOXX29v+P5aPHw7MOC+5YYZuY4G4utNZSyjWeULWT7Mvrqkv1D3Y/X8/wAkqnuzebP7G2dnlLTQzpEdIvrLPaZPD1RWOy+yzqxsYRXQ0FJLCo2r3YXF1ePXCHmUpdUCArPIhKRrCY5V0adZGEFFp8hEqm3kqvM5dfb2/wCP5aZ4+HZkcF9w8zl19vb/AI/lo8fDsw4L7h5nLr7e3/H8tHj4dmHBfc6W+5q4J69yylPalClH9klPxqHr4+UWCpfc1GB7prNmC8V3C9JzdVE6zCE8jI0UVcBWezXWS9nkXVUUb1llKEhKEhKRwCQAB4AcKyN56jTMbxNmncQt0MsuJbh0LVmKoUkJUIOUa9YpOv1afpro1ScmslJx3LAvfM5dfb2/4/lrb4+HZiuC+4eZy6+3t/x/LR4+HZhwX3Gnshg3kdo0wcpUgdcpmFKJJJE661z7rOJNyHRjtWC5pRYKACgAoAKACgAoAKACgAoAKACgAoAKACgAoAKACgAoAKACgAoAKACgAoAKACgAoAKACgAoAKACgBcbssZdducTD7ylIZcTkzq0bTnuJieAhKf2a3aquKhDauv+yFVtvOSHd4/dYvd9Bh7qmbZk/wB4+kaqnn8cqefE6VZVQohusWW/Iruc3iPQn73b52zsWOgdcQQ8ElWY5lDo3D1jzkgH1VXRxjZY9y8v8ota2o8jmnYzFAApGLKKokBSDHrJUr4UeIo6OsjZP3jtsntjcJuvIMRQlL3/AG3E8F9gPLUcCOyIqLqIOHEr6Exm87ZETeLdXKsStLZi5WwH24JTMA5l6kSJ0EVbTKHClOSzgixvckmdHtlMYZGdnEumUPoLRAV3alQ+FQrqJcnDAbJroy23f7aG96Rl9HRXLPpp5KAMEgciDoR3j1L1Gn4eJReUy1c93J9SswrFXlY++wXVllKCQ2T1QcqOA9Zq84R8MpY5lU3xGhjViHCnxk3l1jDtqzeOMJCAoRJAgCQEgjjNdGHDhQpyjkQ9znhMj4/dYngpbdcuvKmVqykKESQJgzJSSAqCCeHCrVxp1GYqOGRJzhzbyN1lwKSFDgoAjwNc1rBoFHgNg5jVxeLuLp9tLC8rbTS4ySVgEgiNAmOEkz2RXSsktPGKjFPPmzNFOxvLLzdDi7zqbph1wvJtnAlt0knOCVjiSZHVChM6LFJ1lcY7ZJYz5F6pN5TLXepfOMYc440tTawtsBSTBAK0g+6l6SKlak/j/Ba14jyM1g+y+JvsNvpxVaS4gLCVIJieROf+VPndTGTi4FFCbWdxJwba67s7tFniYSekgNPpgTJgTAggnSdCDVZ0Qshvq+hKm4vbIZVYRwut8WKvW6LUsurbKnFBWQxIgca26KEZOW5ZE3NrGBi1iHBQAnduto7x26uTZuqQ1YJT0uU6FRVrPbrIjsQqunp6q1CO9c5GecpNvHkNPAsTTdW7T6ODiAqOw8x6jIrn2QcJOLHp5WRfbav3TuLM2jN05bpdbGqdQD1zOWRPCONbaFBUuco5wJnlzSTI20bGKYS2LkX/AJS2FALS43HHhoVKJB4aEcamt03vbtwwluhzyXG8fbBxjD2XWJQu6iFcShJRmVGnpcB7TS9LQpWNS8i1k2o8iCxuwdU2F/2ncB9SZzpUopkjl18xHfNXesinjYsFVU+uRl2zZShKSSopSASeJgcT41gbyx50qAPNd4H/AP7Hos3Q+UDynLxjO/0c/mznnlOWa7q2+pnrjl9EY3nn2HrsMbXyNvyPRqOfpZvpdJ+f2/0rkX79739TTDGORkt/f/Is/wDkf6T1af079x/L/KKXeyMi39FPgPhWF9RyFZvjGW8w1SPymdWo49Vxgo95V766Gi/bmn+cmIu6olbaf9ew39H+blUo/p5kz9uIzawjhWLSE7TDJ9JqVx2lGs+xNdDrpOfcR/8AU/cH/wD0tx/ln+Fuif8ASoF+4xpVzx4ncUcuk488bNKFPdHwc4ZcqZ9fCunDZ4db+hneeJyOCkXGJYi3aYqvoej6yGkJGVw8xmzc0g666SBFSnGqpzq5/HsRzlLEhs43ijdpbrec0Q2mYHE8gEjtJgVzoQc5KKNDaSyIzFba8ebfxNtksMPmHUNOEFSD6RJjVJPFURJmImutB1xaqby13Mry8yXQ2ru07NhZWYwttC/KXcoS5OaYAVnymc+YoHr8KyqmVtkuK+gzeoxW0uN8f/S3f02/400rRfvL+/8ABe72C72J/wCQtf8AJT8KVf8AuSLQ9lGJ3+Np8lt1GM4dIHblKFFXqlKPYK1/pze9r86ir+gy7JRLaCriUifGBNYJdWOQtN+n5Oz/AM1XwFb9B1kJv8ho1zx5T7W4yLO0dfPFCeoO1Z0QPbFMpr4k1ErKW1ZMju1sbdvD1B91oru8ynszic0KBABkzMSfFRrVqpSdvqrp0F1pKPPzI+5+/LK7nDlqSroVlTSgRCkzC4jl6Kv1z2VOtipKNq8+pFLxmJC24L4xxjyYIL3RDIFnq8FzPqmrUbfDvd0Ced6wQts136ujGLAps84KjahJ15ZiTPb/AC1ir0Kvnwfa+JWe7/36DGx3Z63xGzQ0DDcJUwtGuSBCCBzEGI7Kw12yqnn6jpRUlgXyrjE8CCQvLc2gMDUwnsAOqm55TIrbinU9OUvz6iszr+KGxhWIIuGW3m/QcSFJnjB7e+udOLjJxfkPTyskuqkiu3TW83WLBaeqtxIIUNFArup48RB99dDWP1K8fnJCavMg4nh7+A3XlFslTlm8YcbH0exJ7xrlV6jV4yjqYbZcpIq063ldCXvhvUXeG2zjMqSt8RoZH927IUOIIOlV0UXC2Sl2/wAota8x5Esb2WsoS3Z3a1xABSkAnxSpR9xqngXnnJBxl5I47P4Hd4jfIv79voUMx0LJBmRqnQ6gA9aTBJjQVNlkKq3XW856siMXJ7pEfeXe+T4tZPlC1pabzKCBJPWWNJgTrzq2ljuplHuFjxNMnP71c4y2thcuOHgFpgDvOTOT7vEVRaLHtyWPz5Eu7siTu82WuEPu397HlDwgI5oB9ImNASAAAOAHOdK6m6Liq6+iJrg87pdSvwds/wDElwYMdGdY09FHOrzf/ioqv3GNCsA8WmHIP/Ebxgx0J1jT0U863S/pV8xK/cOu+HCV5GL5ieltVCYE9UkFJ/VUPYtVGimsuuXRhanykvItdoGDi2EnohC3UpWlJ+ukglJ7NQRSq3wLufkWl68ORmtnNvRa2wtLy0uA40nJlDchxPAAgx4cwe2tFmm3z3wksMpGzCw0ZfCcMes7pm+Xh7ot1OqKGgFKU0ORIy5tBqJAnLy0rROcbIOtT59+4uMWmpYGNvZX0mFLKJIUpojQzGdPLjWHR8rln4/wOt5wKHAd5rTFsyz5LdKW22E6ITBIHI5pj1U6zRylJy3IqrUljB8tYVeY1dNPXbJt7VnVLaplckEjUAnNAkkDTQUOdeng4weW/MjbKx5a5DYrnGgWG/NJLdpAJh1RMCeQroaDrIRf5Erzu2/3W8/Yb/3Kr4GXvL7/AOxbjLsVu2l6cVuLC0aStLS4eekapBGgMSAQjN26rHZV6IqmM5vr0RWb3tI0h3XYb9gf3i/60jxl3ctwYdjJbV4InBru0u7RtXQyUupBUo9/b6SCqO9HfWmmx3wlCb5+RSUdjTR12zxRNvjVvclK1toaB/u0ySCFgRy5ioog5UOPmE3iaZ8bX7YLxNnySzs7hRWoZlLREQQQBEgctVERRTQqZb5yQTm5LCRrLm+cwjD7VPQLuCjK24G56oyqJVok6AiNYGo1FZ1FX2S548xjbhFeZk9p9s3cUZNpZ2T8uRnUtI6sEHSJAH5xI8K0VaeNMt85LkLlY5LCQydlcKNraMsEyptACiO3iY9dYbZ75uQ6Kwki1pZY/9k="/>
          <p:cNvSpPr>
            <a:spLocks noChangeAspect="1" noChangeArrowheads="1"/>
          </p:cNvSpPr>
          <p:nvPr/>
        </p:nvSpPr>
        <p:spPr bwMode="auto">
          <a:xfrm>
            <a:off x="0" y="-1571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pic>
        <p:nvPicPr>
          <p:cNvPr id="410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1819275"/>
            <a:ext cx="50673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3" descr="C:\Users\10010664\Desktop\untitled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6700" y="1901825"/>
            <a:ext cx="9794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Conclusion</a:t>
            </a:r>
            <a:endParaRPr lang="ja-JP" altLang="en-US" smtClean="0"/>
          </a:p>
        </p:txBody>
      </p:sp>
      <p:sp>
        <p:nvSpPr>
          <p:cNvPr id="21507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04800" y="914400"/>
            <a:ext cx="8534400" cy="4818063"/>
          </a:xfrm>
        </p:spPr>
        <p:txBody>
          <a:bodyPr/>
          <a:lstStyle/>
          <a:p>
            <a:r>
              <a:rPr lang="en-US" altLang="ja-JP" dirty="0" smtClean="0"/>
              <a:t>This paper proposes a method of federation between domains without a federation function. </a:t>
            </a:r>
          </a:p>
          <a:p>
            <a:r>
              <a:rPr lang="en-US" altLang="ja-JP" dirty="0" smtClean="0"/>
              <a:t>The proposed method enables non-IP data communication on the slice.</a:t>
            </a:r>
            <a:endParaRPr lang="en-US" altLang="ja-JP" sz="2000" dirty="0" smtClean="0"/>
          </a:p>
          <a:p>
            <a:r>
              <a:rPr lang="en-US" altLang="ja-JP" dirty="0" smtClean="0"/>
              <a:t>This federation method was successfully implemented on the </a:t>
            </a:r>
            <a:r>
              <a:rPr lang="en-US" altLang="ja-JP" dirty="0" err="1" smtClean="0"/>
              <a:t>VNode</a:t>
            </a:r>
            <a:r>
              <a:rPr lang="en-US" altLang="ja-JP" dirty="0" smtClean="0"/>
              <a:t> Platform.</a:t>
            </a:r>
            <a:endParaRPr lang="ja-JP" altLang="ja-JP" dirty="0" smtClean="0"/>
          </a:p>
          <a:p>
            <a:r>
              <a:rPr lang="en-US" altLang="ja-JP" dirty="0" smtClean="0"/>
              <a:t>Future work includes heterogeneous federation, especially federation between </a:t>
            </a:r>
            <a:r>
              <a:rPr lang="en-US" altLang="ja-JP" dirty="0" err="1" smtClean="0"/>
              <a:t>VNode</a:t>
            </a:r>
            <a:r>
              <a:rPr lang="en-US" altLang="ja-JP" dirty="0" smtClean="0"/>
              <a:t> Platform and </a:t>
            </a:r>
            <a:r>
              <a:rPr lang="en-US" altLang="ja-JP" dirty="0" err="1" smtClean="0"/>
              <a:t>ProtoGENI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sz="2000" dirty="0" smtClean="0"/>
              <a:t>A limited implementation has been </a:t>
            </a:r>
            <a:br>
              <a:rPr lang="en-US" altLang="ja-JP" sz="2000" dirty="0" smtClean="0"/>
            </a:br>
            <a:r>
              <a:rPr lang="en-US" altLang="ja-JP" sz="2000" dirty="0" smtClean="0"/>
              <a:t>already demonstrated in GEC 16 </a:t>
            </a:r>
            <a:br>
              <a:rPr lang="en-US" altLang="ja-JP" sz="2000" dirty="0" smtClean="0"/>
            </a:br>
            <a:r>
              <a:rPr lang="en-US" altLang="ja-JP" sz="2000" dirty="0" smtClean="0"/>
              <a:t>(i.e., 16th GENI Engineering Conference).</a:t>
            </a:r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16613" y="4238625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プレースホルダ 1"/>
          <p:cNvSpPr>
            <a:spLocks noGrp="1"/>
          </p:cNvSpPr>
          <p:nvPr>
            <p:ph type="body" idx="4294967295"/>
          </p:nvPr>
        </p:nvSpPr>
        <p:spPr>
          <a:xfrm>
            <a:off x="304800" y="914400"/>
            <a:ext cx="8588375" cy="5562600"/>
          </a:xfrm>
        </p:spPr>
        <p:txBody>
          <a:bodyPr/>
          <a:lstStyle/>
          <a:p>
            <a:pPr eaLnBrk="1"/>
            <a:r>
              <a:rPr lang="en-US" altLang="ja-JP" dirty="0" smtClean="0"/>
              <a:t>Our research goals are federation among two or more virtualization platforms including the </a:t>
            </a:r>
            <a:r>
              <a:rPr lang="en-US" altLang="ja-JP" dirty="0" err="1" smtClean="0"/>
              <a:t>VNode</a:t>
            </a:r>
            <a:r>
              <a:rPr lang="en-US" altLang="ja-JP" dirty="0" smtClean="0"/>
              <a:t> Platform.</a:t>
            </a:r>
          </a:p>
          <a:p>
            <a:pPr eaLnBrk="1"/>
            <a:r>
              <a:rPr lang="en-US" altLang="ja-JP" dirty="0" smtClean="0"/>
              <a:t>Final goal: </a:t>
            </a:r>
            <a:r>
              <a:rPr lang="en-US" altLang="ja-JP" dirty="0" err="1" smtClean="0"/>
              <a:t>Heterogenious</a:t>
            </a:r>
            <a:r>
              <a:rPr lang="en-US" altLang="ja-JP" dirty="0" smtClean="0"/>
              <a:t> federation</a:t>
            </a:r>
          </a:p>
          <a:p>
            <a:pPr lvl="1" eaLnBrk="1"/>
            <a:r>
              <a:rPr lang="en-US" altLang="ja-JP" sz="2000" dirty="0" smtClean="0"/>
              <a:t>To federate </a:t>
            </a:r>
            <a:r>
              <a:rPr lang="en-US" altLang="ja-JP" sz="2000" i="1" dirty="0" smtClean="0"/>
              <a:t>new</a:t>
            </a:r>
            <a:r>
              <a:rPr lang="en-US" altLang="ja-JP" sz="2000" dirty="0" smtClean="0"/>
              <a:t> </a:t>
            </a:r>
            <a:r>
              <a:rPr lang="en-US" altLang="ja-JP" sz="2000" dirty="0" err="1" smtClean="0"/>
              <a:t>VNode</a:t>
            </a:r>
            <a:r>
              <a:rPr lang="en-US" altLang="ja-JP" sz="2000" dirty="0" smtClean="0"/>
              <a:t> Platform and several other platforms including </a:t>
            </a:r>
            <a:r>
              <a:rPr lang="en-US" altLang="ja-JP" sz="2000" dirty="0" err="1" smtClean="0"/>
              <a:t>ProtoGENI</a:t>
            </a:r>
            <a:r>
              <a:rPr lang="en-US" altLang="ja-JP" sz="2000" dirty="0" smtClean="0"/>
              <a:t> (developed in GENI Project in US).</a:t>
            </a:r>
          </a:p>
          <a:p>
            <a:pPr eaLnBrk="1"/>
            <a:r>
              <a:rPr lang="en-US" altLang="ja-JP" dirty="0" smtClean="0"/>
              <a:t>First goal: </a:t>
            </a:r>
            <a:r>
              <a:rPr lang="en-US" altLang="ja-JP" dirty="0" err="1" smtClean="0"/>
              <a:t>Homogenious</a:t>
            </a:r>
            <a:r>
              <a:rPr lang="en-US" altLang="ja-JP" dirty="0" smtClean="0"/>
              <a:t> federation of </a:t>
            </a:r>
            <a:r>
              <a:rPr lang="en-US" altLang="ja-JP" dirty="0" err="1" smtClean="0"/>
              <a:t>VNode</a:t>
            </a:r>
            <a:r>
              <a:rPr lang="en-US" altLang="ja-JP" dirty="0" smtClean="0"/>
              <a:t> Platforms</a:t>
            </a:r>
          </a:p>
          <a:p>
            <a:pPr lvl="1" eaLnBrk="1"/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Subgoal</a:t>
            </a:r>
            <a:r>
              <a:rPr lang="en-US" altLang="ja-JP" sz="2000" dirty="0" smtClean="0"/>
              <a:t> 1] To federate two or more previously-developed </a:t>
            </a:r>
            <a:r>
              <a:rPr lang="en-US" altLang="ja-JP" sz="2000" dirty="0" err="1" smtClean="0"/>
              <a:t>VNode</a:t>
            </a:r>
            <a:r>
              <a:rPr lang="en-US" altLang="ja-JP" sz="2000" dirty="0" smtClean="0"/>
              <a:t> Platforms.</a:t>
            </a:r>
          </a:p>
          <a:p>
            <a:pPr lvl="2" eaLnBrk="1"/>
            <a:r>
              <a:rPr lang="en-US" altLang="ja-JP" sz="2000" dirty="0" smtClean="0"/>
              <a:t>These platforms does </a:t>
            </a:r>
            <a:r>
              <a:rPr lang="en-US" altLang="ja-JP" sz="2000" i="1" dirty="0" smtClean="0"/>
              <a:t>not</a:t>
            </a:r>
            <a:r>
              <a:rPr lang="en-US" altLang="ja-JP" sz="2000" dirty="0" smtClean="0"/>
              <a:t> have federation functions.</a:t>
            </a:r>
          </a:p>
          <a:p>
            <a:pPr lvl="2" eaLnBrk="1"/>
            <a:r>
              <a:rPr lang="en-US" altLang="ja-JP" sz="2000" dirty="0" smtClean="0"/>
              <a:t>We intended to develop federation functions </a:t>
            </a:r>
            <a:r>
              <a:rPr lang="en-US" altLang="ja-JP" sz="2000" i="1" dirty="0" smtClean="0"/>
              <a:t>without additional development </a:t>
            </a:r>
            <a:r>
              <a:rPr lang="en-US" altLang="ja-JP" sz="2000" dirty="0" smtClean="0"/>
              <a:t>in the management system.</a:t>
            </a:r>
          </a:p>
          <a:p>
            <a:pPr lvl="1" eaLnBrk="1"/>
            <a:r>
              <a:rPr lang="en-US" altLang="ja-JP" sz="2000" dirty="0" smtClean="0"/>
              <a:t>[</a:t>
            </a:r>
            <a:r>
              <a:rPr lang="en-US" altLang="ja-JP" sz="2000" dirty="0" err="1" smtClean="0"/>
              <a:t>Subgoal</a:t>
            </a:r>
            <a:r>
              <a:rPr lang="en-US" altLang="ja-JP" sz="2000" dirty="0" smtClean="0"/>
              <a:t> 2] To enable </a:t>
            </a:r>
            <a:r>
              <a:rPr lang="en-US" altLang="ja-JP" sz="2000" i="1" dirty="0" smtClean="0"/>
              <a:t>Non-IP</a:t>
            </a:r>
            <a:r>
              <a:rPr lang="en-US" altLang="ja-JP" sz="2000" dirty="0" smtClean="0"/>
              <a:t> data communication on a cross-domain slice.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Research Goals</a:t>
            </a:r>
            <a:endParaRPr lang="ja-JP" altLang="ja-JP" sz="24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61913" y="838200"/>
            <a:ext cx="8961437" cy="0"/>
          </a:xfrm>
          <a:prstGeom prst="line">
            <a:avLst/>
          </a:prstGeom>
          <a:noFill/>
          <a:ln w="25400">
            <a:solidFill>
              <a:srgbClr val="0342D8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err="1" smtClean="0"/>
              <a:t>VNode</a:t>
            </a:r>
            <a:r>
              <a:rPr lang="en-US" altLang="ja-JP" dirty="0" smtClean="0"/>
              <a:t> Platform and </a:t>
            </a:r>
            <a:r>
              <a:rPr lang="en-US" altLang="ja-JP" dirty="0" err="1" smtClean="0"/>
              <a:t>VNode</a:t>
            </a:r>
            <a:endParaRPr lang="ja-JP" altLang="en-US" dirty="0" smtClean="0"/>
          </a:p>
        </p:txBody>
      </p:sp>
      <p:sp>
        <p:nvSpPr>
          <p:cNvPr id="6148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04800" y="865188"/>
            <a:ext cx="8588375" cy="5562600"/>
          </a:xfrm>
        </p:spPr>
        <p:txBody>
          <a:bodyPr/>
          <a:lstStyle/>
          <a:p>
            <a:r>
              <a:rPr lang="en-US" altLang="ja-JP" dirty="0" smtClean="0"/>
              <a:t>In this platform (or architecture), multiple slices can be created on one physical network.</a:t>
            </a:r>
            <a:br>
              <a:rPr lang="en-US" altLang="ja-JP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endParaRPr lang="en-US" altLang="ja-JP" sz="2000" dirty="0" smtClean="0"/>
          </a:p>
          <a:p>
            <a:r>
              <a:rPr lang="en-US" altLang="ja-JP" dirty="0" err="1" smtClean="0"/>
              <a:t>VNode</a:t>
            </a:r>
            <a:r>
              <a:rPr lang="en-US" altLang="ja-JP" dirty="0" smtClean="0"/>
              <a:t> (virtualization node) is a component of the </a:t>
            </a:r>
            <a:r>
              <a:rPr lang="en-US" altLang="ja-JP" dirty="0" err="1" smtClean="0"/>
              <a:t>VNode</a:t>
            </a:r>
            <a:r>
              <a:rPr lang="en-US" altLang="ja-JP" dirty="0" smtClean="0"/>
              <a:t> platform.</a:t>
            </a:r>
          </a:p>
          <a:p>
            <a:pPr lvl="1"/>
            <a:r>
              <a:rPr lang="en-US" altLang="ja-JP" sz="2000" dirty="0" err="1" smtClean="0"/>
              <a:t>VNode</a:t>
            </a:r>
            <a:r>
              <a:rPr lang="en-US" altLang="ja-JP" sz="2000" dirty="0" smtClean="0"/>
              <a:t> is a physical node.</a:t>
            </a:r>
          </a:p>
          <a:p>
            <a:pPr lvl="1"/>
            <a:r>
              <a:rPr lang="en-US" altLang="ja-JP" sz="2000" dirty="0" err="1" smtClean="0"/>
              <a:t>VNode</a:t>
            </a:r>
            <a:r>
              <a:rPr lang="en-US" altLang="ja-JP" sz="2000" dirty="0" smtClean="0"/>
              <a:t> forwards packets on the platform as a router.</a:t>
            </a:r>
          </a:p>
          <a:p>
            <a:pPr lvl="1"/>
            <a:r>
              <a:rPr lang="en-US" altLang="ja-JP" sz="2000" dirty="0" smtClean="0"/>
              <a:t>Slices are implemented as overlay networks on the IP network.</a:t>
            </a:r>
          </a:p>
          <a:p>
            <a:pPr lvl="1"/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VNodes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are connected by tunnels using GRE/IP.</a:t>
            </a:r>
          </a:p>
          <a:p>
            <a:pPr lvl="2"/>
            <a:r>
              <a:rPr lang="en-US" altLang="ja-JP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GRE (Generic Routing Encapsulation) is a protocol standardized by IETF.</a:t>
            </a:r>
            <a:endParaRPr lang="ja-JP" altLang="en-US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Monotype Sorts"/>
              <a:buNone/>
            </a:pPr>
            <a:endParaRPr lang="ja-JP" altLang="en-US" sz="20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628800"/>
            <a:ext cx="791516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テキスト ボックス 4"/>
          <p:cNvSpPr txBox="1"/>
          <p:nvPr/>
        </p:nvSpPr>
        <p:spPr>
          <a:xfrm>
            <a:off x="2699792" y="3224589"/>
            <a:ext cx="148836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+mn-lt"/>
              </a:rPr>
              <a:t>(management system)</a:t>
            </a:r>
            <a:endParaRPr kumimoji="1" lang="ja-JP" altLang="en-US" sz="1600" dirty="0">
              <a:latin typeface="+mn-lt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9768" y="2611512"/>
            <a:ext cx="1656184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+mn-lt"/>
              </a:rPr>
              <a:t>Slic</a:t>
            </a:r>
            <a:r>
              <a:rPr lang="en-US" altLang="ja-JP" sz="1600" dirty="0" smtClean="0">
                <a:latin typeface="+mn-lt"/>
              </a:rPr>
              <a:t>e specification</a:t>
            </a:r>
            <a:endParaRPr kumimoji="1" lang="ja-JP" altLang="en-US" sz="1600" dirty="0">
              <a:latin typeface="+mn-lt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19943" y="3784848"/>
            <a:ext cx="148836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+mn-lt"/>
              </a:rPr>
              <a:t>(IP network)</a:t>
            </a:r>
            <a:endParaRPr kumimoji="1" lang="ja-JP" alt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Slice Creation and Management </a:t>
            </a:r>
            <a:br>
              <a:rPr lang="en-US" altLang="ja-JP" dirty="0" smtClean="0"/>
            </a:br>
            <a:r>
              <a:rPr lang="en-US" altLang="ja-JP" dirty="0" smtClean="0"/>
              <a:t>in the </a:t>
            </a:r>
            <a:r>
              <a:rPr lang="en-US" altLang="ja-JP" dirty="0" err="1" smtClean="0"/>
              <a:t>VNode</a:t>
            </a:r>
            <a:r>
              <a:rPr lang="en-US" altLang="ja-JP" dirty="0" smtClean="0"/>
              <a:t> Platform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04800" y="914400"/>
            <a:ext cx="8534400" cy="3090664"/>
          </a:xfrm>
        </p:spPr>
        <p:txBody>
          <a:bodyPr/>
          <a:lstStyle/>
          <a:p>
            <a:r>
              <a:rPr lang="en-US" altLang="ja-JP" dirty="0" smtClean="0"/>
              <a:t>The </a:t>
            </a:r>
            <a:r>
              <a:rPr lang="en-US" altLang="ja-JP" dirty="0" smtClean="0"/>
              <a:t>developer describes a slice specification.</a:t>
            </a:r>
            <a:endParaRPr lang="ja-JP" altLang="en-US" dirty="0" smtClean="0"/>
          </a:p>
          <a:p>
            <a:pPr lvl="1"/>
            <a:r>
              <a:rPr lang="en-US" altLang="ja-JP" sz="2000" dirty="0" smtClean="0"/>
              <a:t>It specifies virtual nodes, virtual links, and binds between them.</a:t>
            </a:r>
            <a:endParaRPr lang="ja-JP" altLang="en-US" sz="2000" dirty="0" smtClean="0"/>
          </a:p>
          <a:p>
            <a:pPr lvl="1"/>
            <a:r>
              <a:rPr lang="en-US" altLang="ja-JP" sz="2000" dirty="0" smtClean="0"/>
              <a:t>It is described by using an XML-based language.</a:t>
            </a:r>
            <a:endParaRPr lang="ja-JP" altLang="en-US" sz="2000" dirty="0" smtClean="0"/>
          </a:p>
          <a:p>
            <a:pPr marL="342900" lvl="1" indent="-342900">
              <a:spcBef>
                <a:spcPct val="30000"/>
              </a:spcBef>
              <a:buClr>
                <a:srgbClr val="000000"/>
              </a:buClr>
              <a:buFont typeface="Arial" pitchFamily="34" charset="0"/>
              <a:buChar char="►"/>
            </a:pPr>
            <a:r>
              <a:rPr lang="en-US" altLang="ja-JP" b="1" dirty="0" smtClean="0"/>
              <a:t>A slice is created by sending a slice specification to the domain controller (DC) of the </a:t>
            </a:r>
            <a:r>
              <a:rPr lang="en-US" altLang="ja-JP" b="1" dirty="0" err="1" smtClean="0"/>
              <a:t>VNode</a:t>
            </a:r>
            <a:r>
              <a:rPr lang="en-US" altLang="ja-JP" b="1" dirty="0" smtClean="0"/>
              <a:t> Platform.</a:t>
            </a:r>
          </a:p>
          <a:p>
            <a:pPr lvl="1"/>
            <a:r>
              <a:rPr lang="en-US" altLang="ja-JP" sz="2000" dirty="0" smtClean="0"/>
              <a:t>Other management operations, such as slice modification or deletion, is performed by using the same method</a:t>
            </a:r>
            <a:r>
              <a:rPr lang="en-US" altLang="ja-JP" sz="2000" dirty="0" smtClean="0"/>
              <a:t>.</a:t>
            </a:r>
            <a:endParaRPr lang="ja-JP" altLang="en-US" sz="2000" dirty="0" smtClean="0"/>
          </a:p>
        </p:txBody>
      </p:sp>
      <p:grpSp>
        <p:nvGrpSpPr>
          <p:cNvPr id="4" name="グループ化 48"/>
          <p:cNvGrpSpPr>
            <a:grpSpLocks noChangeAspect="1"/>
          </p:cNvGrpSpPr>
          <p:nvPr/>
        </p:nvGrpSpPr>
        <p:grpSpPr bwMode="auto">
          <a:xfrm>
            <a:off x="899045" y="3660477"/>
            <a:ext cx="7345363" cy="2936875"/>
            <a:chOff x="1403648" y="3789040"/>
            <a:chExt cx="6120680" cy="2448272"/>
          </a:xfrm>
        </p:grpSpPr>
        <p:sp>
          <p:nvSpPr>
            <p:cNvPr id="5" name="角丸四角形 4"/>
            <p:cNvSpPr/>
            <p:nvPr/>
          </p:nvSpPr>
          <p:spPr bwMode="auto">
            <a:xfrm>
              <a:off x="3852185" y="3789040"/>
              <a:ext cx="3672143" cy="244827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noFill/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lIns="36000" tIns="0" rIns="36000" bIns="0"/>
            <a:lstStyle/>
            <a:p>
              <a:pPr algn="r" eaLnBrk="0" hangingPunct="0">
                <a:defRPr/>
              </a:pPr>
              <a:r>
                <a:rPr lang="en-US" altLang="ja-JP" sz="1800" dirty="0">
                  <a:latin typeface="+mn-lt"/>
                </a:rPr>
                <a:t>Virtualization</a:t>
              </a:r>
              <a:br>
                <a:rPr lang="en-US" altLang="ja-JP" sz="1800" dirty="0">
                  <a:latin typeface="+mn-lt"/>
                </a:rPr>
              </a:br>
              <a:r>
                <a:rPr lang="en-US" altLang="ja-JP" sz="1800" dirty="0">
                  <a:latin typeface="+mn-lt"/>
                </a:rPr>
                <a:t>platform</a:t>
              </a:r>
              <a:br>
                <a:rPr lang="en-US" altLang="ja-JP" sz="1800" dirty="0">
                  <a:latin typeface="+mn-lt"/>
                </a:rPr>
              </a:br>
              <a:r>
                <a:rPr lang="en-US" altLang="ja-JP" sz="1800" dirty="0">
                  <a:latin typeface="+mn-lt"/>
                </a:rPr>
                <a:t>(domain)</a:t>
              </a:r>
              <a:endParaRPr lang="ja-JP" altLang="en-US" sz="1800" dirty="0">
                <a:latin typeface="+mn-lt"/>
              </a:endParaRPr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1403648" y="4052394"/>
              <a:ext cx="1726278" cy="165688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eaLnBrk="0" hangingPunct="0">
                <a:defRPr/>
              </a:pPr>
              <a:r>
                <a:rPr lang="en-US" altLang="ja-JP" sz="1600" dirty="0">
                  <a:latin typeface="Arial" charset="0"/>
                </a:rPr>
                <a:t>Slice S</a:t>
              </a:r>
              <a:endParaRPr lang="ja-JP" altLang="en-US" sz="1600" dirty="0">
                <a:latin typeface="Arial" charset="0"/>
              </a:endParaRPr>
            </a:p>
          </p:txBody>
        </p:sp>
        <p:sp>
          <p:nvSpPr>
            <p:cNvPr id="7" name="Rectangle 43"/>
            <p:cNvSpPr>
              <a:spLocks noChangeArrowheads="1"/>
            </p:cNvSpPr>
            <p:nvPr/>
          </p:nvSpPr>
          <p:spPr bwMode="auto">
            <a:xfrm>
              <a:off x="1835702" y="4308000"/>
              <a:ext cx="648666" cy="287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</a:rPr>
                <a:t>VN1</a:t>
              </a:r>
              <a:endParaRPr lang="ja-JP" altLang="en-US" sz="1600">
                <a:latin typeface="Arial" pitchFamily="34" charset="0"/>
              </a:endParaRPr>
            </a:p>
          </p:txBody>
        </p:sp>
        <p:sp>
          <p:nvSpPr>
            <p:cNvPr id="8" name="Rectangle 43"/>
            <p:cNvSpPr>
              <a:spLocks noChangeArrowheads="1"/>
            </p:cNvSpPr>
            <p:nvPr/>
          </p:nvSpPr>
          <p:spPr bwMode="auto">
            <a:xfrm>
              <a:off x="1835702" y="4811238"/>
              <a:ext cx="648666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</a:rPr>
                <a:t>VN2</a:t>
              </a:r>
              <a:endParaRPr lang="ja-JP" altLang="en-US" sz="1600">
                <a:latin typeface="Arial" pitchFamily="34" charset="0"/>
              </a:endParaRPr>
            </a:p>
          </p:txBody>
        </p:sp>
        <p:sp>
          <p:nvSpPr>
            <p:cNvPr id="9" name="Rectangle 43"/>
            <p:cNvSpPr>
              <a:spLocks noChangeArrowheads="1"/>
            </p:cNvSpPr>
            <p:nvPr/>
          </p:nvSpPr>
          <p:spPr bwMode="auto">
            <a:xfrm>
              <a:off x="1835702" y="5316137"/>
              <a:ext cx="648666" cy="2873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</a:rPr>
                <a:t>VN3</a:t>
              </a:r>
              <a:endParaRPr lang="ja-JP" altLang="en-US" sz="1600">
                <a:latin typeface="Arial" pitchFamily="34" charset="0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2411635" y="4125181"/>
              <a:ext cx="589977" cy="148616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229000"/>
                </a:lnSpc>
                <a:defRPr/>
              </a:pPr>
              <a:r>
                <a:rPr lang="en-US" altLang="ja-JP" sz="1600" dirty="0">
                  <a:latin typeface="+mn-lt"/>
                  <a:ea typeface="ＭＳ Ｐゴシック" charset="-128"/>
                </a:rPr>
                <a:t>… N1</a:t>
              </a:r>
            </a:p>
            <a:p>
              <a:pPr eaLnBrk="0" hangingPunct="0">
                <a:lnSpc>
                  <a:spcPct val="229000"/>
                </a:lnSpc>
                <a:defRPr/>
              </a:pPr>
              <a:r>
                <a:rPr lang="en-US" altLang="ja-JP" sz="1600" dirty="0">
                  <a:latin typeface="+mn-lt"/>
                  <a:ea typeface="ＭＳ Ｐゴシック" charset="-128"/>
                </a:rPr>
                <a:t>… N2</a:t>
              </a:r>
              <a:br>
                <a:rPr lang="en-US" altLang="ja-JP" sz="1600" dirty="0">
                  <a:latin typeface="+mn-lt"/>
                  <a:ea typeface="ＭＳ Ｐゴシック" charset="-128"/>
                </a:rPr>
              </a:br>
              <a:r>
                <a:rPr lang="en-US" altLang="ja-JP" sz="1600" dirty="0">
                  <a:latin typeface="+mn-lt"/>
                  <a:ea typeface="ＭＳ Ｐゴシック" charset="-128"/>
                </a:rPr>
                <a:t>… N3</a:t>
              </a:r>
            </a:p>
          </p:txBody>
        </p:sp>
        <p:sp>
          <p:nvSpPr>
            <p:cNvPr id="11" name="円/楕円 10"/>
            <p:cNvSpPr>
              <a:spLocks noChangeArrowheads="1"/>
            </p:cNvSpPr>
            <p:nvPr/>
          </p:nvSpPr>
          <p:spPr bwMode="auto">
            <a:xfrm>
              <a:off x="1795643" y="4422821"/>
              <a:ext cx="72008" cy="72008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200"/>
            </a:p>
          </p:txBody>
        </p:sp>
        <p:sp>
          <p:nvSpPr>
            <p:cNvPr id="12" name="円/楕円 11"/>
            <p:cNvSpPr>
              <a:spLocks noChangeArrowheads="1"/>
            </p:cNvSpPr>
            <p:nvPr/>
          </p:nvSpPr>
          <p:spPr bwMode="auto">
            <a:xfrm>
              <a:off x="1795643" y="5427311"/>
              <a:ext cx="72008" cy="72008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200"/>
            </a:p>
          </p:txBody>
        </p:sp>
        <p:sp>
          <p:nvSpPr>
            <p:cNvPr id="13" name="円/楕円 12"/>
            <p:cNvSpPr>
              <a:spLocks noChangeArrowheads="1"/>
            </p:cNvSpPr>
            <p:nvPr/>
          </p:nvSpPr>
          <p:spPr bwMode="auto">
            <a:xfrm>
              <a:off x="2115819" y="4561504"/>
              <a:ext cx="72008" cy="72008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200"/>
            </a:p>
          </p:txBody>
        </p:sp>
        <p:sp>
          <p:nvSpPr>
            <p:cNvPr id="14" name="円/楕円 13"/>
            <p:cNvSpPr>
              <a:spLocks noChangeArrowheads="1"/>
            </p:cNvSpPr>
            <p:nvPr/>
          </p:nvSpPr>
          <p:spPr bwMode="auto">
            <a:xfrm>
              <a:off x="2115819" y="4771054"/>
              <a:ext cx="72008" cy="72008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200"/>
            </a:p>
          </p:txBody>
        </p:sp>
        <p:sp>
          <p:nvSpPr>
            <p:cNvPr id="15" name="円/楕円 14"/>
            <p:cNvSpPr>
              <a:spLocks noChangeArrowheads="1"/>
            </p:cNvSpPr>
            <p:nvPr/>
          </p:nvSpPr>
          <p:spPr bwMode="auto">
            <a:xfrm>
              <a:off x="2115819" y="5064220"/>
              <a:ext cx="72008" cy="72008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200"/>
            </a:p>
          </p:txBody>
        </p:sp>
        <p:sp>
          <p:nvSpPr>
            <p:cNvPr id="16" name="円/楕円 15"/>
            <p:cNvSpPr>
              <a:spLocks noChangeArrowheads="1"/>
            </p:cNvSpPr>
            <p:nvPr/>
          </p:nvSpPr>
          <p:spPr bwMode="auto">
            <a:xfrm>
              <a:off x="2115819" y="5273770"/>
              <a:ext cx="72008" cy="72008"/>
            </a:xfrm>
            <a:prstGeom prst="ellipse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ja-JP" altLang="en-US" sz="3200"/>
            </a:p>
          </p:txBody>
        </p:sp>
        <p:cxnSp>
          <p:nvCxnSpPr>
            <p:cNvPr id="17" name="直線コネクタ 16"/>
            <p:cNvCxnSpPr>
              <a:cxnSpLocks noChangeShapeType="1"/>
              <a:stCxn id="15" idx="4"/>
              <a:endCxn id="16" idx="0"/>
            </p:cNvCxnSpPr>
            <p:nvPr/>
          </p:nvCxnSpPr>
          <p:spPr bwMode="auto">
            <a:xfrm>
              <a:off x="2151823" y="5136228"/>
              <a:ext cx="0" cy="137542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8" name="直線コネクタ 17"/>
            <p:cNvCxnSpPr>
              <a:cxnSpLocks noChangeShapeType="1"/>
              <a:stCxn id="13" idx="4"/>
              <a:endCxn id="14" idx="0"/>
            </p:cNvCxnSpPr>
            <p:nvPr/>
          </p:nvCxnSpPr>
          <p:spPr bwMode="auto">
            <a:xfrm>
              <a:off x="2151823" y="4633512"/>
              <a:ext cx="0" cy="137542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" name="カギ線コネクタ 18"/>
            <p:cNvCxnSpPr>
              <a:cxnSpLocks noChangeShapeType="1"/>
              <a:stCxn id="11" idx="2"/>
              <a:endCxn id="12" idx="2"/>
            </p:cNvCxnSpPr>
            <p:nvPr/>
          </p:nvCxnSpPr>
          <p:spPr bwMode="auto">
            <a:xfrm rot="10800000" flipV="1">
              <a:off x="1795643" y="4458825"/>
              <a:ext cx="12700" cy="1004490"/>
            </a:xfrm>
            <a:prstGeom prst="bentConnector3">
              <a:avLst>
                <a:gd name="adj1" fmla="val 2400000"/>
              </a:avLst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0" name="テキスト ボックス 19"/>
            <p:cNvSpPr txBox="1"/>
            <p:nvPr/>
          </p:nvSpPr>
          <p:spPr>
            <a:xfrm>
              <a:off x="1533284" y="4594984"/>
              <a:ext cx="398169" cy="205126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altLang="ja-JP" sz="1600" dirty="0">
                  <a:latin typeface="+mn-lt"/>
                </a:rPr>
                <a:t>VL13</a:t>
              </a:r>
              <a:endParaRPr lang="ja-JP" altLang="en-US" sz="1600" dirty="0">
                <a:latin typeface="+mn-lt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03648" y="3789040"/>
              <a:ext cx="1800356" cy="230270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altLang="ja-JP" sz="1800" dirty="0">
                  <a:latin typeface="+mn-lt"/>
                  <a:ea typeface="+mn-ea"/>
                </a:rPr>
                <a:t>Slice specification</a:t>
              </a:r>
              <a:endParaRPr lang="ja-JP" altLang="en-US" sz="1800" dirty="0">
                <a:latin typeface="+mn-lt"/>
                <a:ea typeface="+mn-ea"/>
              </a:endParaRPr>
            </a:p>
          </p:txBody>
        </p:sp>
        <p:sp>
          <p:nvSpPr>
            <p:cNvPr id="22" name="雲 21"/>
            <p:cNvSpPr/>
            <p:nvPr/>
          </p:nvSpPr>
          <p:spPr>
            <a:xfrm>
              <a:off x="3924939" y="4653213"/>
              <a:ext cx="3527956" cy="1512635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ja-JP" altLang="en-US" sz="3200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4715985" y="3860503"/>
              <a:ext cx="863801" cy="504211"/>
            </a:xfrm>
            <a:prstGeom prst="rect">
              <a:avLst/>
            </a:prstGeom>
            <a:solidFill>
              <a:srgbClr val="24F4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/>
            <a:lstStyle/>
            <a:p>
              <a:pPr algn="ctr" eaLnBrk="0" hangingPunct="0">
                <a:defRPr/>
              </a:pPr>
              <a:r>
                <a:rPr lang="en-US" altLang="ja-JP" sz="1600" dirty="0">
                  <a:solidFill>
                    <a:schemeClr val="tx1"/>
                  </a:solidFill>
                </a:rPr>
                <a:t>Domain controller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直線矢印コネクタ 23"/>
            <p:cNvCxnSpPr>
              <a:endCxn id="23" idx="2"/>
            </p:cNvCxnSpPr>
            <p:nvPr/>
          </p:nvCxnSpPr>
          <p:spPr>
            <a:xfrm flipV="1">
              <a:off x="4211991" y="4364714"/>
              <a:ext cx="936555" cy="115267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>
              <a:endCxn id="23" idx="2"/>
            </p:cNvCxnSpPr>
            <p:nvPr/>
          </p:nvCxnSpPr>
          <p:spPr>
            <a:xfrm flipH="1" flipV="1">
              <a:off x="5148547" y="4364714"/>
              <a:ext cx="694479" cy="107856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>
              <a:stCxn id="28" idx="0"/>
              <a:endCxn id="23" idx="2"/>
            </p:cNvCxnSpPr>
            <p:nvPr/>
          </p:nvCxnSpPr>
          <p:spPr>
            <a:xfrm flipV="1">
              <a:off x="5112830" y="4364714"/>
              <a:ext cx="35717" cy="576998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正方形/長方形 26"/>
            <p:cNvSpPr/>
            <p:nvPr/>
          </p:nvSpPr>
          <p:spPr>
            <a:xfrm>
              <a:off x="6444908" y="4868926"/>
              <a:ext cx="791045" cy="4327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/>
            <a:lstStyle/>
            <a:p>
              <a:pPr algn="ctr" eaLnBrk="0" hangingPunct="0">
                <a:defRPr/>
              </a:pPr>
              <a:r>
                <a:rPr lang="en-US" altLang="ja-JP" sz="1600" dirty="0" err="1">
                  <a:solidFill>
                    <a:schemeClr val="tx1"/>
                  </a:solidFill>
                </a:rPr>
                <a:t>VNode</a:t>
              </a:r>
              <a:r>
                <a:rPr lang="ja-JP" altLang="en-US" sz="1600" dirty="0">
                  <a:solidFill>
                    <a:schemeClr val="tx1"/>
                  </a:solidFill>
                </a:rPr>
                <a:t> </a:t>
              </a:r>
              <a:r>
                <a:rPr lang="en-US" altLang="ja-JP" sz="1600" dirty="0">
                  <a:solidFill>
                    <a:schemeClr val="tx1"/>
                  </a:solidFill>
                </a:rPr>
                <a:t>N4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4715985" y="4941713"/>
              <a:ext cx="793691" cy="4314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/>
            <a:lstStyle/>
            <a:p>
              <a:pPr algn="ctr" eaLnBrk="0" hangingPunct="0">
                <a:defRPr/>
              </a:pPr>
              <a:r>
                <a:rPr lang="en-US" altLang="ja-JP" sz="1600" dirty="0" err="1">
                  <a:solidFill>
                    <a:schemeClr val="tx1"/>
                  </a:solidFill>
                </a:rPr>
                <a:t>VNode</a:t>
              </a:r>
              <a:r>
                <a:rPr lang="ja-JP" altLang="en-US" sz="1600" dirty="0">
                  <a:solidFill>
                    <a:schemeClr val="tx1"/>
                  </a:solidFill>
                </a:rPr>
                <a:t> </a:t>
              </a:r>
              <a:r>
                <a:rPr lang="en-US" altLang="ja-JP" sz="1600" dirty="0">
                  <a:solidFill>
                    <a:schemeClr val="tx1"/>
                  </a:solidFill>
                </a:rPr>
                <a:t>N1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43"/>
            <p:cNvSpPr>
              <a:spLocks noChangeArrowheads="1"/>
            </p:cNvSpPr>
            <p:nvPr/>
          </p:nvSpPr>
          <p:spPr bwMode="auto">
            <a:xfrm>
              <a:off x="5725342" y="4869160"/>
              <a:ext cx="432048" cy="2873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</a:rPr>
                <a:t>VN1</a:t>
              </a:r>
              <a:endParaRPr lang="ja-JP" altLang="en-US" sz="1600">
                <a:latin typeface="Arial" pitchFamily="34" charset="0"/>
              </a:endParaRPr>
            </a:p>
          </p:txBody>
        </p:sp>
        <p:sp>
          <p:nvSpPr>
            <p:cNvPr id="30" name="Rectangle 43"/>
            <p:cNvSpPr>
              <a:spLocks noChangeArrowheads="1"/>
            </p:cNvSpPr>
            <p:nvPr/>
          </p:nvSpPr>
          <p:spPr bwMode="auto">
            <a:xfrm>
              <a:off x="4933254" y="5804371"/>
              <a:ext cx="432048" cy="2889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</a:rPr>
                <a:t>VN2</a:t>
              </a:r>
              <a:endParaRPr lang="ja-JP" altLang="en-US" sz="1600">
                <a:latin typeface="Arial" pitchFamily="34" charset="0"/>
              </a:endParaRPr>
            </a:p>
          </p:txBody>
        </p:sp>
        <p:sp>
          <p:nvSpPr>
            <p:cNvPr id="31" name="Rectangle 43"/>
            <p:cNvSpPr>
              <a:spLocks noChangeArrowheads="1"/>
            </p:cNvSpPr>
            <p:nvPr/>
          </p:nvSpPr>
          <p:spPr bwMode="auto">
            <a:xfrm>
              <a:off x="6517430" y="5804371"/>
              <a:ext cx="432048" cy="2873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2"/>
              </a:solidFill>
              <a:miter lim="800000"/>
              <a:headEnd/>
              <a:tailEnd/>
            </a:ln>
          </p:spPr>
          <p:txBody>
            <a:bodyPr lIns="36000" tIns="36000" rIns="36000" bIns="36000"/>
            <a:lstStyle/>
            <a:p>
              <a:pPr algn="ctr" eaLnBrk="0" hangingPunct="0"/>
              <a:r>
                <a:rPr lang="en-US" altLang="ja-JP" sz="1600">
                  <a:latin typeface="Arial" pitchFamily="34" charset="0"/>
                </a:rPr>
                <a:t>VN3</a:t>
              </a:r>
              <a:endParaRPr lang="ja-JP" altLang="en-US" sz="1600">
                <a:latin typeface="Arial" pitchFamily="34" charset="0"/>
              </a:endParaRPr>
            </a:p>
          </p:txBody>
        </p:sp>
        <p:cxnSp>
          <p:nvCxnSpPr>
            <p:cNvPr id="32" name="直線コネクタ 31"/>
            <p:cNvCxnSpPr>
              <a:stCxn id="29" idx="2"/>
              <a:endCxn id="30" idx="0"/>
            </p:cNvCxnSpPr>
            <p:nvPr/>
          </p:nvCxnSpPr>
          <p:spPr bwMode="auto">
            <a:xfrm flipH="1">
              <a:off x="5149869" y="5156102"/>
              <a:ext cx="791045" cy="64846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矢印コネクタ 32"/>
            <p:cNvCxnSpPr>
              <a:stCxn id="29" idx="1"/>
            </p:cNvCxnSpPr>
            <p:nvPr/>
          </p:nvCxnSpPr>
          <p:spPr>
            <a:xfrm flipH="1">
              <a:off x="5510999" y="5013176"/>
              <a:ext cx="214297" cy="37055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>
              <a:stCxn id="30" idx="1"/>
              <a:endCxn id="38" idx="3"/>
            </p:cNvCxnSpPr>
            <p:nvPr/>
          </p:nvCxnSpPr>
          <p:spPr>
            <a:xfrm flipH="1" flipV="1">
              <a:off x="4717308" y="5733100"/>
              <a:ext cx="215619" cy="21571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>
              <a:endCxn id="40" idx="3"/>
            </p:cNvCxnSpPr>
            <p:nvPr/>
          </p:nvCxnSpPr>
          <p:spPr>
            <a:xfrm flipH="1" flipV="1">
              <a:off x="6372153" y="5661637"/>
              <a:ext cx="215620" cy="14425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>
              <a:stCxn id="29" idx="2"/>
              <a:endCxn id="31" idx="0"/>
            </p:cNvCxnSpPr>
            <p:nvPr/>
          </p:nvCxnSpPr>
          <p:spPr bwMode="auto">
            <a:xfrm>
              <a:off x="5940914" y="5156102"/>
              <a:ext cx="792368" cy="64846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>
              <a:stCxn id="31" idx="1"/>
              <a:endCxn id="30" idx="3"/>
            </p:cNvCxnSpPr>
            <p:nvPr/>
          </p:nvCxnSpPr>
          <p:spPr bwMode="auto">
            <a:xfrm flipH="1">
              <a:off x="5365489" y="5947489"/>
              <a:ext cx="1152174" cy="132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正方形/長方形 37"/>
            <p:cNvSpPr/>
            <p:nvPr/>
          </p:nvSpPr>
          <p:spPr>
            <a:xfrm>
              <a:off x="3923617" y="5517388"/>
              <a:ext cx="793691" cy="4314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/>
            <a:lstStyle/>
            <a:p>
              <a:pPr algn="ctr" eaLnBrk="0" hangingPunct="0">
                <a:defRPr/>
              </a:pPr>
              <a:r>
                <a:rPr lang="en-US" altLang="ja-JP" sz="1600" dirty="0" err="1">
                  <a:solidFill>
                    <a:schemeClr val="tx1"/>
                  </a:solidFill>
                </a:rPr>
                <a:t>VNode</a:t>
              </a:r>
              <a:r>
                <a:rPr lang="ja-JP" altLang="en-US" sz="1600" dirty="0">
                  <a:solidFill>
                    <a:schemeClr val="tx1"/>
                  </a:solidFill>
                </a:rPr>
                <a:t> </a:t>
              </a:r>
              <a:r>
                <a:rPr lang="en-US" altLang="ja-JP" sz="1600" dirty="0">
                  <a:solidFill>
                    <a:schemeClr val="tx1"/>
                  </a:solidFill>
                </a:rPr>
                <a:t>N2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直線矢印コネクタ 38"/>
            <p:cNvCxnSpPr>
              <a:stCxn id="27" idx="0"/>
              <a:endCxn id="23" idx="2"/>
            </p:cNvCxnSpPr>
            <p:nvPr/>
          </p:nvCxnSpPr>
          <p:spPr>
            <a:xfrm flipH="1" flipV="1">
              <a:off x="5148547" y="4364714"/>
              <a:ext cx="1691884" cy="50421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正方形/長方形 39"/>
            <p:cNvSpPr/>
            <p:nvPr/>
          </p:nvSpPr>
          <p:spPr>
            <a:xfrm>
              <a:off x="5578462" y="5444601"/>
              <a:ext cx="793691" cy="43274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36000"/>
            <a:lstStyle/>
            <a:p>
              <a:pPr algn="ctr" eaLnBrk="0" hangingPunct="0">
                <a:defRPr/>
              </a:pPr>
              <a:r>
                <a:rPr lang="en-US" altLang="ja-JP" sz="1600" dirty="0" err="1">
                  <a:solidFill>
                    <a:schemeClr val="tx1"/>
                  </a:solidFill>
                </a:rPr>
                <a:t>VNode</a:t>
              </a:r>
              <a:r>
                <a:rPr lang="ja-JP" altLang="en-US" sz="1600" dirty="0">
                  <a:solidFill>
                    <a:schemeClr val="tx1"/>
                  </a:solidFill>
                </a:rPr>
                <a:t> </a:t>
              </a:r>
              <a:r>
                <a:rPr lang="en-US" altLang="ja-JP" sz="1600" dirty="0">
                  <a:solidFill>
                    <a:schemeClr val="tx1"/>
                  </a:solidFill>
                </a:rPr>
                <a:t>N3</a:t>
              </a:r>
              <a:endParaRPr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右矢印 40"/>
            <p:cNvSpPr>
              <a:spLocks noChangeArrowheads="1"/>
            </p:cNvSpPr>
            <p:nvPr/>
          </p:nvSpPr>
          <p:spPr bwMode="auto">
            <a:xfrm rot="-600000">
              <a:off x="3347864" y="4190106"/>
              <a:ext cx="1205086" cy="216024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ja-JP" altLang="en-US" sz="320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2198662" y="4602925"/>
              <a:ext cx="398168" cy="205126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altLang="ja-JP" sz="1600" dirty="0">
                  <a:latin typeface="+mn-lt"/>
                </a:rPr>
                <a:t>VL12</a:t>
              </a:r>
              <a:endParaRPr lang="ja-JP" altLang="en-US" sz="1600" dirty="0">
                <a:latin typeface="+mn-lt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2188080" y="5117724"/>
              <a:ext cx="398168" cy="205125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altLang="ja-JP" sz="1600" dirty="0">
                  <a:latin typeface="+mn-lt"/>
                </a:rPr>
                <a:t>VL23</a:t>
              </a:r>
              <a:endParaRPr lang="ja-JP" altLang="en-US" sz="1600" dirty="0">
                <a:latin typeface="+mn-lt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470042" y="5416810"/>
              <a:ext cx="398169" cy="205125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altLang="ja-JP" sz="1600" dirty="0">
                  <a:latin typeface="+mn-lt"/>
                </a:rPr>
                <a:t>VL13</a:t>
              </a:r>
              <a:endParaRPr lang="ja-JP" altLang="en-US" sz="1600" dirty="0">
                <a:latin typeface="+mn-lt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878692" y="5471069"/>
              <a:ext cx="398168" cy="205126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altLang="ja-JP" sz="1600" dirty="0">
                  <a:latin typeface="+mn-lt"/>
                </a:rPr>
                <a:t>VL12</a:t>
              </a:r>
              <a:endParaRPr lang="ja-JP" altLang="en-US" sz="1600" dirty="0">
                <a:latin typeface="+mn-lt"/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5604918" y="5948813"/>
              <a:ext cx="398169" cy="205125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altLang="ja-JP" sz="1600" dirty="0">
                  <a:latin typeface="+mn-lt"/>
                </a:rPr>
                <a:t>VL23</a:t>
              </a:r>
              <a:endParaRPr lang="ja-JP" altLang="en-US" sz="1600" dirty="0">
                <a:latin typeface="+mn-lt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204004" y="3946523"/>
              <a:ext cx="1511981" cy="1050772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defRPr/>
              </a:pPr>
              <a:r>
                <a:rPr lang="en-US" altLang="ja-JP" sz="1800" dirty="0">
                  <a:latin typeface="+mn-lt"/>
                </a:rPr>
                <a:t>Operation</a:t>
              </a:r>
              <a:r>
                <a:rPr lang="en-US" altLang="ja-JP" sz="1600" dirty="0">
                  <a:latin typeface="+mn-lt"/>
                </a:rPr>
                <a:t> </a:t>
              </a:r>
              <a:br>
                <a:rPr lang="en-US" altLang="ja-JP" sz="1600" dirty="0">
                  <a:latin typeface="+mn-lt"/>
                </a:rPr>
              </a:br>
              <a:r>
                <a:rPr lang="en-US" altLang="ja-JP" sz="1600" dirty="0">
                  <a:latin typeface="+mn-lt"/>
                </a:rPr>
                <a:t/>
              </a:r>
              <a:br>
                <a:rPr lang="en-US" altLang="ja-JP" sz="1600" dirty="0">
                  <a:latin typeface="+mn-lt"/>
                </a:rPr>
              </a:br>
              <a:r>
                <a:rPr lang="en-US" altLang="ja-JP" sz="1600" dirty="0">
                  <a:latin typeface="+mn-lt"/>
                </a:rPr>
                <a:t>(creation, modification, </a:t>
              </a:r>
              <a:br>
                <a:rPr lang="en-US" altLang="ja-JP" sz="1600" dirty="0">
                  <a:latin typeface="+mn-lt"/>
                </a:rPr>
              </a:br>
              <a:r>
                <a:rPr lang="en-US" altLang="ja-JP" sz="1600" dirty="0">
                  <a:latin typeface="+mn-lt"/>
                </a:rPr>
                <a:t>deletion, etc.)</a:t>
              </a:r>
              <a:endParaRPr lang="ja-JP" altLang="en-US" sz="1600" dirty="0">
                <a:latin typeface="+mn-lt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2010656" y="5766929"/>
              <a:ext cx="892985" cy="230270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eaLnBrk="0" hangingPunct="0">
                <a:defRPr/>
              </a:pPr>
              <a:r>
                <a:rPr lang="en-US" altLang="ja-JP" sz="1800" dirty="0" smtClean="0">
                  <a:latin typeface="+mn-lt"/>
                  <a:ea typeface="+mn-ea"/>
                </a:rPr>
                <a:t>(in XML)</a:t>
              </a:r>
              <a:endParaRPr lang="ja-JP" altLang="en-US" sz="1800" dirty="0">
                <a:latin typeface="+mn-lt"/>
                <a:ea typeface="+mn-ea"/>
              </a:endParaRPr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5914753" y="4021678"/>
            <a:ext cx="115212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1400" dirty="0" smtClean="0">
                <a:latin typeface="+mn-lt"/>
              </a:rPr>
              <a:t>(management system)</a:t>
            </a:r>
            <a:endParaRPr kumimoji="1" lang="ja-JP" alt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タイトル 1"/>
          <p:cNvSpPr>
            <a:spLocks noGrp="1"/>
          </p:cNvSpPr>
          <p:nvPr>
            <p:ph type="title" idx="4294967295"/>
          </p:nvPr>
        </p:nvSpPr>
        <p:spPr>
          <a:xfrm>
            <a:off x="304800" y="150813"/>
            <a:ext cx="8534400" cy="533400"/>
          </a:xfrm>
        </p:spPr>
        <p:txBody>
          <a:bodyPr/>
          <a:lstStyle/>
          <a:p>
            <a:r>
              <a:rPr lang="en-US" altLang="ja-JP" smtClean="0"/>
              <a:t>Federation between Virtualization Platforms</a:t>
            </a:r>
            <a:endParaRPr lang="ja-JP" altLang="en-US" smtClean="0"/>
          </a:p>
        </p:txBody>
      </p:sp>
      <p:sp>
        <p:nvSpPr>
          <p:cNvPr id="8195" name="テキスト プレースホルダ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ja-JP" dirty="0" smtClean="0"/>
              <a:t>Three categories of federation functions:</a:t>
            </a:r>
          </a:p>
          <a:p>
            <a:pPr lvl="1"/>
            <a:r>
              <a:rPr lang="en-US" altLang="ja-JP" sz="2000" dirty="0" smtClean="0"/>
              <a:t>Resource discovery functions</a:t>
            </a:r>
          </a:p>
          <a:p>
            <a:pPr lvl="1"/>
            <a:r>
              <a:rPr lang="en-US" altLang="ja-JP" sz="2000" dirty="0" smtClean="0"/>
              <a:t>Slice handling functions</a:t>
            </a:r>
          </a:p>
          <a:p>
            <a:pPr lvl="1"/>
            <a:r>
              <a:rPr lang="en-US" altLang="ja-JP" sz="2000" dirty="0" smtClean="0"/>
              <a:t>Queries on statistics and manifests</a:t>
            </a:r>
          </a:p>
          <a:p>
            <a:r>
              <a:rPr lang="en-US" altLang="ja-JP" dirty="0" smtClean="0"/>
              <a:t>In this paper/presentation, we focus on </a:t>
            </a:r>
            <a:r>
              <a:rPr lang="en-US" altLang="ja-JP" i="1" dirty="0" smtClean="0"/>
              <a:t>slice handling functions</a:t>
            </a:r>
            <a:r>
              <a:rPr lang="en-US" altLang="ja-JP" dirty="0" smtClean="0"/>
              <a:t>, especially, </a:t>
            </a:r>
            <a:r>
              <a:rPr lang="en-US" altLang="ja-JP" i="1" dirty="0" smtClean="0"/>
              <a:t>slice creation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Slice handling functions</a:t>
            </a:r>
          </a:p>
          <a:p>
            <a:pPr lvl="1"/>
            <a:r>
              <a:rPr lang="en-US" altLang="ja-JP" sz="2000" dirty="0" smtClean="0"/>
              <a:t>Functions to create and to manage a slice that spread among multiple virtualization platforms from a single platform.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/>
              <a:t>Federation between Virtualization Platforms (cont’d) </a:t>
            </a:r>
            <a:endParaRPr lang="ja-JP" altLang="en-US" smtClean="0"/>
          </a:p>
        </p:txBody>
      </p:sp>
      <p:sp>
        <p:nvSpPr>
          <p:cNvPr id="9219" name="テキスト プレースホルダ 314"/>
          <p:cNvSpPr>
            <a:spLocks noGrp="1"/>
          </p:cNvSpPr>
          <p:nvPr>
            <p:ph type="body" idx="4294967295"/>
          </p:nvPr>
        </p:nvSpPr>
        <p:spPr>
          <a:xfrm>
            <a:off x="304800" y="908050"/>
            <a:ext cx="8587680" cy="3889375"/>
          </a:xfrm>
        </p:spPr>
        <p:txBody>
          <a:bodyPr/>
          <a:lstStyle/>
          <a:p>
            <a:r>
              <a:rPr lang="en-US" altLang="ja-JP" dirty="0" smtClean="0"/>
              <a:t>Basic federation method</a:t>
            </a:r>
          </a:p>
          <a:p>
            <a:pPr lvl="1"/>
            <a:r>
              <a:rPr lang="en-US" altLang="ja-JP" sz="2000" dirty="0" smtClean="0"/>
              <a:t>Instead of submitting the slice specification to both domains at once, </a:t>
            </a:r>
            <a:br>
              <a:rPr lang="en-US" altLang="ja-JP" sz="2000" dirty="0" smtClean="0"/>
            </a:br>
            <a:r>
              <a:rPr lang="en-US" altLang="ja-JP" sz="2000" dirty="0" smtClean="0"/>
              <a:t>it is passed to one domain and then passed to the other domain using the federation API.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endParaRPr lang="en-US" altLang="ja-JP" sz="2800" dirty="0" smtClean="0"/>
          </a:p>
          <a:p>
            <a:r>
              <a:rPr lang="en-US" altLang="ja-JP" dirty="0" smtClean="0"/>
              <a:t>More complicated messaging pattern</a:t>
            </a:r>
            <a:endParaRPr lang="ja-JP" altLang="en-US" sz="2000" dirty="0" smtClean="0"/>
          </a:p>
          <a:p>
            <a:endParaRPr lang="ja-JP" altLang="en-US" dirty="0" smtClean="0"/>
          </a:p>
        </p:txBody>
      </p:sp>
      <p:sp>
        <p:nvSpPr>
          <p:cNvPr id="6" name="角丸四角形 5"/>
          <p:cNvSpPr/>
          <p:nvPr/>
        </p:nvSpPr>
        <p:spPr bwMode="auto">
          <a:xfrm>
            <a:off x="2987675" y="5771282"/>
            <a:ext cx="1296988" cy="431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altLang="ja-JP" sz="1800" dirty="0">
                <a:latin typeface="+mn-lt"/>
              </a:rPr>
              <a:t>Domain A</a:t>
            </a:r>
            <a:endParaRPr lang="ja-JP" altLang="en-US" sz="1800" dirty="0">
              <a:latin typeface="+mn-lt"/>
            </a:endParaRPr>
          </a:p>
        </p:txBody>
      </p:sp>
      <p:sp>
        <p:nvSpPr>
          <p:cNvPr id="7" name="角丸四角形 6"/>
          <p:cNvSpPr/>
          <p:nvPr/>
        </p:nvSpPr>
        <p:spPr bwMode="auto">
          <a:xfrm>
            <a:off x="4932363" y="5410919"/>
            <a:ext cx="1295400" cy="431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altLang="ja-JP" sz="1800" dirty="0">
                <a:latin typeface="+mn-lt"/>
              </a:rPr>
              <a:t>Domain B</a:t>
            </a:r>
            <a:endParaRPr lang="ja-JP" altLang="en-US" sz="1800" dirty="0">
              <a:latin typeface="+mn-lt"/>
            </a:endParaRPr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684213" y="5699844"/>
            <a:ext cx="1655762" cy="5746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 anchor="ctr"/>
          <a:lstStyle/>
          <a:p>
            <a:pPr algn="ctr" eaLnBrk="0" hangingPunct="0">
              <a:defRPr/>
            </a:pPr>
            <a:r>
              <a:rPr lang="en-US" altLang="ja-JP" sz="1800" dirty="0">
                <a:latin typeface="Arial" charset="0"/>
              </a:rPr>
              <a:t>Slice specification</a:t>
            </a:r>
            <a:endParaRPr lang="ja-JP" altLang="en-US" sz="1800" dirty="0">
              <a:latin typeface="Arial" charset="0"/>
            </a:endParaRPr>
          </a:p>
        </p:txBody>
      </p:sp>
      <p:sp>
        <p:nvSpPr>
          <p:cNvPr id="9223" name="右矢印 8"/>
          <p:cNvSpPr>
            <a:spLocks noChangeArrowheads="1"/>
          </p:cNvSpPr>
          <p:nvPr/>
        </p:nvSpPr>
        <p:spPr bwMode="auto">
          <a:xfrm>
            <a:off x="2411413" y="5877644"/>
            <a:ext cx="504825" cy="215900"/>
          </a:xfrm>
          <a:prstGeom prst="rightArrow">
            <a:avLst>
              <a:gd name="adj1" fmla="val 50000"/>
              <a:gd name="adj2" fmla="val 5011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10" name="角丸四角形 9"/>
          <p:cNvSpPr/>
          <p:nvPr/>
        </p:nvSpPr>
        <p:spPr bwMode="auto">
          <a:xfrm>
            <a:off x="4932363" y="6131644"/>
            <a:ext cx="1295400" cy="431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altLang="ja-JP" sz="1800" dirty="0">
                <a:latin typeface="+mn-lt"/>
              </a:rPr>
              <a:t>Domain C</a:t>
            </a:r>
            <a:endParaRPr lang="ja-JP" altLang="en-US" sz="1800" dirty="0">
              <a:latin typeface="+mn-lt"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6875463" y="6131644"/>
            <a:ext cx="1296987" cy="4318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altLang="ja-JP" sz="1800" dirty="0">
                <a:latin typeface="+mn-lt"/>
              </a:rPr>
              <a:t>Domain D</a:t>
            </a:r>
            <a:endParaRPr lang="ja-JP" altLang="en-US" sz="1800" dirty="0">
              <a:latin typeface="+mn-lt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24300" y="5410919"/>
            <a:ext cx="935038" cy="360363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Federation API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924300" y="6203082"/>
            <a:ext cx="935038" cy="360362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Federation API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084888" y="5987182"/>
            <a:ext cx="935037" cy="360362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Federation API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9229" name="右矢印 14"/>
          <p:cNvSpPr>
            <a:spLocks noChangeArrowheads="1"/>
          </p:cNvSpPr>
          <p:nvPr/>
        </p:nvSpPr>
        <p:spPr bwMode="auto">
          <a:xfrm rot="600000" flipV="1">
            <a:off x="4371975" y="6014169"/>
            <a:ext cx="490538" cy="220663"/>
          </a:xfrm>
          <a:prstGeom prst="rightArrow">
            <a:avLst>
              <a:gd name="adj1" fmla="val 50000"/>
              <a:gd name="adj2" fmla="val 49915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9230" name="右矢印 15"/>
          <p:cNvSpPr>
            <a:spLocks noChangeArrowheads="1"/>
          </p:cNvSpPr>
          <p:nvPr/>
        </p:nvSpPr>
        <p:spPr bwMode="auto">
          <a:xfrm>
            <a:off x="6300788" y="6342782"/>
            <a:ext cx="503237" cy="215900"/>
          </a:xfrm>
          <a:prstGeom prst="rightArrow">
            <a:avLst>
              <a:gd name="adj1" fmla="val 50000"/>
              <a:gd name="adj2" fmla="val 49952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9231" name="右矢印 16"/>
          <p:cNvSpPr>
            <a:spLocks noChangeArrowheads="1"/>
          </p:cNvSpPr>
          <p:nvPr/>
        </p:nvSpPr>
        <p:spPr bwMode="auto">
          <a:xfrm rot="-600000">
            <a:off x="4371975" y="5739532"/>
            <a:ext cx="488950" cy="220662"/>
          </a:xfrm>
          <a:prstGeom prst="rightArrow">
            <a:avLst>
              <a:gd name="adj1" fmla="val 50000"/>
              <a:gd name="adj2" fmla="val 49754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18" name="角丸四角形 17"/>
          <p:cNvSpPr/>
          <p:nvPr/>
        </p:nvSpPr>
        <p:spPr bwMode="auto">
          <a:xfrm>
            <a:off x="2806129" y="2637135"/>
            <a:ext cx="3024188" cy="22320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19" name="角丸四角形 18"/>
          <p:cNvSpPr/>
          <p:nvPr/>
        </p:nvSpPr>
        <p:spPr bwMode="auto">
          <a:xfrm>
            <a:off x="6054154" y="2637135"/>
            <a:ext cx="3016250" cy="223202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ysDot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/>
          </a:p>
        </p:txBody>
      </p:sp>
      <p:sp>
        <p:nvSpPr>
          <p:cNvPr id="9234" name="テキスト ボックス 19"/>
          <p:cNvSpPr txBox="1">
            <a:spLocks noChangeArrowheads="1"/>
          </p:cNvSpPr>
          <p:nvPr/>
        </p:nvSpPr>
        <p:spPr bwMode="auto">
          <a:xfrm>
            <a:off x="3093467" y="2411710"/>
            <a:ext cx="180022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altLang="ja-JP" sz="1800">
                <a:latin typeface="Arial" pitchFamily="34" charset="0"/>
                <a:cs typeface="Arial" pitchFamily="34" charset="0"/>
              </a:rPr>
              <a:t>Domain A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雲 20"/>
          <p:cNvSpPr/>
          <p:nvPr/>
        </p:nvSpPr>
        <p:spPr>
          <a:xfrm>
            <a:off x="2844229" y="3429297"/>
            <a:ext cx="2952750" cy="1439863"/>
          </a:xfrm>
          <a:prstGeom prst="cloud">
            <a:avLst/>
          </a:prstGeom>
          <a:solidFill>
            <a:srgbClr val="D8E4BE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ja-JP" altLang="en-US" sz="3600"/>
          </a:p>
        </p:txBody>
      </p:sp>
      <p:sp>
        <p:nvSpPr>
          <p:cNvPr id="22" name="正方形/長方形 21"/>
          <p:cNvSpPr/>
          <p:nvPr/>
        </p:nvSpPr>
        <p:spPr>
          <a:xfrm>
            <a:off x="3560192" y="3738860"/>
            <a:ext cx="830262" cy="4318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N11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922017" y="4315122"/>
            <a:ext cx="820737" cy="431800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245992" y="4315122"/>
            <a:ext cx="806450" cy="431800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N12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526854" y="2741910"/>
            <a:ext cx="841375" cy="466725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Controller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直線矢印コネクタ 25"/>
          <p:cNvCxnSpPr>
            <a:endCxn id="25" idx="2"/>
          </p:cNvCxnSpPr>
          <p:nvPr/>
        </p:nvCxnSpPr>
        <p:spPr>
          <a:xfrm flipV="1">
            <a:off x="3093467" y="3208635"/>
            <a:ext cx="854075" cy="108426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>
            <a:endCxn id="25" idx="2"/>
          </p:cNvCxnSpPr>
          <p:nvPr/>
        </p:nvCxnSpPr>
        <p:spPr>
          <a:xfrm flipH="1" flipV="1">
            <a:off x="3947542" y="3208635"/>
            <a:ext cx="946150" cy="108426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>
            <a:stCxn id="22" idx="0"/>
            <a:endCxn id="25" idx="2"/>
          </p:cNvCxnSpPr>
          <p:nvPr/>
        </p:nvCxnSpPr>
        <p:spPr>
          <a:xfrm flipH="1" flipV="1">
            <a:off x="3947542" y="3208635"/>
            <a:ext cx="26987" cy="530225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雲 28"/>
          <p:cNvSpPr/>
          <p:nvPr/>
        </p:nvSpPr>
        <p:spPr>
          <a:xfrm flipH="1">
            <a:off x="6081142" y="3432472"/>
            <a:ext cx="2951162" cy="1436688"/>
          </a:xfrm>
          <a:prstGeom prst="cloud">
            <a:avLst/>
          </a:prstGeom>
          <a:solidFill>
            <a:srgbClr val="CCC2DA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ja-JP" altLang="en-US" sz="3600"/>
          </a:p>
        </p:txBody>
      </p:sp>
      <p:sp>
        <p:nvSpPr>
          <p:cNvPr id="30" name="正方形/長方形 29"/>
          <p:cNvSpPr/>
          <p:nvPr/>
        </p:nvSpPr>
        <p:spPr>
          <a:xfrm>
            <a:off x="7505129" y="3738860"/>
            <a:ext cx="762000" cy="431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N21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6838379" y="4315122"/>
            <a:ext cx="863600" cy="4286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N22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8135367" y="4315122"/>
            <a:ext cx="806450" cy="428625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7508304" y="2745085"/>
            <a:ext cx="842963" cy="468312"/>
          </a:xfrm>
          <a:prstGeom prst="rect">
            <a:avLst/>
          </a:prstGeom>
          <a:solidFill>
            <a:srgbClr val="24F4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 eaLnBrk="0" hangingPunct="0">
              <a:defRPr/>
            </a:pPr>
            <a:r>
              <a:rPr lang="en-US" altLang="ja-JP" sz="1400" dirty="0">
                <a:solidFill>
                  <a:schemeClr val="tx1"/>
                </a:solidFill>
              </a:rPr>
              <a:t>Domain Controller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34" name="直線矢印コネクタ 33"/>
          <p:cNvCxnSpPr>
            <a:endCxn id="33" idx="2"/>
          </p:cNvCxnSpPr>
          <p:nvPr/>
        </p:nvCxnSpPr>
        <p:spPr>
          <a:xfrm flipV="1">
            <a:off x="6978079" y="3213397"/>
            <a:ext cx="950913" cy="110013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>
            <a:endCxn id="33" idx="2"/>
          </p:cNvCxnSpPr>
          <p:nvPr/>
        </p:nvCxnSpPr>
        <p:spPr>
          <a:xfrm flipH="1" flipV="1">
            <a:off x="7928992" y="3213397"/>
            <a:ext cx="781050" cy="10795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>
            <a:stCxn id="30" idx="0"/>
            <a:endCxn id="33" idx="2"/>
          </p:cNvCxnSpPr>
          <p:nvPr/>
        </p:nvCxnSpPr>
        <p:spPr>
          <a:xfrm flipV="1">
            <a:off x="7886129" y="3213397"/>
            <a:ext cx="42863" cy="52546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51" name="テキスト ボックス 36"/>
          <p:cNvSpPr txBox="1">
            <a:spLocks noChangeArrowheads="1"/>
          </p:cNvSpPr>
          <p:nvPr/>
        </p:nvSpPr>
        <p:spPr bwMode="auto">
          <a:xfrm>
            <a:off x="7054279" y="2411710"/>
            <a:ext cx="1728788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altLang="ja-JP" sz="1800">
                <a:latin typeface="Arial" pitchFamily="34" charset="0"/>
                <a:cs typeface="Arial" pitchFamily="34" charset="0"/>
              </a:rPr>
              <a:t>Domain B</a:t>
            </a:r>
            <a:endParaRPr lang="ja-JP" alt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9252" name="テキスト ボックス 37"/>
          <p:cNvSpPr txBox="1">
            <a:spLocks noChangeArrowheads="1"/>
          </p:cNvSpPr>
          <p:nvPr/>
        </p:nvSpPr>
        <p:spPr bwMode="auto">
          <a:xfrm>
            <a:off x="632867" y="2394247"/>
            <a:ext cx="2016125" cy="220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altLang="ja-JP" sz="1800" dirty="0">
                <a:latin typeface="Arial" pitchFamily="34" charset="0"/>
                <a:cs typeface="Arial" pitchFamily="34" charset="0"/>
              </a:rPr>
              <a:t>Slice specification</a:t>
            </a:r>
            <a:endParaRPr lang="ja-JP" alt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53" name="右矢印 38"/>
          <p:cNvSpPr>
            <a:spLocks noChangeArrowheads="1"/>
          </p:cNvSpPr>
          <p:nvPr/>
        </p:nvSpPr>
        <p:spPr bwMode="auto">
          <a:xfrm>
            <a:off x="4490467" y="2924472"/>
            <a:ext cx="576262" cy="217488"/>
          </a:xfrm>
          <a:prstGeom prst="rightArrow">
            <a:avLst>
              <a:gd name="adj1" fmla="val 50000"/>
              <a:gd name="adj2" fmla="val 4968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9254" name="右矢印 39"/>
          <p:cNvSpPr>
            <a:spLocks noChangeArrowheads="1"/>
          </p:cNvSpPr>
          <p:nvPr/>
        </p:nvSpPr>
        <p:spPr bwMode="auto">
          <a:xfrm>
            <a:off x="6838379" y="2924472"/>
            <a:ext cx="576263" cy="217488"/>
          </a:xfrm>
          <a:prstGeom prst="rightArrow">
            <a:avLst>
              <a:gd name="adj1" fmla="val 50000"/>
              <a:gd name="adj2" fmla="val 49681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9255" name="右矢印 40"/>
          <p:cNvSpPr>
            <a:spLocks noChangeArrowheads="1"/>
          </p:cNvSpPr>
          <p:nvPr/>
        </p:nvSpPr>
        <p:spPr bwMode="auto">
          <a:xfrm rot="-600000">
            <a:off x="2496685" y="2991147"/>
            <a:ext cx="911225" cy="217488"/>
          </a:xfrm>
          <a:prstGeom prst="rightArrow">
            <a:avLst>
              <a:gd name="adj1" fmla="val 50000"/>
              <a:gd name="adj2" fmla="val 49695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eaLnBrk="0" hangingPunct="0"/>
            <a:endParaRPr lang="ja-JP" altLang="en-US"/>
          </a:p>
        </p:txBody>
      </p:sp>
      <p:sp>
        <p:nvSpPr>
          <p:cNvPr id="9256" name="Rectangle 43"/>
          <p:cNvSpPr>
            <a:spLocks noChangeArrowheads="1"/>
          </p:cNvSpPr>
          <p:nvPr/>
        </p:nvSpPr>
        <p:spPr bwMode="auto">
          <a:xfrm>
            <a:off x="4677792" y="3734097"/>
            <a:ext cx="433387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400">
                <a:latin typeface="Arial" pitchFamily="34" charset="0"/>
              </a:rPr>
              <a:t>VN1</a:t>
            </a:r>
            <a:endParaRPr lang="ja-JP" altLang="en-US" sz="1400">
              <a:latin typeface="Arial" pitchFamily="34" charset="0"/>
            </a:endParaRPr>
          </a:p>
        </p:txBody>
      </p:sp>
      <p:sp>
        <p:nvSpPr>
          <p:cNvPr id="9257" name="Rectangle 43"/>
          <p:cNvSpPr>
            <a:spLocks noChangeArrowheads="1"/>
          </p:cNvSpPr>
          <p:nvPr/>
        </p:nvSpPr>
        <p:spPr bwMode="auto">
          <a:xfrm>
            <a:off x="6766942" y="3738860"/>
            <a:ext cx="4318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400">
                <a:latin typeface="Arial" pitchFamily="34" charset="0"/>
              </a:rPr>
              <a:t>VN3</a:t>
            </a:r>
            <a:endParaRPr lang="ja-JP" altLang="en-US" sz="1400">
              <a:latin typeface="Arial" pitchFamily="34" charset="0"/>
            </a:endParaRPr>
          </a:p>
        </p:txBody>
      </p:sp>
      <p:cxnSp>
        <p:nvCxnSpPr>
          <p:cNvPr id="44" name="直線コネクタ 43"/>
          <p:cNvCxnSpPr>
            <a:stCxn id="9260" idx="1"/>
            <a:endCxn id="9256" idx="3"/>
          </p:cNvCxnSpPr>
          <p:nvPr/>
        </p:nvCxnSpPr>
        <p:spPr bwMode="auto">
          <a:xfrm flipH="1" flipV="1">
            <a:off x="5111179" y="3878560"/>
            <a:ext cx="1014413" cy="72866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59" name="Rectangle 43"/>
          <p:cNvSpPr>
            <a:spLocks noChangeArrowheads="1"/>
          </p:cNvSpPr>
          <p:nvPr/>
        </p:nvSpPr>
        <p:spPr bwMode="auto">
          <a:xfrm>
            <a:off x="5327079" y="4459585"/>
            <a:ext cx="431800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400">
                <a:latin typeface="Arial" pitchFamily="34" charset="0"/>
              </a:rPr>
              <a:t>VN2</a:t>
            </a:r>
            <a:endParaRPr lang="ja-JP" altLang="en-US" sz="1400">
              <a:latin typeface="Arial" pitchFamily="34" charset="0"/>
            </a:endParaRPr>
          </a:p>
        </p:txBody>
      </p:sp>
      <p:sp>
        <p:nvSpPr>
          <p:cNvPr id="9260" name="Rectangle 43"/>
          <p:cNvSpPr>
            <a:spLocks noChangeArrowheads="1"/>
          </p:cNvSpPr>
          <p:nvPr/>
        </p:nvSpPr>
        <p:spPr bwMode="auto">
          <a:xfrm>
            <a:off x="6125592" y="4462760"/>
            <a:ext cx="43180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400">
                <a:latin typeface="Arial" pitchFamily="34" charset="0"/>
              </a:rPr>
              <a:t>VN4</a:t>
            </a:r>
            <a:endParaRPr lang="ja-JP" altLang="en-US" sz="1400">
              <a:latin typeface="Arial" pitchFamily="34" charset="0"/>
            </a:endParaRPr>
          </a:p>
        </p:txBody>
      </p:sp>
      <p:cxnSp>
        <p:nvCxnSpPr>
          <p:cNvPr id="47" name="直線矢印コネクタ 46"/>
          <p:cNvCxnSpPr>
            <a:stCxn id="31" idx="1"/>
            <a:endCxn id="9260" idx="3"/>
          </p:cNvCxnSpPr>
          <p:nvPr/>
        </p:nvCxnSpPr>
        <p:spPr>
          <a:xfrm flipH="1">
            <a:off x="6557392" y="4529435"/>
            <a:ext cx="280987" cy="77787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30" idx="1"/>
            <a:endCxn id="9257" idx="3"/>
          </p:cNvCxnSpPr>
          <p:nvPr/>
        </p:nvCxnSpPr>
        <p:spPr>
          <a:xfrm flipH="1" flipV="1">
            <a:off x="7198742" y="3883322"/>
            <a:ext cx="306387" cy="71438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>
            <a:stCxn id="9256" idx="1"/>
            <a:endCxn id="22" idx="3"/>
          </p:cNvCxnSpPr>
          <p:nvPr/>
        </p:nvCxnSpPr>
        <p:spPr>
          <a:xfrm flipH="1">
            <a:off x="4390454" y="3878560"/>
            <a:ext cx="287338" cy="7620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stCxn id="9259" idx="1"/>
            <a:endCxn id="24" idx="3"/>
          </p:cNvCxnSpPr>
          <p:nvPr/>
        </p:nvCxnSpPr>
        <p:spPr>
          <a:xfrm flipH="1" flipV="1">
            <a:off x="5052442" y="4531022"/>
            <a:ext cx="274637" cy="73025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>
            <a:stCxn id="9259" idx="0"/>
            <a:endCxn id="9256" idx="2"/>
          </p:cNvCxnSpPr>
          <p:nvPr/>
        </p:nvCxnSpPr>
        <p:spPr bwMode="auto">
          <a:xfrm flipH="1" flipV="1">
            <a:off x="4893692" y="4023022"/>
            <a:ext cx="649287" cy="43656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>
            <a:stCxn id="9260" idx="0"/>
            <a:endCxn id="9257" idx="2"/>
          </p:cNvCxnSpPr>
          <p:nvPr/>
        </p:nvCxnSpPr>
        <p:spPr bwMode="auto">
          <a:xfrm flipV="1">
            <a:off x="6341492" y="4026197"/>
            <a:ext cx="641350" cy="43656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>
            <a:stCxn id="9259" idx="3"/>
            <a:endCxn id="9257" idx="1"/>
          </p:cNvCxnSpPr>
          <p:nvPr/>
        </p:nvCxnSpPr>
        <p:spPr bwMode="auto">
          <a:xfrm flipV="1">
            <a:off x="5758879" y="3883322"/>
            <a:ext cx="1008063" cy="72072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68" name="テキスト ボックス 53"/>
          <p:cNvSpPr txBox="1">
            <a:spLocks noChangeArrowheads="1"/>
          </p:cNvSpPr>
          <p:nvPr/>
        </p:nvSpPr>
        <p:spPr bwMode="auto">
          <a:xfrm>
            <a:off x="5398517" y="3857922"/>
            <a:ext cx="431800" cy="2143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ja-JP" sz="1400">
                <a:latin typeface="Arial" pitchFamily="34" charset="0"/>
                <a:cs typeface="Arial" pitchFamily="34" charset="0"/>
              </a:rPr>
              <a:t>VL14</a:t>
            </a:r>
            <a:endParaRPr lang="ja-JP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269" name="テキスト ボックス 54"/>
          <p:cNvSpPr txBox="1">
            <a:spLocks noChangeArrowheads="1"/>
          </p:cNvSpPr>
          <p:nvPr/>
        </p:nvSpPr>
        <p:spPr bwMode="auto">
          <a:xfrm>
            <a:off x="6054154" y="3857922"/>
            <a:ext cx="431800" cy="215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n-US" altLang="ja-JP" sz="1400">
                <a:latin typeface="Arial" pitchFamily="34" charset="0"/>
                <a:cs typeface="Arial" pitchFamily="34" charset="0"/>
              </a:rPr>
              <a:t>VL23</a:t>
            </a:r>
            <a:endParaRPr lang="ja-JP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Rectangle 43"/>
          <p:cNvSpPr>
            <a:spLocks noChangeArrowheads="1"/>
          </p:cNvSpPr>
          <p:nvPr/>
        </p:nvSpPr>
        <p:spPr bwMode="auto">
          <a:xfrm>
            <a:off x="632867" y="2637135"/>
            <a:ext cx="1673225" cy="22320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eaLnBrk="0" hangingPunct="0">
              <a:defRPr/>
            </a:pPr>
            <a:r>
              <a:rPr lang="en-US" altLang="ja-JP" sz="1200" dirty="0">
                <a:latin typeface="Arial" charset="0"/>
              </a:rPr>
              <a:t>Slice S</a:t>
            </a:r>
            <a:endParaRPr lang="ja-JP" altLang="en-US" sz="1200" dirty="0">
              <a:latin typeface="Arial" charset="0"/>
            </a:endParaRPr>
          </a:p>
        </p:txBody>
      </p:sp>
      <p:sp>
        <p:nvSpPr>
          <p:cNvPr id="9271" name="Rectangle 43"/>
          <p:cNvSpPr>
            <a:spLocks noChangeArrowheads="1"/>
          </p:cNvSpPr>
          <p:nvPr/>
        </p:nvSpPr>
        <p:spPr bwMode="auto">
          <a:xfrm>
            <a:off x="1013867" y="2854622"/>
            <a:ext cx="631825" cy="28733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VN1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9272" name="Rectangle 43"/>
          <p:cNvSpPr>
            <a:spLocks noChangeArrowheads="1"/>
          </p:cNvSpPr>
          <p:nvPr/>
        </p:nvSpPr>
        <p:spPr bwMode="auto">
          <a:xfrm>
            <a:off x="1013867" y="3357860"/>
            <a:ext cx="631825" cy="2889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VN2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9273" name="Rectangle 43"/>
          <p:cNvSpPr>
            <a:spLocks noChangeArrowheads="1"/>
          </p:cNvSpPr>
          <p:nvPr/>
        </p:nvSpPr>
        <p:spPr bwMode="auto">
          <a:xfrm>
            <a:off x="1013867" y="4005560"/>
            <a:ext cx="631825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VN3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9274" name="Rectangle 43"/>
          <p:cNvSpPr>
            <a:spLocks noChangeArrowheads="1"/>
          </p:cNvSpPr>
          <p:nvPr/>
        </p:nvSpPr>
        <p:spPr bwMode="auto">
          <a:xfrm>
            <a:off x="1013867" y="4510385"/>
            <a:ext cx="631825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VN4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9275" name="円/楕円 60"/>
          <p:cNvSpPr>
            <a:spLocks noChangeArrowheads="1"/>
          </p:cNvSpPr>
          <p:nvPr/>
        </p:nvSpPr>
        <p:spPr bwMode="auto">
          <a:xfrm>
            <a:off x="972592" y="2968922"/>
            <a:ext cx="73025" cy="7143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400"/>
          </a:p>
        </p:txBody>
      </p:sp>
      <p:sp>
        <p:nvSpPr>
          <p:cNvPr id="9276" name="円/楕円 61"/>
          <p:cNvSpPr>
            <a:spLocks noChangeArrowheads="1"/>
          </p:cNvSpPr>
          <p:nvPr/>
        </p:nvSpPr>
        <p:spPr bwMode="auto">
          <a:xfrm>
            <a:off x="972592" y="3468985"/>
            <a:ext cx="73025" cy="71437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400"/>
          </a:p>
        </p:txBody>
      </p:sp>
      <p:sp>
        <p:nvSpPr>
          <p:cNvPr id="9277" name="円/楕円 62"/>
          <p:cNvSpPr>
            <a:spLocks noChangeArrowheads="1"/>
          </p:cNvSpPr>
          <p:nvPr/>
        </p:nvSpPr>
        <p:spPr bwMode="auto">
          <a:xfrm>
            <a:off x="972592" y="4121447"/>
            <a:ext cx="73025" cy="7143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400"/>
          </a:p>
        </p:txBody>
      </p:sp>
      <p:sp>
        <p:nvSpPr>
          <p:cNvPr id="9278" name="円/楕円 63"/>
          <p:cNvSpPr>
            <a:spLocks noChangeArrowheads="1"/>
          </p:cNvSpPr>
          <p:nvPr/>
        </p:nvSpPr>
        <p:spPr bwMode="auto">
          <a:xfrm>
            <a:off x="972592" y="4621510"/>
            <a:ext cx="73025" cy="71437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400"/>
          </a:p>
        </p:txBody>
      </p:sp>
      <p:sp>
        <p:nvSpPr>
          <p:cNvPr id="9279" name="円/楕円 64"/>
          <p:cNvSpPr>
            <a:spLocks noChangeArrowheads="1"/>
          </p:cNvSpPr>
          <p:nvPr/>
        </p:nvSpPr>
        <p:spPr bwMode="auto">
          <a:xfrm>
            <a:off x="1285329" y="3107035"/>
            <a:ext cx="73025" cy="7302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400"/>
          </a:p>
        </p:txBody>
      </p:sp>
      <p:sp>
        <p:nvSpPr>
          <p:cNvPr id="9280" name="円/楕円 65"/>
          <p:cNvSpPr>
            <a:spLocks noChangeArrowheads="1"/>
          </p:cNvSpPr>
          <p:nvPr/>
        </p:nvSpPr>
        <p:spPr bwMode="auto">
          <a:xfrm>
            <a:off x="1285329" y="3316585"/>
            <a:ext cx="73025" cy="7302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400"/>
          </a:p>
        </p:txBody>
      </p:sp>
      <p:sp>
        <p:nvSpPr>
          <p:cNvPr id="9281" name="円/楕円 66"/>
          <p:cNvSpPr>
            <a:spLocks noChangeArrowheads="1"/>
          </p:cNvSpPr>
          <p:nvPr/>
        </p:nvSpPr>
        <p:spPr bwMode="auto">
          <a:xfrm>
            <a:off x="1285329" y="4257972"/>
            <a:ext cx="73025" cy="7302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400"/>
          </a:p>
        </p:txBody>
      </p:sp>
      <p:sp>
        <p:nvSpPr>
          <p:cNvPr id="9282" name="円/楕円 67"/>
          <p:cNvSpPr>
            <a:spLocks noChangeArrowheads="1"/>
          </p:cNvSpPr>
          <p:nvPr/>
        </p:nvSpPr>
        <p:spPr bwMode="auto">
          <a:xfrm>
            <a:off x="1285329" y="4467522"/>
            <a:ext cx="73025" cy="7302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400"/>
          </a:p>
        </p:txBody>
      </p:sp>
      <p:cxnSp>
        <p:nvCxnSpPr>
          <p:cNvPr id="9283" name="直線コネクタ 68"/>
          <p:cNvCxnSpPr>
            <a:cxnSpLocks noChangeShapeType="1"/>
            <a:stCxn id="9281" idx="4"/>
            <a:endCxn id="9282" idx="0"/>
          </p:cNvCxnSpPr>
          <p:nvPr/>
        </p:nvCxnSpPr>
        <p:spPr bwMode="auto">
          <a:xfrm>
            <a:off x="1321842" y="4330997"/>
            <a:ext cx="0" cy="13652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84" name="直線コネクタ 69"/>
          <p:cNvCxnSpPr>
            <a:cxnSpLocks noChangeShapeType="1"/>
            <a:stCxn id="9279" idx="4"/>
            <a:endCxn id="9280" idx="0"/>
          </p:cNvCxnSpPr>
          <p:nvPr/>
        </p:nvCxnSpPr>
        <p:spPr bwMode="auto">
          <a:xfrm>
            <a:off x="1321842" y="3180060"/>
            <a:ext cx="0" cy="136525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85" name="カギ線コネクタ 70"/>
          <p:cNvCxnSpPr>
            <a:cxnSpLocks noChangeShapeType="1"/>
            <a:stCxn id="9275" idx="2"/>
            <a:endCxn id="9278" idx="2"/>
          </p:cNvCxnSpPr>
          <p:nvPr/>
        </p:nvCxnSpPr>
        <p:spPr bwMode="auto">
          <a:xfrm rot="10800000" flipV="1">
            <a:off x="972592" y="3005435"/>
            <a:ext cx="12700" cy="1652587"/>
          </a:xfrm>
          <a:prstGeom prst="bentConnector3">
            <a:avLst>
              <a:gd name="adj1" fmla="val 180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86" name="カギ線コネクタ 71"/>
          <p:cNvCxnSpPr>
            <a:cxnSpLocks noChangeShapeType="1"/>
            <a:stCxn id="9276" idx="2"/>
            <a:endCxn id="9277" idx="2"/>
          </p:cNvCxnSpPr>
          <p:nvPr/>
        </p:nvCxnSpPr>
        <p:spPr bwMode="auto">
          <a:xfrm rot="10800000" flipV="1">
            <a:off x="972592" y="3503910"/>
            <a:ext cx="12700" cy="654050"/>
          </a:xfrm>
          <a:prstGeom prst="bentConnector3">
            <a:avLst>
              <a:gd name="adj1" fmla="val 7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3" name="テキスト ボックス 72"/>
          <p:cNvSpPr txBox="1"/>
          <p:nvPr/>
        </p:nvSpPr>
        <p:spPr>
          <a:xfrm>
            <a:off x="775742" y="3154660"/>
            <a:ext cx="357187" cy="18415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sz="1200" dirty="0">
                <a:latin typeface="+mn-lt"/>
              </a:rPr>
              <a:t>VL14</a:t>
            </a:r>
            <a:endParaRPr lang="ja-JP" altLang="en-US" sz="1200" dirty="0">
              <a:latin typeface="+mn-lt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924967" y="3735685"/>
            <a:ext cx="357187" cy="1857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sz="1200" dirty="0">
                <a:latin typeface="+mn-lt"/>
              </a:rPr>
              <a:t>VL23</a:t>
            </a:r>
            <a:endParaRPr lang="ja-JP" altLang="en-US" sz="1200" dirty="0">
              <a:latin typeface="+mn-lt"/>
            </a:endParaRPr>
          </a:p>
        </p:txBody>
      </p:sp>
      <p:sp>
        <p:nvSpPr>
          <p:cNvPr id="75" name="Rectangle 43"/>
          <p:cNvSpPr>
            <a:spLocks noChangeArrowheads="1"/>
          </p:cNvSpPr>
          <p:nvPr/>
        </p:nvSpPr>
        <p:spPr bwMode="auto">
          <a:xfrm>
            <a:off x="1672679" y="4030960"/>
            <a:ext cx="574675" cy="269875"/>
          </a:xfrm>
          <a:prstGeom prst="rect">
            <a:avLst/>
          </a:prstGeom>
          <a:solidFill>
            <a:schemeClr val="bg1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76" name="Rectangle 43"/>
          <p:cNvSpPr>
            <a:spLocks noChangeArrowheads="1"/>
          </p:cNvSpPr>
          <p:nvPr/>
        </p:nvSpPr>
        <p:spPr bwMode="auto">
          <a:xfrm>
            <a:off x="1672679" y="4538960"/>
            <a:ext cx="574675" cy="271462"/>
          </a:xfrm>
          <a:prstGeom prst="rect">
            <a:avLst/>
          </a:prstGeom>
          <a:solidFill>
            <a:schemeClr val="bg1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77" name="Rectangle 43"/>
          <p:cNvSpPr>
            <a:spLocks noChangeArrowheads="1"/>
          </p:cNvSpPr>
          <p:nvPr/>
        </p:nvSpPr>
        <p:spPr bwMode="auto">
          <a:xfrm>
            <a:off x="1672679" y="2880022"/>
            <a:ext cx="574675" cy="271463"/>
          </a:xfrm>
          <a:prstGeom prst="rect">
            <a:avLst/>
          </a:prstGeom>
          <a:solidFill>
            <a:srgbClr val="92D050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78" name="Rectangle 43"/>
          <p:cNvSpPr>
            <a:spLocks noChangeArrowheads="1"/>
          </p:cNvSpPr>
          <p:nvPr/>
        </p:nvSpPr>
        <p:spPr bwMode="auto">
          <a:xfrm>
            <a:off x="1672679" y="3373735"/>
            <a:ext cx="574675" cy="269875"/>
          </a:xfrm>
          <a:prstGeom prst="rect">
            <a:avLst/>
          </a:prstGeom>
          <a:solidFill>
            <a:srgbClr val="92D050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79" name="テキスト ボックス 78"/>
          <p:cNvSpPr txBox="1">
            <a:spLocks noChangeAspect="1"/>
          </p:cNvSpPr>
          <p:nvPr/>
        </p:nvSpPr>
        <p:spPr>
          <a:xfrm>
            <a:off x="1591717" y="2668885"/>
            <a:ext cx="661987" cy="2170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lnSpc>
                <a:spcPct val="250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N11</a:t>
            </a:r>
          </a:p>
          <a:p>
            <a:pPr eaLnBrk="0" hangingPunct="0">
              <a:lnSpc>
                <a:spcPct val="250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N12</a:t>
            </a:r>
            <a:r>
              <a:rPr lang="ja-JP" altLang="en-US" sz="1200" dirty="0">
                <a:latin typeface="+mn-lt"/>
                <a:ea typeface="ＭＳ Ｐゴシック" charset="-128"/>
              </a:rPr>
              <a:t/>
            </a:r>
            <a:br>
              <a:rPr lang="ja-JP" altLang="en-US" sz="1200" dirty="0">
                <a:latin typeface="+mn-lt"/>
                <a:ea typeface="ＭＳ Ｐゴシック" charset="-128"/>
              </a:rPr>
            </a:br>
            <a:r>
              <a:rPr lang="en-US" altLang="ja-JP" sz="600" dirty="0">
                <a:latin typeface="+mn-lt"/>
                <a:ea typeface="ＭＳ Ｐゴシック" charset="-128"/>
              </a:rPr>
              <a:t/>
            </a:r>
            <a:br>
              <a:rPr lang="en-US" altLang="ja-JP" sz="600" dirty="0">
                <a:latin typeface="+mn-lt"/>
                <a:ea typeface="ＭＳ Ｐゴシック" charset="-128"/>
              </a:rPr>
            </a:br>
            <a:r>
              <a:rPr lang="en-US" altLang="ja-JP" sz="1200" dirty="0">
                <a:latin typeface="+mn-lt"/>
                <a:ea typeface="ＭＳ Ｐゴシック" charset="-128"/>
              </a:rPr>
              <a:t>… N21</a:t>
            </a:r>
          </a:p>
          <a:p>
            <a:pPr eaLnBrk="0" hangingPunct="0">
              <a:lnSpc>
                <a:spcPct val="250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N22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366392" y="2714922"/>
            <a:ext cx="1379537" cy="8921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 sz="1600" dirty="0">
                <a:latin typeface="+mn-lt"/>
              </a:rPr>
              <a:t>  Operation</a:t>
            </a:r>
            <a:r>
              <a:rPr lang="en-US" altLang="ja-JP" sz="1400" dirty="0">
                <a:latin typeface="+mn-lt"/>
              </a:rPr>
              <a:t> </a:t>
            </a:r>
            <a:br>
              <a:rPr lang="en-US" altLang="ja-JP" sz="1400" dirty="0">
                <a:latin typeface="+mn-lt"/>
              </a:rPr>
            </a:br>
            <a:r>
              <a:rPr lang="en-US" altLang="ja-JP" sz="1400" dirty="0">
                <a:latin typeface="+mn-lt"/>
              </a:rPr>
              <a:t/>
            </a:r>
            <a:br>
              <a:rPr lang="en-US" altLang="ja-JP" sz="1400" dirty="0">
                <a:latin typeface="+mn-lt"/>
              </a:rPr>
            </a:br>
            <a:r>
              <a:rPr lang="en-US" altLang="ja-JP" sz="1400" dirty="0">
                <a:latin typeface="+mn-lt"/>
              </a:rPr>
              <a:t>       </a:t>
            </a:r>
            <a:r>
              <a:rPr lang="en-US" altLang="ja-JP" sz="1200" dirty="0">
                <a:latin typeface="+mn-lt"/>
              </a:rPr>
              <a:t>(creation, modification, etc.)</a:t>
            </a:r>
            <a:endParaRPr lang="ja-JP" altLang="en-US" sz="1200" dirty="0">
              <a:latin typeface="+mn-lt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5182617" y="2565697"/>
            <a:ext cx="1511300" cy="792163"/>
          </a:xfrm>
          <a:prstGeom prst="rect">
            <a:avLst/>
          </a:prstGeom>
          <a:solidFill>
            <a:srgbClr val="FFFF0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 eaLnBrk="0" hangingPunct="0">
              <a:defRPr/>
            </a:pPr>
            <a:r>
              <a:rPr lang="en-US" altLang="ja-JP" sz="1600" b="1" dirty="0">
                <a:solidFill>
                  <a:schemeClr val="tx1"/>
                </a:solidFill>
              </a:rPr>
              <a:t>Federation API</a:t>
            </a:r>
            <a:r>
              <a:rPr lang="ja-JP" altLang="en-US" sz="1600" dirty="0">
                <a:solidFill>
                  <a:schemeClr val="tx1"/>
                </a:solidFill>
              </a:rPr>
              <a:t/>
            </a:r>
            <a:br>
              <a:rPr lang="ja-JP" altLang="en-US" sz="1600" dirty="0">
                <a:solidFill>
                  <a:schemeClr val="tx1"/>
                </a:solidFill>
              </a:rPr>
            </a:br>
            <a:r>
              <a:rPr lang="en-US" altLang="ja-JP" sz="400" dirty="0">
                <a:solidFill>
                  <a:schemeClr val="tx1"/>
                </a:solidFill>
              </a:rPr>
              <a:t/>
            </a:r>
            <a:br>
              <a:rPr lang="en-US" altLang="ja-JP" sz="400" dirty="0">
                <a:solidFill>
                  <a:schemeClr val="tx1"/>
                </a:solidFill>
              </a:rPr>
            </a:br>
            <a:r>
              <a:rPr lang="en-US" altLang="ja-JP" sz="1400" dirty="0">
                <a:solidFill>
                  <a:schemeClr val="tx1"/>
                </a:solidFill>
              </a:rPr>
              <a:t>(Slice Exchange Point,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>
                <a:solidFill>
                  <a:schemeClr val="tx1"/>
                </a:solidFill>
              </a:rPr>
              <a:t>SEP)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Conceptual Outline of Federation-less Federation</a:t>
            </a:r>
            <a:endParaRPr lang="ja-JP" altLang="en-US" b="0" dirty="0" smtClean="0"/>
          </a:p>
        </p:txBody>
      </p:sp>
      <p:sp>
        <p:nvSpPr>
          <p:cNvPr id="10243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04800" y="914400"/>
            <a:ext cx="8534400" cy="5106888"/>
          </a:xfrm>
        </p:spPr>
        <p:txBody>
          <a:bodyPr/>
          <a:lstStyle/>
          <a:p>
            <a:r>
              <a:rPr lang="en-US" altLang="ja-JP" dirty="0" smtClean="0"/>
              <a:t>A virtualization platform without federation functions does not have a concept of “other domain”.</a:t>
            </a:r>
          </a:p>
          <a:p>
            <a:pPr lvl="1"/>
            <a:r>
              <a:rPr lang="en-US" altLang="ja-JP" sz="2000" dirty="0" smtClean="0"/>
              <a:t>The “own domain” is the only domain, or there is no “domain” concept.</a:t>
            </a:r>
          </a:p>
          <a:p>
            <a:r>
              <a:rPr lang="en-US" altLang="ja-JP" dirty="0" smtClean="0"/>
              <a:t>The other-domain-part of the slice must belong to the own domain (for the DC).</a:t>
            </a:r>
          </a:p>
          <a:p>
            <a:pPr lvl="1"/>
            <a:r>
              <a:rPr lang="en-US" altLang="ja-JP" sz="2000" dirty="0" smtClean="0"/>
              <a:t>This means that the other domain is a sub-domain of the own domain.</a:t>
            </a:r>
          </a:p>
          <a:p>
            <a:pPr lvl="1"/>
            <a:r>
              <a:rPr lang="en-US" altLang="ja-JP" sz="2000" dirty="0" smtClean="0"/>
              <a:t>Information in the other-domain-part must be hidden </a:t>
            </a:r>
            <a:br>
              <a:rPr lang="en-US" altLang="ja-JP" sz="2000" dirty="0" smtClean="0"/>
            </a:br>
            <a:r>
              <a:rPr lang="en-US" altLang="ja-JP" sz="2000" dirty="0" smtClean="0"/>
              <a:t>from the DC in the original domain.</a:t>
            </a:r>
          </a:p>
          <a:p>
            <a:pPr lvl="2"/>
            <a:r>
              <a:rPr lang="en-US" altLang="ja-JP" dirty="0" smtClean="0"/>
              <a:t>Because this part is to be managed only by the DC </a:t>
            </a:r>
            <a:br>
              <a:rPr lang="en-US" altLang="ja-JP" dirty="0" smtClean="0"/>
            </a:br>
            <a:r>
              <a:rPr lang="en-US" altLang="ja-JP" dirty="0" smtClean="0"/>
              <a:t>in the other domain.</a:t>
            </a:r>
          </a:p>
          <a:p>
            <a:pPr lvl="2"/>
            <a:r>
              <a:rPr lang="en-US" altLang="ja-JP" dirty="0" smtClean="0"/>
              <a:t>Duplicated management of this part must be avoided.</a:t>
            </a:r>
          </a:p>
        </p:txBody>
      </p:sp>
      <p:sp>
        <p:nvSpPr>
          <p:cNvPr id="4" name="Rectangle 43"/>
          <p:cNvSpPr>
            <a:spLocks noChangeArrowheads="1"/>
          </p:cNvSpPr>
          <p:nvPr/>
        </p:nvSpPr>
        <p:spPr bwMode="auto">
          <a:xfrm>
            <a:off x="7236296" y="3593107"/>
            <a:ext cx="1697037" cy="27162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eaLnBrk="0" hangingPunct="0">
              <a:defRPr/>
            </a:pPr>
            <a:r>
              <a:rPr lang="en-US" altLang="ja-JP" sz="1200" dirty="0">
                <a:latin typeface="Arial" charset="0"/>
              </a:rPr>
              <a:t>Slice S</a:t>
            </a:r>
            <a:endParaRPr lang="ja-JP" altLang="en-US" sz="1200" dirty="0">
              <a:latin typeface="Arial" charset="0"/>
            </a:endParaRPr>
          </a:p>
        </p:txBody>
      </p:sp>
      <p:sp>
        <p:nvSpPr>
          <p:cNvPr id="5" name="Rectangle 43"/>
          <p:cNvSpPr>
            <a:spLocks noChangeArrowheads="1"/>
          </p:cNvSpPr>
          <p:nvPr/>
        </p:nvSpPr>
        <p:spPr bwMode="auto">
          <a:xfrm>
            <a:off x="7507758" y="3858220"/>
            <a:ext cx="1281113" cy="112553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eaLnBrk="0" hangingPunct="0">
              <a:defRPr/>
            </a:pPr>
            <a:r>
              <a:rPr lang="en-US" altLang="ja-JP" sz="1200" dirty="0">
                <a:latin typeface="Arial" charset="0"/>
              </a:rPr>
              <a:t> </a:t>
            </a:r>
            <a:r>
              <a:rPr lang="en-US" altLang="ja-JP" sz="1200" dirty="0" smtClean="0">
                <a:latin typeface="Arial" charset="0"/>
              </a:rPr>
              <a:t>Own domain</a:t>
            </a:r>
            <a:endParaRPr lang="ja-JP" altLang="en-US" sz="1200" dirty="0">
              <a:latin typeface="Arial" charset="0"/>
            </a:endParaRPr>
          </a:p>
        </p:txBody>
      </p:sp>
      <p:sp>
        <p:nvSpPr>
          <p:cNvPr id="6" name="Rectangle 43"/>
          <p:cNvSpPr>
            <a:spLocks noChangeArrowheads="1"/>
          </p:cNvSpPr>
          <p:nvPr/>
        </p:nvSpPr>
        <p:spPr bwMode="auto">
          <a:xfrm>
            <a:off x="8172921" y="4169370"/>
            <a:ext cx="528637" cy="247650"/>
          </a:xfrm>
          <a:prstGeom prst="rect">
            <a:avLst/>
          </a:prstGeom>
          <a:solidFill>
            <a:srgbClr val="92D050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7" name="Rectangle 43"/>
          <p:cNvSpPr>
            <a:spLocks noChangeArrowheads="1"/>
          </p:cNvSpPr>
          <p:nvPr/>
        </p:nvSpPr>
        <p:spPr bwMode="auto">
          <a:xfrm>
            <a:off x="8172921" y="4621807"/>
            <a:ext cx="528637" cy="249238"/>
          </a:xfrm>
          <a:prstGeom prst="rect">
            <a:avLst/>
          </a:prstGeom>
          <a:solidFill>
            <a:srgbClr val="92D050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7507758" y="5117107"/>
            <a:ext cx="1281113" cy="11176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eaLnBrk="0" hangingPunct="0">
              <a:defRPr/>
            </a:pPr>
            <a:r>
              <a:rPr lang="en-US" altLang="ja-JP" sz="1200" dirty="0" smtClean="0">
                <a:latin typeface="Arial" charset="0"/>
              </a:rPr>
              <a:t>Other domain</a:t>
            </a:r>
            <a:endParaRPr lang="ja-JP" altLang="en-US" sz="1200" dirty="0">
              <a:latin typeface="Arial" charset="0"/>
            </a:endParaRPr>
          </a:p>
        </p:txBody>
      </p:sp>
      <p:sp>
        <p:nvSpPr>
          <p:cNvPr id="9" name="Rectangle 43"/>
          <p:cNvSpPr>
            <a:spLocks noChangeArrowheads="1"/>
          </p:cNvSpPr>
          <p:nvPr/>
        </p:nvSpPr>
        <p:spPr bwMode="auto">
          <a:xfrm>
            <a:off x="8172921" y="5393332"/>
            <a:ext cx="528637" cy="247650"/>
          </a:xfrm>
          <a:prstGeom prst="rect">
            <a:avLst/>
          </a:prstGeom>
          <a:solidFill>
            <a:schemeClr val="bg1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10" name="Rectangle 43"/>
          <p:cNvSpPr>
            <a:spLocks noChangeArrowheads="1"/>
          </p:cNvSpPr>
          <p:nvPr/>
        </p:nvSpPr>
        <p:spPr bwMode="auto">
          <a:xfrm>
            <a:off x="8172921" y="5839420"/>
            <a:ext cx="528637" cy="247650"/>
          </a:xfrm>
          <a:prstGeom prst="rect">
            <a:avLst/>
          </a:prstGeom>
          <a:solidFill>
            <a:schemeClr val="bg1"/>
          </a:solidFill>
          <a:ln w="9525">
            <a:noFill/>
            <a:prstDash val="solid"/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>
              <a:defRPr/>
            </a:pPr>
            <a:endParaRPr lang="ja-JP" altLang="en-US" sz="950" dirty="0">
              <a:latin typeface="Arial" charset="0"/>
            </a:endParaRPr>
          </a:p>
        </p:txBody>
      </p:sp>
      <p:sp>
        <p:nvSpPr>
          <p:cNvPr id="11" name="Rectangle 43"/>
          <p:cNvSpPr>
            <a:spLocks noChangeArrowheads="1"/>
          </p:cNvSpPr>
          <p:nvPr/>
        </p:nvSpPr>
        <p:spPr bwMode="auto">
          <a:xfrm>
            <a:off x="7639521" y="5374282"/>
            <a:ext cx="533400" cy="263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VN3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12" name="Rectangle 43"/>
          <p:cNvSpPr>
            <a:spLocks noChangeArrowheads="1"/>
          </p:cNvSpPr>
          <p:nvPr/>
        </p:nvSpPr>
        <p:spPr bwMode="auto">
          <a:xfrm>
            <a:off x="7639521" y="5836245"/>
            <a:ext cx="533400" cy="266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VN4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13" name="円/楕円 10"/>
          <p:cNvSpPr>
            <a:spLocks noChangeArrowheads="1"/>
          </p:cNvSpPr>
          <p:nvPr/>
        </p:nvSpPr>
        <p:spPr bwMode="auto">
          <a:xfrm>
            <a:off x="7614121" y="5474295"/>
            <a:ext cx="65087" cy="6667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sp>
        <p:nvSpPr>
          <p:cNvPr id="14" name="円/楕円 11"/>
          <p:cNvSpPr>
            <a:spLocks noChangeArrowheads="1"/>
          </p:cNvSpPr>
          <p:nvPr/>
        </p:nvSpPr>
        <p:spPr bwMode="auto">
          <a:xfrm>
            <a:off x="7614121" y="5934670"/>
            <a:ext cx="65087" cy="65087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sp>
        <p:nvSpPr>
          <p:cNvPr id="15" name="円/楕円 12"/>
          <p:cNvSpPr>
            <a:spLocks noChangeArrowheads="1"/>
          </p:cNvSpPr>
          <p:nvPr/>
        </p:nvSpPr>
        <p:spPr bwMode="auto">
          <a:xfrm>
            <a:off x="7476008" y="5474295"/>
            <a:ext cx="66675" cy="6667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sp>
        <p:nvSpPr>
          <p:cNvPr id="16" name="円/楕円 13"/>
          <p:cNvSpPr>
            <a:spLocks noChangeArrowheads="1"/>
          </p:cNvSpPr>
          <p:nvPr/>
        </p:nvSpPr>
        <p:spPr bwMode="auto">
          <a:xfrm>
            <a:off x="7476008" y="5934670"/>
            <a:ext cx="66675" cy="65087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sp>
        <p:nvSpPr>
          <p:cNvPr id="17" name="円/楕円 14"/>
          <p:cNvSpPr>
            <a:spLocks noChangeArrowheads="1"/>
          </p:cNvSpPr>
          <p:nvPr/>
        </p:nvSpPr>
        <p:spPr bwMode="auto">
          <a:xfrm>
            <a:off x="7883996" y="5612407"/>
            <a:ext cx="66675" cy="6667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sp>
        <p:nvSpPr>
          <p:cNvPr id="18" name="円/楕円 15"/>
          <p:cNvSpPr>
            <a:spLocks noChangeArrowheads="1"/>
          </p:cNvSpPr>
          <p:nvPr/>
        </p:nvSpPr>
        <p:spPr bwMode="auto">
          <a:xfrm>
            <a:off x="7883996" y="5806082"/>
            <a:ext cx="66675" cy="650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cxnSp>
        <p:nvCxnSpPr>
          <p:cNvPr id="19" name="直線コネクタ 16"/>
          <p:cNvCxnSpPr>
            <a:cxnSpLocks noChangeShapeType="1"/>
            <a:stCxn id="17" idx="4"/>
            <a:endCxn id="18" idx="0"/>
          </p:cNvCxnSpPr>
          <p:nvPr/>
        </p:nvCxnSpPr>
        <p:spPr bwMode="auto">
          <a:xfrm>
            <a:off x="7917333" y="5679082"/>
            <a:ext cx="0" cy="12700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" name="カギ線コネクタ 17"/>
          <p:cNvCxnSpPr>
            <a:cxnSpLocks noChangeShapeType="1"/>
            <a:endCxn id="16" idx="2"/>
          </p:cNvCxnSpPr>
          <p:nvPr/>
        </p:nvCxnSpPr>
        <p:spPr bwMode="auto">
          <a:xfrm rot="10800000" flipV="1">
            <a:off x="7476008" y="4248745"/>
            <a:ext cx="133350" cy="1719262"/>
          </a:xfrm>
          <a:prstGeom prst="bentConnector3">
            <a:avLst>
              <a:gd name="adj1" fmla="val 194889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" name="直線コネクタ 18"/>
          <p:cNvCxnSpPr>
            <a:cxnSpLocks noChangeShapeType="1"/>
            <a:stCxn id="15" idx="6"/>
            <a:endCxn id="13" idx="2"/>
          </p:cNvCxnSpPr>
          <p:nvPr/>
        </p:nvCxnSpPr>
        <p:spPr bwMode="auto">
          <a:xfrm>
            <a:off x="7542683" y="5507632"/>
            <a:ext cx="714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" name="直線コネクタ 19"/>
          <p:cNvCxnSpPr>
            <a:cxnSpLocks noChangeShapeType="1"/>
            <a:stCxn id="16" idx="6"/>
            <a:endCxn id="14" idx="2"/>
          </p:cNvCxnSpPr>
          <p:nvPr/>
        </p:nvCxnSpPr>
        <p:spPr bwMode="auto">
          <a:xfrm>
            <a:off x="7542683" y="5968007"/>
            <a:ext cx="714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3" name="カギ線コネクタ 20"/>
          <p:cNvCxnSpPr>
            <a:cxnSpLocks noChangeShapeType="1"/>
            <a:endCxn id="15" idx="2"/>
          </p:cNvCxnSpPr>
          <p:nvPr/>
        </p:nvCxnSpPr>
        <p:spPr bwMode="auto">
          <a:xfrm rot="10800000" flipV="1">
            <a:off x="7476008" y="4709120"/>
            <a:ext cx="133350" cy="798512"/>
          </a:xfrm>
          <a:prstGeom prst="bentConnector3">
            <a:avLst>
              <a:gd name="adj1" fmla="val 134218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4" name="Rectangle 43"/>
          <p:cNvSpPr>
            <a:spLocks noChangeArrowheads="1"/>
          </p:cNvSpPr>
          <p:nvPr/>
        </p:nvSpPr>
        <p:spPr bwMode="auto">
          <a:xfrm>
            <a:off x="7641108" y="4123332"/>
            <a:ext cx="531813" cy="26511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VN1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25" name="Rectangle 43"/>
          <p:cNvSpPr>
            <a:spLocks noChangeArrowheads="1"/>
          </p:cNvSpPr>
          <p:nvPr/>
        </p:nvSpPr>
        <p:spPr bwMode="auto">
          <a:xfrm>
            <a:off x="7641108" y="4586882"/>
            <a:ext cx="531813" cy="26511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36000" rIns="0" bIns="36000"/>
          <a:lstStyle/>
          <a:p>
            <a:pPr algn="ctr" eaLnBrk="0" hangingPunct="0"/>
            <a:r>
              <a:rPr lang="en-US" altLang="ja-JP" sz="1200">
                <a:latin typeface="Arial" pitchFamily="34" charset="0"/>
              </a:rPr>
              <a:t>VN2</a:t>
            </a:r>
            <a:endParaRPr lang="ja-JP" altLang="en-US" sz="1200">
              <a:latin typeface="Arial" pitchFamily="34" charset="0"/>
            </a:endParaRPr>
          </a:p>
        </p:txBody>
      </p:sp>
      <p:sp>
        <p:nvSpPr>
          <p:cNvPr id="26" name="円/楕円 23"/>
          <p:cNvSpPr>
            <a:spLocks noChangeArrowheads="1"/>
          </p:cNvSpPr>
          <p:nvPr/>
        </p:nvSpPr>
        <p:spPr bwMode="auto">
          <a:xfrm>
            <a:off x="7614121" y="4224932"/>
            <a:ext cx="65087" cy="650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sp>
        <p:nvSpPr>
          <p:cNvPr id="27" name="円/楕円 24"/>
          <p:cNvSpPr>
            <a:spLocks noChangeArrowheads="1"/>
          </p:cNvSpPr>
          <p:nvPr/>
        </p:nvSpPr>
        <p:spPr bwMode="auto">
          <a:xfrm>
            <a:off x="7614121" y="4683720"/>
            <a:ext cx="65087" cy="6667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sp>
        <p:nvSpPr>
          <p:cNvPr id="28" name="円/楕円 25"/>
          <p:cNvSpPr>
            <a:spLocks noChangeArrowheads="1"/>
          </p:cNvSpPr>
          <p:nvPr/>
        </p:nvSpPr>
        <p:spPr bwMode="auto">
          <a:xfrm>
            <a:off x="7476008" y="4224932"/>
            <a:ext cx="66675" cy="65088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sp>
        <p:nvSpPr>
          <p:cNvPr id="29" name="円/楕円 26"/>
          <p:cNvSpPr>
            <a:spLocks noChangeArrowheads="1"/>
          </p:cNvSpPr>
          <p:nvPr/>
        </p:nvSpPr>
        <p:spPr bwMode="auto">
          <a:xfrm>
            <a:off x="7476008" y="4683720"/>
            <a:ext cx="66675" cy="6667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sp>
        <p:nvSpPr>
          <p:cNvPr id="30" name="円/楕円 27"/>
          <p:cNvSpPr>
            <a:spLocks noChangeArrowheads="1"/>
          </p:cNvSpPr>
          <p:nvPr/>
        </p:nvSpPr>
        <p:spPr bwMode="auto">
          <a:xfrm>
            <a:off x="7883996" y="4356695"/>
            <a:ext cx="66675" cy="6667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sp>
        <p:nvSpPr>
          <p:cNvPr id="31" name="円/楕円 28"/>
          <p:cNvSpPr>
            <a:spLocks noChangeArrowheads="1"/>
          </p:cNvSpPr>
          <p:nvPr/>
        </p:nvSpPr>
        <p:spPr bwMode="auto">
          <a:xfrm>
            <a:off x="7883996" y="4548782"/>
            <a:ext cx="66675" cy="66675"/>
          </a:xfrm>
          <a:prstGeom prst="ellipse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ja-JP" altLang="en-US" sz="1100"/>
          </a:p>
        </p:txBody>
      </p:sp>
      <p:cxnSp>
        <p:nvCxnSpPr>
          <p:cNvPr id="32" name="直線コネクタ 29"/>
          <p:cNvCxnSpPr>
            <a:cxnSpLocks noChangeShapeType="1"/>
            <a:stCxn id="30" idx="4"/>
            <a:endCxn id="31" idx="0"/>
          </p:cNvCxnSpPr>
          <p:nvPr/>
        </p:nvCxnSpPr>
        <p:spPr bwMode="auto">
          <a:xfrm>
            <a:off x="7917333" y="4423370"/>
            <a:ext cx="0" cy="125412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3" name="直線コネクタ 30"/>
          <p:cNvCxnSpPr>
            <a:cxnSpLocks noChangeShapeType="1"/>
            <a:stCxn id="28" idx="6"/>
            <a:endCxn id="26" idx="2"/>
          </p:cNvCxnSpPr>
          <p:nvPr/>
        </p:nvCxnSpPr>
        <p:spPr bwMode="auto">
          <a:xfrm>
            <a:off x="7542683" y="4256682"/>
            <a:ext cx="714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" name="直線コネクタ 31"/>
          <p:cNvCxnSpPr>
            <a:cxnSpLocks noChangeShapeType="1"/>
            <a:stCxn id="29" idx="6"/>
            <a:endCxn id="27" idx="2"/>
          </p:cNvCxnSpPr>
          <p:nvPr/>
        </p:nvCxnSpPr>
        <p:spPr bwMode="auto">
          <a:xfrm>
            <a:off x="7542683" y="4717057"/>
            <a:ext cx="71438" cy="0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5" name="テキスト ボックス 34"/>
          <p:cNvSpPr txBox="1"/>
          <p:nvPr/>
        </p:nvSpPr>
        <p:spPr>
          <a:xfrm>
            <a:off x="8117358" y="3983632"/>
            <a:ext cx="858838" cy="2206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lnSpc>
                <a:spcPct val="229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N11</a:t>
            </a:r>
          </a:p>
          <a:p>
            <a:pPr eaLnBrk="0" hangingPunct="0">
              <a:lnSpc>
                <a:spcPct val="229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N12</a:t>
            </a:r>
          </a:p>
          <a:p>
            <a:pPr eaLnBrk="0" hangingPunct="0">
              <a:lnSpc>
                <a:spcPct val="229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/>
            </a:r>
            <a:br>
              <a:rPr lang="en-US" altLang="ja-JP" sz="1200" dirty="0">
                <a:latin typeface="+mn-lt"/>
                <a:ea typeface="ＭＳ Ｐゴシック" charset="-128"/>
              </a:rPr>
            </a:br>
            <a:r>
              <a:rPr lang="en-US" altLang="ja-JP" sz="1200" dirty="0">
                <a:latin typeface="+mn-lt"/>
                <a:ea typeface="ＭＳ Ｐゴシック" charset="-128"/>
              </a:rPr>
              <a:t>… N21</a:t>
            </a:r>
          </a:p>
          <a:p>
            <a:pPr eaLnBrk="0" hangingPunct="0">
              <a:lnSpc>
                <a:spcPct val="229000"/>
              </a:lnSpc>
              <a:defRPr/>
            </a:pPr>
            <a:r>
              <a:rPr lang="en-US" altLang="ja-JP" sz="1200" dirty="0">
                <a:latin typeface="+mn-lt"/>
                <a:ea typeface="ＭＳ Ｐゴシック" charset="-128"/>
              </a:rPr>
              <a:t>… N22</a:t>
            </a:r>
          </a:p>
        </p:txBody>
      </p:sp>
      <p:cxnSp>
        <p:nvCxnSpPr>
          <p:cNvPr id="37" name="直線コネクタ 36"/>
          <p:cNvCxnSpPr/>
          <p:nvPr/>
        </p:nvCxnSpPr>
        <p:spPr bwMode="auto">
          <a:xfrm>
            <a:off x="7596336" y="5301208"/>
            <a:ext cx="1080120" cy="93610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 flipH="1">
            <a:off x="7596336" y="5301208"/>
            <a:ext cx="1080120" cy="93610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dirty="0" smtClean="0"/>
              <a:t>Conceptual Outline of Federation-less Federation (cont’d)</a:t>
            </a:r>
            <a:endParaRPr lang="ja-JP" altLang="en-US" dirty="0" smtClean="0"/>
          </a:p>
        </p:txBody>
      </p:sp>
      <p:sp>
        <p:nvSpPr>
          <p:cNvPr id="11267" name="テキスト プレースホルダ 2"/>
          <p:cNvSpPr>
            <a:spLocks noGrp="1"/>
          </p:cNvSpPr>
          <p:nvPr>
            <p:ph type="body" idx="4294967295"/>
          </p:nvPr>
        </p:nvSpPr>
        <p:spPr>
          <a:xfrm>
            <a:off x="304800" y="915020"/>
            <a:ext cx="8659813" cy="3882132"/>
          </a:xfrm>
        </p:spPr>
        <p:txBody>
          <a:bodyPr/>
          <a:lstStyle/>
          <a:p>
            <a:r>
              <a:rPr lang="en-US" altLang="ja-JP" sz="2300" dirty="0" smtClean="0"/>
              <a:t>PVN and DPN concepts</a:t>
            </a:r>
            <a:endParaRPr lang="ja-JP" altLang="en-US" sz="2300" dirty="0" smtClean="0"/>
          </a:p>
          <a:p>
            <a:pPr lvl="1"/>
            <a:r>
              <a:rPr lang="en-US" altLang="ja-JP" sz="2000" dirty="0" smtClean="0"/>
              <a:t>In </a:t>
            </a:r>
            <a:r>
              <a:rPr lang="en-US" altLang="ja-JP" sz="2000" dirty="0" err="1" smtClean="0"/>
              <a:t>VNode</a:t>
            </a:r>
            <a:r>
              <a:rPr lang="en-US" altLang="ja-JP" sz="2000" dirty="0" smtClean="0"/>
              <a:t> Platform, the only way to express a sub-domain is to use a virtual node, which is called </a:t>
            </a:r>
            <a:br>
              <a:rPr lang="en-US" altLang="ja-JP" sz="2000" dirty="0" smtClean="0"/>
            </a:br>
            <a:r>
              <a:rPr lang="en-US" altLang="ja-JP" sz="2000" dirty="0" smtClean="0"/>
              <a:t>a </a:t>
            </a:r>
            <a:r>
              <a:rPr lang="en-US" altLang="ja-JP" sz="2000" i="1" dirty="0" smtClean="0"/>
              <a:t>pseudo virtual node</a:t>
            </a:r>
            <a:r>
              <a:rPr lang="en-US" altLang="ja-JP" sz="2000" dirty="0" smtClean="0"/>
              <a:t> (</a:t>
            </a:r>
            <a:r>
              <a:rPr lang="en-US" altLang="ja-JP" sz="2000" b="1" dirty="0" smtClean="0"/>
              <a:t>PVN</a:t>
            </a:r>
            <a:r>
              <a:rPr lang="en-US" altLang="ja-JP" sz="2000" dirty="0" smtClean="0"/>
              <a:t>).</a:t>
            </a:r>
          </a:p>
          <a:p>
            <a:pPr lvl="1"/>
            <a:r>
              <a:rPr lang="en-US" altLang="ja-JP" sz="2000" dirty="0" smtClean="0"/>
              <a:t>PVNs belong to a pseudo </a:t>
            </a:r>
            <a:r>
              <a:rPr lang="en-US" altLang="ja-JP" sz="2000" dirty="0" err="1" smtClean="0"/>
              <a:t>VNode</a:t>
            </a:r>
            <a:r>
              <a:rPr lang="en-US" altLang="ja-JP" sz="2000" dirty="0" smtClean="0"/>
              <a:t> called </a:t>
            </a:r>
            <a:br>
              <a:rPr lang="en-US" altLang="ja-JP" sz="2000" dirty="0" smtClean="0"/>
            </a:br>
            <a:r>
              <a:rPr lang="en-US" altLang="ja-JP" sz="2000" dirty="0" smtClean="0"/>
              <a:t>a </a:t>
            </a:r>
            <a:r>
              <a:rPr lang="en-US" altLang="ja-JP" sz="2000" i="1" dirty="0" smtClean="0"/>
              <a:t>domain proxy node </a:t>
            </a:r>
            <a:r>
              <a:rPr lang="en-US" altLang="ja-JP" sz="2000" dirty="0" smtClean="0"/>
              <a:t>(</a:t>
            </a:r>
            <a:r>
              <a:rPr lang="en-US" altLang="ja-JP" sz="2000" b="1" dirty="0" smtClean="0"/>
              <a:t>DPN</a:t>
            </a:r>
            <a:r>
              <a:rPr lang="en-US" altLang="ja-JP" sz="2000" dirty="0" smtClean="0"/>
              <a:t>)</a:t>
            </a:r>
          </a:p>
          <a:p>
            <a:r>
              <a:rPr lang="en-US" altLang="ja-JP" dirty="0" smtClean="0"/>
              <a:t>Management of DPN and PVN</a:t>
            </a:r>
          </a:p>
          <a:p>
            <a:pPr lvl="1"/>
            <a:r>
              <a:rPr lang="en-US" altLang="ja-JP" sz="2000" dirty="0" smtClean="0"/>
              <a:t>DC can manage a DPN in the same </a:t>
            </a:r>
            <a:br>
              <a:rPr lang="en-US" altLang="ja-JP" sz="2000" dirty="0" smtClean="0"/>
            </a:br>
            <a:r>
              <a:rPr lang="en-US" altLang="ja-JP" sz="2000" dirty="0" smtClean="0"/>
              <a:t>way as a normal </a:t>
            </a:r>
            <a:r>
              <a:rPr lang="en-US" altLang="ja-JP" sz="2000" dirty="0" err="1" smtClean="0"/>
              <a:t>VNode</a:t>
            </a:r>
            <a:r>
              <a:rPr lang="en-US" altLang="ja-JP" sz="2000" dirty="0" smtClean="0"/>
              <a:t>.</a:t>
            </a:r>
          </a:p>
          <a:p>
            <a:pPr lvl="1"/>
            <a:r>
              <a:rPr lang="en-US" altLang="ja-JP" sz="2000" dirty="0" smtClean="0"/>
              <a:t>DC maps a PVN to a DPN by using </a:t>
            </a:r>
            <a:br>
              <a:rPr lang="en-US" altLang="ja-JP" sz="2000" dirty="0" smtClean="0"/>
            </a:br>
            <a:r>
              <a:rPr lang="en-US" altLang="ja-JP" sz="2000" dirty="0" smtClean="0"/>
              <a:t>the same way as a normal virtual node. </a:t>
            </a:r>
          </a:p>
        </p:txBody>
      </p:sp>
      <p:sp>
        <p:nvSpPr>
          <p:cNvPr id="4" name="Rectangle 43"/>
          <p:cNvSpPr>
            <a:spLocks noChangeArrowheads="1"/>
          </p:cNvSpPr>
          <p:nvPr/>
        </p:nvSpPr>
        <p:spPr bwMode="auto">
          <a:xfrm>
            <a:off x="5737846" y="2076599"/>
            <a:ext cx="1440160" cy="243252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eaLnBrk="0" hangingPunct="0">
              <a:defRPr/>
            </a:pPr>
            <a:r>
              <a:rPr lang="en-US" altLang="ja-JP" sz="1200" dirty="0">
                <a:latin typeface="Arial" charset="0"/>
              </a:rPr>
              <a:t>Slice S</a:t>
            </a:r>
            <a:endParaRPr lang="ja-JP" altLang="en-US" sz="1200" dirty="0">
              <a:latin typeface="Arial" charset="0"/>
            </a:endParaRPr>
          </a:p>
        </p:txBody>
      </p:sp>
      <p:sp>
        <p:nvSpPr>
          <p:cNvPr id="5" name="テキスト ボックス 140"/>
          <p:cNvSpPr txBox="1">
            <a:spLocks noChangeArrowheads="1"/>
          </p:cNvSpPr>
          <p:nvPr/>
        </p:nvSpPr>
        <p:spPr bwMode="auto">
          <a:xfrm>
            <a:off x="5652120" y="1844824"/>
            <a:ext cx="2016224" cy="2215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altLang="ja-JP" sz="1800" dirty="0">
                <a:latin typeface="Arial" pitchFamily="34" charset="0"/>
                <a:cs typeface="Arial" pitchFamily="34" charset="0"/>
              </a:rPr>
              <a:t>Slice </a:t>
            </a:r>
            <a:r>
              <a:rPr lang="en-US" altLang="ja-JP" sz="1800" dirty="0" smtClean="0">
                <a:latin typeface="Arial" pitchFamily="34" charset="0"/>
                <a:cs typeface="Arial" pitchFamily="34" charset="0"/>
              </a:rPr>
              <a:t>specification</a:t>
            </a:r>
            <a:endParaRPr lang="ja-JP" alt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43"/>
          <p:cNvSpPr>
            <a:spLocks noChangeArrowheads="1"/>
          </p:cNvSpPr>
          <p:nvPr/>
        </p:nvSpPr>
        <p:spPr bwMode="auto">
          <a:xfrm>
            <a:off x="6122020" y="2321074"/>
            <a:ext cx="504825" cy="2508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 dirty="0" smtClean="0">
                <a:latin typeface="Arial" pitchFamily="34" charset="0"/>
              </a:rPr>
              <a:t>VN1</a:t>
            </a:r>
            <a:endParaRPr lang="ja-JP" altLang="en-US" sz="1200" dirty="0">
              <a:latin typeface="Arial" pitchFamily="34" charset="0"/>
            </a:endParaRPr>
          </a:p>
        </p:txBody>
      </p:sp>
      <p:sp>
        <p:nvSpPr>
          <p:cNvPr id="7" name="Rectangle 43"/>
          <p:cNvSpPr>
            <a:spLocks noChangeArrowheads="1"/>
          </p:cNvSpPr>
          <p:nvPr/>
        </p:nvSpPr>
        <p:spPr bwMode="auto">
          <a:xfrm>
            <a:off x="6122020" y="2760811"/>
            <a:ext cx="504825" cy="252413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 dirty="0" smtClean="0">
                <a:latin typeface="Arial" pitchFamily="34" charset="0"/>
              </a:rPr>
              <a:t>VN2</a:t>
            </a:r>
            <a:endParaRPr lang="ja-JP" altLang="en-US" sz="1200" dirty="0">
              <a:latin typeface="Arial" pitchFamily="34" charset="0"/>
            </a:endParaRPr>
          </a:p>
        </p:txBody>
      </p:sp>
      <p:sp>
        <p:nvSpPr>
          <p:cNvPr id="8" name="Rectangle 43"/>
          <p:cNvSpPr>
            <a:spLocks noChangeArrowheads="1"/>
          </p:cNvSpPr>
          <p:nvPr/>
        </p:nvSpPr>
        <p:spPr bwMode="auto">
          <a:xfrm>
            <a:off x="5995020" y="3156719"/>
            <a:ext cx="894953" cy="117730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100" dirty="0">
                <a:latin typeface="Arial" pitchFamily="34" charset="0"/>
              </a:rPr>
              <a:t> </a:t>
            </a:r>
            <a:r>
              <a:rPr lang="en-US" altLang="ja-JP" sz="1800" dirty="0" smtClean="0">
                <a:latin typeface="Arial" pitchFamily="34" charset="0"/>
              </a:rPr>
              <a:t>PVN</a:t>
            </a:r>
            <a:endParaRPr lang="ja-JP" altLang="en-US" sz="1800" dirty="0">
              <a:latin typeface="Arial" pitchFamily="34" charset="0"/>
            </a:endParaRPr>
          </a:p>
        </p:txBody>
      </p:sp>
      <p:sp>
        <p:nvSpPr>
          <p:cNvPr id="9" name="Rectangle 43"/>
          <p:cNvSpPr>
            <a:spLocks noChangeArrowheads="1"/>
          </p:cNvSpPr>
          <p:nvPr/>
        </p:nvSpPr>
        <p:spPr bwMode="auto">
          <a:xfrm>
            <a:off x="6181576" y="3516461"/>
            <a:ext cx="504825" cy="252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 dirty="0" smtClean="0">
                <a:latin typeface="Arial" pitchFamily="34" charset="0"/>
              </a:rPr>
              <a:t>VN3</a:t>
            </a:r>
            <a:endParaRPr lang="ja-JP" altLang="en-US" sz="1200" dirty="0">
              <a:latin typeface="Arial" pitchFamily="34" charset="0"/>
            </a:endParaRPr>
          </a:p>
        </p:txBody>
      </p:sp>
      <p:sp>
        <p:nvSpPr>
          <p:cNvPr id="10" name="Rectangle 43"/>
          <p:cNvSpPr>
            <a:spLocks noChangeArrowheads="1"/>
          </p:cNvSpPr>
          <p:nvPr/>
        </p:nvSpPr>
        <p:spPr bwMode="auto">
          <a:xfrm>
            <a:off x="6181576" y="3956199"/>
            <a:ext cx="504825" cy="252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36000" tIns="36000" rIns="36000" bIns="36000"/>
          <a:lstStyle/>
          <a:p>
            <a:pPr algn="ctr" eaLnBrk="0" hangingPunct="0"/>
            <a:r>
              <a:rPr lang="en-US" altLang="ja-JP" sz="1200" dirty="0" smtClean="0">
                <a:latin typeface="Arial" pitchFamily="34" charset="0"/>
              </a:rPr>
              <a:t>VN4</a:t>
            </a:r>
            <a:endParaRPr lang="ja-JP" altLang="en-US" sz="1200" dirty="0">
              <a:latin typeface="Arial" pitchFamily="34" charset="0"/>
            </a:endParaRPr>
          </a:p>
        </p:txBody>
      </p:sp>
      <p:sp>
        <p:nvSpPr>
          <p:cNvPr id="11" name="円/楕円 10"/>
          <p:cNvSpPr/>
          <p:nvPr/>
        </p:nvSpPr>
        <p:spPr bwMode="auto">
          <a:xfrm>
            <a:off x="6156176" y="3611711"/>
            <a:ext cx="61913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2" name="円/楕円 11"/>
          <p:cNvSpPr/>
          <p:nvPr/>
        </p:nvSpPr>
        <p:spPr bwMode="auto">
          <a:xfrm>
            <a:off x="6156176" y="4049861"/>
            <a:ext cx="61913" cy="61913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3" name="円/楕円 12"/>
          <p:cNvSpPr/>
          <p:nvPr/>
        </p:nvSpPr>
        <p:spPr bwMode="auto">
          <a:xfrm>
            <a:off x="5966445" y="3611711"/>
            <a:ext cx="61913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5966445" y="4049861"/>
            <a:ext cx="61913" cy="61913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5" name="円/楕円 14"/>
          <p:cNvSpPr/>
          <p:nvPr/>
        </p:nvSpPr>
        <p:spPr bwMode="auto">
          <a:xfrm>
            <a:off x="6091858" y="2416324"/>
            <a:ext cx="63500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6" name="円/楕円 15"/>
          <p:cNvSpPr/>
          <p:nvPr/>
        </p:nvSpPr>
        <p:spPr bwMode="auto">
          <a:xfrm>
            <a:off x="6091858" y="2852886"/>
            <a:ext cx="63500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7" name="円/楕円 16"/>
          <p:cNvSpPr/>
          <p:nvPr/>
        </p:nvSpPr>
        <p:spPr bwMode="auto">
          <a:xfrm>
            <a:off x="6353795" y="2549674"/>
            <a:ext cx="63500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8" name="円/楕円 17"/>
          <p:cNvSpPr/>
          <p:nvPr/>
        </p:nvSpPr>
        <p:spPr bwMode="auto">
          <a:xfrm>
            <a:off x="6353795" y="2732236"/>
            <a:ext cx="63500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6413351" y="3743474"/>
            <a:ext cx="63500" cy="635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sp>
        <p:nvSpPr>
          <p:cNvPr id="20" name="円/楕円 19"/>
          <p:cNvSpPr/>
          <p:nvPr/>
        </p:nvSpPr>
        <p:spPr bwMode="auto">
          <a:xfrm>
            <a:off x="6413351" y="3927624"/>
            <a:ext cx="63500" cy="6191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ja-JP" altLang="en-US" sz="950">
              <a:latin typeface="Times New Roman" pitchFamily="18" charset="-70"/>
            </a:endParaRPr>
          </a:p>
        </p:txBody>
      </p:sp>
      <p:cxnSp>
        <p:nvCxnSpPr>
          <p:cNvPr id="21" name="直線コネクタ 20"/>
          <p:cNvCxnSpPr>
            <a:stCxn id="19" idx="4"/>
            <a:endCxn id="20" idx="0"/>
          </p:cNvCxnSpPr>
          <p:nvPr/>
        </p:nvCxnSpPr>
        <p:spPr bwMode="auto">
          <a:xfrm>
            <a:off x="6445101" y="3806974"/>
            <a:ext cx="0" cy="120650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/>
          <p:cNvCxnSpPr>
            <a:stCxn id="17" idx="4"/>
            <a:endCxn id="18" idx="0"/>
          </p:cNvCxnSpPr>
          <p:nvPr/>
        </p:nvCxnSpPr>
        <p:spPr bwMode="auto">
          <a:xfrm>
            <a:off x="6385545" y="2613174"/>
            <a:ext cx="0" cy="119062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カギ線コネクタ 22"/>
          <p:cNvCxnSpPr>
            <a:stCxn id="15" idx="2"/>
            <a:endCxn id="14" idx="2"/>
          </p:cNvCxnSpPr>
          <p:nvPr/>
        </p:nvCxnSpPr>
        <p:spPr bwMode="auto">
          <a:xfrm rot="10800000" flipV="1">
            <a:off x="5966445" y="2448074"/>
            <a:ext cx="125413" cy="1631950"/>
          </a:xfrm>
          <a:prstGeom prst="bentConnector3">
            <a:avLst>
              <a:gd name="adj1" fmla="val 209272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コネクタ 23"/>
          <p:cNvCxnSpPr>
            <a:stCxn id="13" idx="6"/>
            <a:endCxn id="11" idx="2"/>
          </p:cNvCxnSpPr>
          <p:nvPr/>
        </p:nvCxnSpPr>
        <p:spPr bwMode="auto">
          <a:xfrm>
            <a:off x="6028358" y="3643461"/>
            <a:ext cx="127818" cy="0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直線コネクタ 24"/>
          <p:cNvCxnSpPr>
            <a:stCxn id="14" idx="6"/>
            <a:endCxn id="12" idx="2"/>
          </p:cNvCxnSpPr>
          <p:nvPr/>
        </p:nvCxnSpPr>
        <p:spPr bwMode="auto">
          <a:xfrm>
            <a:off x="6028358" y="4080818"/>
            <a:ext cx="127818" cy="0"/>
          </a:xfrm>
          <a:prstGeom prst="line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カギ線コネクタ 25"/>
          <p:cNvCxnSpPr>
            <a:stCxn id="16" idx="2"/>
            <a:endCxn id="13" idx="2"/>
          </p:cNvCxnSpPr>
          <p:nvPr/>
        </p:nvCxnSpPr>
        <p:spPr bwMode="auto">
          <a:xfrm rot="10800000" flipV="1">
            <a:off x="5966445" y="2884636"/>
            <a:ext cx="125413" cy="758825"/>
          </a:xfrm>
          <a:prstGeom prst="bentConnector3">
            <a:avLst>
              <a:gd name="adj1" fmla="val 14859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正方形/長方形 33"/>
          <p:cNvSpPr/>
          <p:nvPr/>
        </p:nvSpPr>
        <p:spPr>
          <a:xfrm>
            <a:off x="7610054" y="3429000"/>
            <a:ext cx="1368152" cy="864096"/>
          </a:xfrm>
          <a:prstGeom prst="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 anchor="ctr"/>
          <a:lstStyle/>
          <a:p>
            <a:pPr algn="ctr" eaLnBrk="0" hangingPunct="0">
              <a:defRPr/>
            </a:pPr>
            <a:r>
              <a:rPr lang="en-US" altLang="ja-JP" sz="1800" dirty="0" smtClean="0">
                <a:solidFill>
                  <a:schemeClr val="tx1"/>
                </a:solidFill>
              </a:rPr>
              <a:t>DPN </a:t>
            </a:r>
          </a:p>
          <a:p>
            <a:pPr algn="ctr" eaLnBrk="0" hangingPunct="0">
              <a:defRPr/>
            </a:pPr>
            <a:r>
              <a:rPr lang="en-US" altLang="ja-JP" sz="1800" dirty="0" smtClean="0">
                <a:solidFill>
                  <a:schemeClr val="tx1"/>
                </a:solidFill>
              </a:rPr>
              <a:t>(a pseudo </a:t>
            </a:r>
            <a:r>
              <a:rPr lang="en-US" altLang="ja-JP" sz="1800" dirty="0" err="1" smtClean="0">
                <a:solidFill>
                  <a:schemeClr val="tx1"/>
                </a:solidFill>
              </a:rPr>
              <a:t>VNode</a:t>
            </a:r>
            <a:r>
              <a:rPr lang="en-US" altLang="ja-JP" sz="1800" dirty="0" smtClean="0">
                <a:solidFill>
                  <a:schemeClr val="tx1"/>
                </a:solidFill>
              </a:rPr>
              <a:t>)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7898086" y="2132856"/>
            <a:ext cx="762000" cy="431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</a:rPr>
              <a:t>N11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898086" y="2781176"/>
            <a:ext cx="762000" cy="431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eaLnBrk="0" hangingPunct="0">
              <a:defRPr/>
            </a:pPr>
            <a:r>
              <a:rPr lang="en-US" altLang="ja-JP" sz="1400" dirty="0" err="1">
                <a:solidFill>
                  <a:schemeClr val="tx1"/>
                </a:solidFill>
              </a:rPr>
              <a:t>VNode</a:t>
            </a:r>
            <a:r>
              <a:rPr lang="ja-JP" altLang="en-US" sz="1400" dirty="0">
                <a:solidFill>
                  <a:schemeClr val="tx1"/>
                </a:solidFill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</a:rPr>
              <a:t>N12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38" name="直線矢印コネクタ 37"/>
          <p:cNvCxnSpPr>
            <a:stCxn id="35" idx="1"/>
            <a:endCxn id="6" idx="3"/>
          </p:cNvCxnSpPr>
          <p:nvPr/>
        </p:nvCxnSpPr>
        <p:spPr>
          <a:xfrm flipH="1">
            <a:off x="6626845" y="2348756"/>
            <a:ext cx="1271241" cy="97731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36" idx="1"/>
            <a:endCxn id="7" idx="3"/>
          </p:cNvCxnSpPr>
          <p:nvPr/>
        </p:nvCxnSpPr>
        <p:spPr>
          <a:xfrm flipH="1" flipV="1">
            <a:off x="6626845" y="2887018"/>
            <a:ext cx="1271241" cy="110058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>
            <a:stCxn id="34" idx="1"/>
            <a:endCxn id="8" idx="3"/>
          </p:cNvCxnSpPr>
          <p:nvPr/>
        </p:nvCxnSpPr>
        <p:spPr>
          <a:xfrm flipH="1" flipV="1">
            <a:off x="6889973" y="3745372"/>
            <a:ext cx="720081" cy="115676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defaul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4027</TotalTime>
  <Pages>2</Pages>
  <Words>1351</Words>
  <Application>Microsoft Office PowerPoint</Application>
  <PresentationFormat>画面に合わせる (4:3)</PresentationFormat>
  <Paragraphs>347</Paragraphs>
  <Slides>20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default</vt:lpstr>
      <vt:lpstr>Federation-less-federation  of Network-virtualization Platforms</vt:lpstr>
      <vt:lpstr>Introduction</vt:lpstr>
      <vt:lpstr>Research Goals</vt:lpstr>
      <vt:lpstr>VNode Platform and VNode</vt:lpstr>
      <vt:lpstr>Slice Creation and Management  in the VNode Platform</vt:lpstr>
      <vt:lpstr>Federation between Virtualization Platforms</vt:lpstr>
      <vt:lpstr>Federation between Virtualization Platforms (cont’d) </vt:lpstr>
      <vt:lpstr>Conceptual Outline of Federation-less Federation</vt:lpstr>
      <vt:lpstr>Conceptual Outline of Federation-less Federation (cont’d)</vt:lpstr>
      <vt:lpstr>Conceptual Outline of Federation-less Federation (cont’d)</vt:lpstr>
      <vt:lpstr>Three Physical Components  for Federation-less Federation</vt:lpstr>
      <vt:lpstr>Homogenious Federation  Process 1: Sender side</vt:lpstr>
      <vt:lpstr>Homogenious Federation  Process 2: Receiver side</vt:lpstr>
      <vt:lpstr>Homogenious federation: Notes</vt:lpstr>
      <vt:lpstr>Message Loop Avoidance</vt:lpstr>
      <vt:lpstr>Manageable Inter-domain Links  for Non-IP Communication [Subgoal 2]</vt:lpstr>
      <vt:lpstr>Issues in Federation-less-Federation Method</vt:lpstr>
      <vt:lpstr>Implementation and Evaluation*</vt:lpstr>
      <vt:lpstr>Implementation and Evaluation (cont’d)*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YK</dc:creator>
  <cp:lastModifiedBy>user</cp:lastModifiedBy>
  <cp:revision>12279891</cp:revision>
  <cp:lastPrinted>2009-05-21T04:48:35Z</cp:lastPrinted>
  <dcterms:created xsi:type="dcterms:W3CDTF">1997-04-03T16:19:41Z</dcterms:created>
  <dcterms:modified xsi:type="dcterms:W3CDTF">2013-06-02T00:23:16Z</dcterms:modified>
</cp:coreProperties>
</file>